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33"/>
  </p:notesMasterIdLst>
  <p:sldIdLst>
    <p:sldId id="256" r:id="rId2"/>
    <p:sldId id="257" r:id="rId3"/>
    <p:sldId id="258" r:id="rId4"/>
    <p:sldId id="259" r:id="rId5"/>
    <p:sldId id="270" r:id="rId6"/>
    <p:sldId id="271" r:id="rId7"/>
    <p:sldId id="272" r:id="rId8"/>
    <p:sldId id="284" r:id="rId9"/>
    <p:sldId id="285" r:id="rId10"/>
    <p:sldId id="273" r:id="rId11"/>
    <p:sldId id="260" r:id="rId12"/>
    <p:sldId id="288" r:id="rId13"/>
    <p:sldId id="289" r:id="rId14"/>
    <p:sldId id="261" r:id="rId15"/>
    <p:sldId id="262" r:id="rId16"/>
    <p:sldId id="265" r:id="rId17"/>
    <p:sldId id="266" r:id="rId18"/>
    <p:sldId id="267" r:id="rId19"/>
    <p:sldId id="268" r:id="rId20"/>
    <p:sldId id="274" r:id="rId21"/>
    <p:sldId id="275" r:id="rId22"/>
    <p:sldId id="276" r:id="rId23"/>
    <p:sldId id="277" r:id="rId24"/>
    <p:sldId id="278" r:id="rId25"/>
    <p:sldId id="290" r:id="rId26"/>
    <p:sldId id="291" r:id="rId27"/>
    <p:sldId id="279" r:id="rId28"/>
    <p:sldId id="280" r:id="rId29"/>
    <p:sldId id="281" r:id="rId30"/>
    <p:sldId id="282" r:id="rId31"/>
    <p:sldId id="283" r:id="rId32"/>
  </p:sldIdLst>
  <p:sldSz cx="9144000" cy="6858000" type="screen4x3"/>
  <p:notesSz cx="9939338" cy="6807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p:scale>
          <a:sx n="80" d="100"/>
          <a:sy n="80" d="100"/>
        </p:scale>
        <p:origin x="422" y="-111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608"/>
    </p:cViewPr>
  </p:sorterViewPr>
  <p:notesViewPr>
    <p:cSldViewPr>
      <p:cViewPr varScale="1">
        <p:scale>
          <a:sx n="53" d="100"/>
          <a:sy n="53" d="100"/>
        </p:scale>
        <p:origin x="1584" y="3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4A841DF8-3024-463A-AA14-B3917051F091}" type="datetimeFigureOut">
              <a:rPr lang="en-AU" smtClean="0"/>
              <a:t>23/11/2022</a:t>
            </a:fld>
            <a:endParaRPr lang="en-AU" dirty="0"/>
          </a:p>
        </p:txBody>
      </p:sp>
      <p:sp>
        <p:nvSpPr>
          <p:cNvPr id="4" name="Slide Image Placeholder 3"/>
          <p:cNvSpPr>
            <a:spLocks noGrp="1" noRot="1" noChangeAspect="1"/>
          </p:cNvSpPr>
          <p:nvPr>
            <p:ph type="sldImg" idx="2"/>
          </p:nvPr>
        </p:nvSpPr>
        <p:spPr>
          <a:xfrm>
            <a:off x="3438525" y="850900"/>
            <a:ext cx="3062288" cy="2297113"/>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A6F97273-B7EB-45E5-9892-FDD140DD3BE4}" type="slidenum">
              <a:rPr lang="en-AU" smtClean="0"/>
              <a:t>‹#›</a:t>
            </a:fld>
            <a:endParaRPr lang="en-AU" dirty="0"/>
          </a:p>
        </p:txBody>
      </p:sp>
    </p:spTree>
    <p:extLst>
      <p:ext uri="{BB962C8B-B14F-4D97-AF65-F5344CB8AC3E}">
        <p14:creationId xmlns:p14="http://schemas.microsoft.com/office/powerpoint/2010/main" val="825177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6F97273-B7EB-45E5-9892-FDD140DD3BE4}" type="slidenum">
              <a:rPr lang="en-AU" smtClean="0"/>
              <a:t>1</a:t>
            </a:fld>
            <a:endParaRPr lang="en-AU" dirty="0"/>
          </a:p>
        </p:txBody>
      </p:sp>
    </p:spTree>
    <p:extLst>
      <p:ext uri="{BB962C8B-B14F-4D97-AF65-F5344CB8AC3E}">
        <p14:creationId xmlns:p14="http://schemas.microsoft.com/office/powerpoint/2010/main" val="880885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3FA14B2-2DFC-4B99-9221-5DE8A77F74FD}" type="datetime1">
              <a:rPr lang="en-US" smtClean="0"/>
              <a:t>11/23/2022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1">
                <a:solidFill>
                  <a:srgbClr val="00CC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300" b="0" i="0">
                <a:solidFill>
                  <a:srgbClr val="464646"/>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4F41698-DA2E-45A3-8854-BC230E97A492}" type="datetime1">
              <a:rPr lang="en-US" smtClean="0"/>
              <a:t>11/23/2022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1">
                <a:solidFill>
                  <a:srgbClr val="00CC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D0B6538-9B87-452F-B9DC-710EBA415503}" type="datetime1">
              <a:rPr lang="en-US" smtClean="0"/>
              <a:t>11/23/2022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1">
                <a:solidFill>
                  <a:srgbClr val="00CC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E4D431B9-A232-43C2-9555-5B55FB05F1A7}" type="datetime1">
              <a:rPr lang="en-US" smtClean="0"/>
              <a:t>11/23/2022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59FFE47-9AFA-4E78-BFBA-1EF406583D73}" type="datetime1">
              <a:rPr lang="en-US" smtClean="0"/>
              <a:t>11/23/2022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1078991"/>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80238" y="2062435"/>
            <a:ext cx="8983522" cy="984885"/>
          </a:xfrm>
          <a:prstGeom prst="rect">
            <a:avLst/>
          </a:prstGeom>
        </p:spPr>
        <p:txBody>
          <a:bodyPr wrap="square" lIns="0" tIns="0" rIns="0" bIns="0">
            <a:spAutoFit/>
          </a:bodyPr>
          <a:lstStyle>
            <a:lvl1pPr>
              <a:defRPr sz="3200" b="1" i="1">
                <a:solidFill>
                  <a:srgbClr val="00CC00"/>
                </a:solidFill>
                <a:latin typeface="Calibri"/>
                <a:cs typeface="Calibri"/>
              </a:defRPr>
            </a:lvl1pPr>
          </a:lstStyle>
          <a:p>
            <a:endParaRPr/>
          </a:p>
        </p:txBody>
      </p:sp>
      <p:sp>
        <p:nvSpPr>
          <p:cNvPr id="3" name="Holder 3"/>
          <p:cNvSpPr>
            <a:spLocks noGrp="1"/>
          </p:cNvSpPr>
          <p:nvPr>
            <p:ph type="body" idx="1"/>
          </p:nvPr>
        </p:nvSpPr>
        <p:spPr>
          <a:xfrm>
            <a:off x="394713" y="1309494"/>
            <a:ext cx="8227695" cy="3416300"/>
          </a:xfrm>
          <a:prstGeom prst="rect">
            <a:avLst/>
          </a:prstGeom>
        </p:spPr>
        <p:txBody>
          <a:bodyPr wrap="square" lIns="0" tIns="0" rIns="0" bIns="0">
            <a:spAutoFit/>
          </a:bodyPr>
          <a:lstStyle>
            <a:lvl1pPr>
              <a:defRPr sz="1300" b="0" i="0">
                <a:solidFill>
                  <a:srgbClr val="464646"/>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E08C1EFF-C0F5-4C28-B68D-C5EBFB1564C1}" type="datetime1">
              <a:rPr lang="en-US" smtClean="0"/>
              <a:t>11/23/2022</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0000"/>
          </a:solidFill>
        </p:spPr>
        <p:txBody>
          <a:bodyPr wrap="square" lIns="0" tIns="0" rIns="0" bIns="0" rtlCol="0"/>
          <a:lstStyle/>
          <a:p>
            <a:endParaRPr dirty="0"/>
          </a:p>
        </p:txBody>
      </p:sp>
      <p:sp>
        <p:nvSpPr>
          <p:cNvPr id="3" name="object 3"/>
          <p:cNvSpPr/>
          <p:nvPr/>
        </p:nvSpPr>
        <p:spPr>
          <a:xfrm>
            <a:off x="0" y="0"/>
            <a:ext cx="7188834" cy="6858000"/>
          </a:xfrm>
          <a:custGeom>
            <a:avLst/>
            <a:gdLst/>
            <a:ahLst/>
            <a:cxnLst/>
            <a:rect l="l" t="t" r="r" b="b"/>
            <a:pathLst>
              <a:path w="7188834" h="6858000">
                <a:moveTo>
                  <a:pt x="7080008" y="0"/>
                </a:moveTo>
                <a:lnTo>
                  <a:pt x="0" y="0"/>
                </a:lnTo>
                <a:lnTo>
                  <a:pt x="0" y="6858000"/>
                </a:lnTo>
                <a:lnTo>
                  <a:pt x="4849063" y="6858000"/>
                </a:lnTo>
                <a:lnTo>
                  <a:pt x="4997805" y="6712661"/>
                </a:lnTo>
                <a:lnTo>
                  <a:pt x="5031328" y="6677758"/>
                </a:lnTo>
                <a:lnTo>
                  <a:pt x="5064635" y="6642648"/>
                </a:lnTo>
                <a:lnTo>
                  <a:pt x="5097727" y="6607332"/>
                </a:lnTo>
                <a:lnTo>
                  <a:pt x="5130602" y="6571812"/>
                </a:lnTo>
                <a:lnTo>
                  <a:pt x="5163258" y="6536087"/>
                </a:lnTo>
                <a:lnTo>
                  <a:pt x="5195695" y="6500160"/>
                </a:lnTo>
                <a:lnTo>
                  <a:pt x="5227913" y="6464032"/>
                </a:lnTo>
                <a:lnTo>
                  <a:pt x="5259908" y="6427703"/>
                </a:lnTo>
                <a:lnTo>
                  <a:pt x="5291682" y="6391174"/>
                </a:lnTo>
                <a:lnTo>
                  <a:pt x="5323232" y="6354447"/>
                </a:lnTo>
                <a:lnTo>
                  <a:pt x="5354557" y="6317523"/>
                </a:lnTo>
                <a:lnTo>
                  <a:pt x="5385658" y="6280402"/>
                </a:lnTo>
                <a:lnTo>
                  <a:pt x="5416531" y="6243086"/>
                </a:lnTo>
                <a:lnTo>
                  <a:pt x="5447177" y="6205576"/>
                </a:lnTo>
                <a:lnTo>
                  <a:pt x="5477594" y="6167872"/>
                </a:lnTo>
                <a:lnTo>
                  <a:pt x="5507781" y="6129977"/>
                </a:lnTo>
                <a:lnTo>
                  <a:pt x="5537738" y="6091890"/>
                </a:lnTo>
                <a:lnTo>
                  <a:pt x="5567463" y="6053614"/>
                </a:lnTo>
                <a:lnTo>
                  <a:pt x="5596954" y="6015149"/>
                </a:lnTo>
                <a:lnTo>
                  <a:pt x="5626212" y="5976495"/>
                </a:lnTo>
                <a:lnTo>
                  <a:pt x="5655235" y="5937655"/>
                </a:lnTo>
                <a:lnTo>
                  <a:pt x="5684022" y="5898630"/>
                </a:lnTo>
                <a:lnTo>
                  <a:pt x="5712571" y="5859419"/>
                </a:lnTo>
                <a:lnTo>
                  <a:pt x="5740882" y="5820025"/>
                </a:lnTo>
                <a:lnTo>
                  <a:pt x="5768954" y="5780448"/>
                </a:lnTo>
                <a:lnTo>
                  <a:pt x="5796786" y="5740690"/>
                </a:lnTo>
                <a:lnTo>
                  <a:pt x="5824376" y="5700752"/>
                </a:lnTo>
                <a:lnTo>
                  <a:pt x="5851724" y="5660634"/>
                </a:lnTo>
                <a:lnTo>
                  <a:pt x="5878828" y="5620338"/>
                </a:lnTo>
                <a:lnTo>
                  <a:pt x="5905687" y="5579864"/>
                </a:lnTo>
                <a:lnTo>
                  <a:pt x="5932301" y="5539214"/>
                </a:lnTo>
                <a:lnTo>
                  <a:pt x="5958669" y="5498389"/>
                </a:lnTo>
                <a:lnTo>
                  <a:pt x="5984788" y="5457390"/>
                </a:lnTo>
                <a:lnTo>
                  <a:pt x="6010659" y="5416218"/>
                </a:lnTo>
                <a:lnTo>
                  <a:pt x="6036280" y="5374874"/>
                </a:lnTo>
                <a:lnTo>
                  <a:pt x="6061650" y="5333359"/>
                </a:lnTo>
                <a:lnTo>
                  <a:pt x="6086768" y="5291675"/>
                </a:lnTo>
                <a:lnTo>
                  <a:pt x="6111632" y="5249821"/>
                </a:lnTo>
                <a:lnTo>
                  <a:pt x="6136243" y="5207800"/>
                </a:lnTo>
                <a:lnTo>
                  <a:pt x="6160599" y="5165612"/>
                </a:lnTo>
                <a:lnTo>
                  <a:pt x="6184698" y="5123258"/>
                </a:lnTo>
                <a:lnTo>
                  <a:pt x="6208540" y="5080740"/>
                </a:lnTo>
                <a:lnTo>
                  <a:pt x="6232124" y="5038058"/>
                </a:lnTo>
                <a:lnTo>
                  <a:pt x="6255448" y="4995214"/>
                </a:lnTo>
                <a:lnTo>
                  <a:pt x="6278512" y="4952209"/>
                </a:lnTo>
                <a:lnTo>
                  <a:pt x="6301314" y="4909043"/>
                </a:lnTo>
                <a:lnTo>
                  <a:pt x="6323854" y="4865718"/>
                </a:lnTo>
                <a:lnTo>
                  <a:pt x="6346130" y="4822234"/>
                </a:lnTo>
                <a:lnTo>
                  <a:pt x="6368142" y="4778594"/>
                </a:lnTo>
                <a:lnTo>
                  <a:pt x="6389887" y="4734797"/>
                </a:lnTo>
                <a:lnTo>
                  <a:pt x="6411366" y="4690846"/>
                </a:lnTo>
                <a:lnTo>
                  <a:pt x="6432577" y="4646740"/>
                </a:lnTo>
                <a:lnTo>
                  <a:pt x="6453519" y="4602482"/>
                </a:lnTo>
                <a:lnTo>
                  <a:pt x="6474191" y="4558071"/>
                </a:lnTo>
                <a:lnTo>
                  <a:pt x="6494592" y="4513510"/>
                </a:lnTo>
                <a:lnTo>
                  <a:pt x="6514721" y="4468799"/>
                </a:lnTo>
                <a:lnTo>
                  <a:pt x="6534577" y="4423940"/>
                </a:lnTo>
                <a:lnTo>
                  <a:pt x="6554159" y="4378932"/>
                </a:lnTo>
                <a:lnTo>
                  <a:pt x="6573465" y="4333779"/>
                </a:lnTo>
                <a:lnTo>
                  <a:pt x="6592495" y="4288479"/>
                </a:lnTo>
                <a:lnTo>
                  <a:pt x="6611247" y="4243036"/>
                </a:lnTo>
                <a:lnTo>
                  <a:pt x="6629721" y="4197449"/>
                </a:lnTo>
                <a:lnTo>
                  <a:pt x="6647916" y="4151719"/>
                </a:lnTo>
                <a:lnTo>
                  <a:pt x="6665830" y="4105848"/>
                </a:lnTo>
                <a:lnTo>
                  <a:pt x="6683462" y="4059837"/>
                </a:lnTo>
                <a:lnTo>
                  <a:pt x="6700811" y="4013687"/>
                </a:lnTo>
                <a:lnTo>
                  <a:pt x="6717877" y="3967399"/>
                </a:lnTo>
                <a:lnTo>
                  <a:pt x="6734658" y="3920974"/>
                </a:lnTo>
                <a:lnTo>
                  <a:pt x="6751153" y="3874413"/>
                </a:lnTo>
                <a:lnTo>
                  <a:pt x="6767362" y="3827717"/>
                </a:lnTo>
                <a:lnTo>
                  <a:pt x="6783282" y="3780887"/>
                </a:lnTo>
                <a:lnTo>
                  <a:pt x="6798913" y="3733924"/>
                </a:lnTo>
                <a:lnTo>
                  <a:pt x="6814254" y="3686829"/>
                </a:lnTo>
                <a:lnTo>
                  <a:pt x="6829304" y="3639604"/>
                </a:lnTo>
                <a:lnTo>
                  <a:pt x="6844062" y="3592249"/>
                </a:lnTo>
                <a:lnTo>
                  <a:pt x="6858526" y="3544766"/>
                </a:lnTo>
                <a:lnTo>
                  <a:pt x="6872696" y="3497155"/>
                </a:lnTo>
                <a:lnTo>
                  <a:pt x="6886571" y="3449417"/>
                </a:lnTo>
                <a:lnTo>
                  <a:pt x="6900149" y="3401555"/>
                </a:lnTo>
                <a:lnTo>
                  <a:pt x="6913430" y="3353568"/>
                </a:lnTo>
                <a:lnTo>
                  <a:pt x="6926412" y="3305457"/>
                </a:lnTo>
                <a:lnTo>
                  <a:pt x="6939094" y="3257225"/>
                </a:lnTo>
                <a:lnTo>
                  <a:pt x="6951476" y="3208871"/>
                </a:lnTo>
                <a:lnTo>
                  <a:pt x="6963556" y="3160397"/>
                </a:lnTo>
                <a:lnTo>
                  <a:pt x="6975333" y="3111804"/>
                </a:lnTo>
                <a:lnTo>
                  <a:pt x="6986806" y="3063093"/>
                </a:lnTo>
                <a:lnTo>
                  <a:pt x="6997975" y="3014265"/>
                </a:lnTo>
                <a:lnTo>
                  <a:pt x="7008837" y="2965322"/>
                </a:lnTo>
                <a:lnTo>
                  <a:pt x="7019393" y="2916263"/>
                </a:lnTo>
                <a:lnTo>
                  <a:pt x="7029640" y="2867091"/>
                </a:lnTo>
                <a:lnTo>
                  <a:pt x="7039578" y="2817806"/>
                </a:lnTo>
                <a:lnTo>
                  <a:pt x="7049206" y="2768410"/>
                </a:lnTo>
                <a:lnTo>
                  <a:pt x="7058522" y="2718903"/>
                </a:lnTo>
                <a:lnTo>
                  <a:pt x="7067527" y="2669286"/>
                </a:lnTo>
                <a:lnTo>
                  <a:pt x="7076217" y="2619561"/>
                </a:lnTo>
                <a:lnTo>
                  <a:pt x="7084594" y="2569728"/>
                </a:lnTo>
                <a:lnTo>
                  <a:pt x="7092655" y="2519790"/>
                </a:lnTo>
                <a:lnTo>
                  <a:pt x="7100399" y="2469746"/>
                </a:lnTo>
                <a:lnTo>
                  <a:pt x="7107826" y="2419597"/>
                </a:lnTo>
                <a:lnTo>
                  <a:pt x="7114934" y="2369346"/>
                </a:lnTo>
                <a:lnTo>
                  <a:pt x="7121722" y="2318992"/>
                </a:lnTo>
                <a:lnTo>
                  <a:pt x="7128189" y="2268538"/>
                </a:lnTo>
                <a:lnTo>
                  <a:pt x="7134335" y="2217983"/>
                </a:lnTo>
                <a:lnTo>
                  <a:pt x="7140157" y="2167330"/>
                </a:lnTo>
                <a:lnTo>
                  <a:pt x="7145656" y="2116578"/>
                </a:lnTo>
                <a:lnTo>
                  <a:pt x="7150830" y="2065730"/>
                </a:lnTo>
                <a:lnTo>
                  <a:pt x="7155677" y="2014786"/>
                </a:lnTo>
                <a:lnTo>
                  <a:pt x="7160197" y="1963747"/>
                </a:lnTo>
                <a:lnTo>
                  <a:pt x="7164389" y="1912615"/>
                </a:lnTo>
                <a:lnTo>
                  <a:pt x="7168252" y="1861390"/>
                </a:lnTo>
                <a:lnTo>
                  <a:pt x="7171785" y="1810074"/>
                </a:lnTo>
                <a:lnTo>
                  <a:pt x="7174986" y="1758667"/>
                </a:lnTo>
                <a:lnTo>
                  <a:pt x="7177854" y="1707171"/>
                </a:lnTo>
                <a:lnTo>
                  <a:pt x="7180389" y="1655586"/>
                </a:lnTo>
                <a:lnTo>
                  <a:pt x="7182590" y="1603915"/>
                </a:lnTo>
                <a:lnTo>
                  <a:pt x="7184455" y="1552157"/>
                </a:lnTo>
                <a:lnTo>
                  <a:pt x="7185983" y="1500313"/>
                </a:lnTo>
                <a:lnTo>
                  <a:pt x="7187173" y="1448386"/>
                </a:lnTo>
                <a:lnTo>
                  <a:pt x="7188025" y="1396376"/>
                </a:lnTo>
                <a:lnTo>
                  <a:pt x="7188537" y="1344283"/>
                </a:lnTo>
                <a:lnTo>
                  <a:pt x="7188708" y="1292110"/>
                </a:lnTo>
                <a:lnTo>
                  <a:pt x="7188540" y="1240510"/>
                </a:lnTo>
                <a:lnTo>
                  <a:pt x="7188040" y="1188989"/>
                </a:lnTo>
                <a:lnTo>
                  <a:pt x="7187207" y="1137548"/>
                </a:lnTo>
                <a:lnTo>
                  <a:pt x="7186042" y="1086188"/>
                </a:lnTo>
                <a:lnTo>
                  <a:pt x="7184547" y="1034911"/>
                </a:lnTo>
                <a:lnTo>
                  <a:pt x="7182723" y="983717"/>
                </a:lnTo>
                <a:lnTo>
                  <a:pt x="7180570" y="932607"/>
                </a:lnTo>
                <a:lnTo>
                  <a:pt x="7178090" y="881582"/>
                </a:lnTo>
                <a:lnTo>
                  <a:pt x="7175283" y="830644"/>
                </a:lnTo>
                <a:lnTo>
                  <a:pt x="7172151" y="779793"/>
                </a:lnTo>
                <a:lnTo>
                  <a:pt x="7168695" y="729030"/>
                </a:lnTo>
                <a:lnTo>
                  <a:pt x="7164916" y="678357"/>
                </a:lnTo>
                <a:lnTo>
                  <a:pt x="7160815" y="627774"/>
                </a:lnTo>
                <a:lnTo>
                  <a:pt x="7156392" y="577283"/>
                </a:lnTo>
                <a:lnTo>
                  <a:pt x="7151650" y="526885"/>
                </a:lnTo>
                <a:lnTo>
                  <a:pt x="7146588" y="476579"/>
                </a:lnTo>
                <a:lnTo>
                  <a:pt x="7141208" y="426369"/>
                </a:lnTo>
                <a:lnTo>
                  <a:pt x="7135511" y="376254"/>
                </a:lnTo>
                <a:lnTo>
                  <a:pt x="7129498" y="326236"/>
                </a:lnTo>
                <a:lnTo>
                  <a:pt x="7123170" y="276315"/>
                </a:lnTo>
                <a:lnTo>
                  <a:pt x="7116529" y="226493"/>
                </a:lnTo>
                <a:lnTo>
                  <a:pt x="7109574" y="176771"/>
                </a:lnTo>
                <a:lnTo>
                  <a:pt x="7080008" y="0"/>
                </a:lnTo>
                <a:close/>
              </a:path>
            </a:pathLst>
          </a:custGeom>
          <a:solidFill>
            <a:srgbClr val="000000">
              <a:alpha val="79998"/>
            </a:srgbClr>
          </a:solidFill>
        </p:spPr>
        <p:txBody>
          <a:bodyPr wrap="square" lIns="0" tIns="0" rIns="0" bIns="0" rtlCol="0"/>
          <a:lstStyle/>
          <a:p>
            <a:endParaRPr dirty="0"/>
          </a:p>
        </p:txBody>
      </p:sp>
      <p:sp>
        <p:nvSpPr>
          <p:cNvPr id="4" name="object 4"/>
          <p:cNvSpPr/>
          <p:nvPr/>
        </p:nvSpPr>
        <p:spPr>
          <a:xfrm>
            <a:off x="0" y="0"/>
            <a:ext cx="6248400" cy="6858000"/>
          </a:xfrm>
          <a:prstGeom prst="rect">
            <a:avLst/>
          </a:prstGeom>
          <a:blipFill>
            <a:blip r:embed="rId3" cstate="print"/>
            <a:stretch>
              <a:fillRect/>
            </a:stretch>
          </a:blipFill>
        </p:spPr>
        <p:txBody>
          <a:bodyPr wrap="square" lIns="0" tIns="0" rIns="0" bIns="0" rtlCol="0"/>
          <a:lstStyle/>
          <a:p>
            <a:endParaRPr dirty="0"/>
          </a:p>
        </p:txBody>
      </p:sp>
      <p:sp>
        <p:nvSpPr>
          <p:cNvPr id="5" name="object 5"/>
          <p:cNvSpPr/>
          <p:nvPr/>
        </p:nvSpPr>
        <p:spPr>
          <a:xfrm>
            <a:off x="763523" y="748283"/>
            <a:ext cx="3834384" cy="1435608"/>
          </a:xfrm>
          <a:prstGeom prst="rect">
            <a:avLst/>
          </a:prstGeom>
          <a:blipFill>
            <a:blip r:embed="rId4" cstate="print"/>
            <a:stretch>
              <a:fillRect/>
            </a:stretch>
          </a:blipFill>
        </p:spPr>
        <p:txBody>
          <a:bodyPr wrap="square" lIns="0" tIns="0" rIns="0" bIns="0" rtlCol="0"/>
          <a:lstStyle/>
          <a:p>
            <a:endParaRPr dirty="0"/>
          </a:p>
        </p:txBody>
      </p:sp>
      <p:sp>
        <p:nvSpPr>
          <p:cNvPr id="6" name="object 6"/>
          <p:cNvSpPr txBox="1">
            <a:spLocks noGrp="1"/>
          </p:cNvSpPr>
          <p:nvPr>
            <p:ph type="title"/>
          </p:nvPr>
        </p:nvSpPr>
        <p:spPr>
          <a:prstGeom prst="rect">
            <a:avLst/>
          </a:prstGeom>
        </p:spPr>
        <p:txBody>
          <a:bodyPr vert="horz" wrap="square" lIns="0" tIns="73025" rIns="0" bIns="0" rtlCol="0">
            <a:spAutoFit/>
          </a:bodyPr>
          <a:lstStyle/>
          <a:p>
            <a:pPr marL="6216650">
              <a:lnSpc>
                <a:spcPct val="100000"/>
              </a:lnSpc>
              <a:spcBef>
                <a:spcPts val="575"/>
              </a:spcBef>
              <a:tabLst>
                <a:tab pos="8432165" algn="l"/>
              </a:tabLst>
            </a:pPr>
            <a:r>
              <a:rPr spc="-235" dirty="0"/>
              <a:t>T</a:t>
            </a:r>
            <a:r>
              <a:rPr spc="10" dirty="0"/>
              <a:t>or</a:t>
            </a:r>
            <a:r>
              <a:rPr dirty="0"/>
              <a:t>o</a:t>
            </a:r>
            <a:r>
              <a:rPr spc="10" dirty="0"/>
              <a:t> </a:t>
            </a:r>
            <a:r>
              <a:rPr spc="65" dirty="0"/>
              <a:t>E</a:t>
            </a:r>
            <a:r>
              <a:rPr spc="85" dirty="0"/>
              <a:t>n</a:t>
            </a:r>
            <a:r>
              <a:rPr spc="80" dirty="0"/>
              <a:t>erg</a:t>
            </a:r>
            <a:r>
              <a:rPr dirty="0"/>
              <a:t>y	</a:t>
            </a:r>
            <a:r>
              <a:rPr spc="25" dirty="0"/>
              <a:t>L</a:t>
            </a:r>
            <a:r>
              <a:rPr spc="50" dirty="0"/>
              <a:t>t</a:t>
            </a:r>
            <a:r>
              <a:rPr dirty="0"/>
              <a:t>d</a:t>
            </a:r>
          </a:p>
          <a:p>
            <a:pPr marL="6239510">
              <a:lnSpc>
                <a:spcPct val="100000"/>
              </a:lnSpc>
              <a:spcBef>
                <a:spcPts val="359"/>
              </a:spcBef>
            </a:pPr>
            <a:r>
              <a:rPr sz="2400" b="0" spc="-15" dirty="0">
                <a:solidFill>
                  <a:srgbClr val="FFFFFF"/>
                </a:solidFill>
                <a:latin typeface="Calibri"/>
                <a:cs typeface="Calibri"/>
              </a:rPr>
              <a:t>ASX:TOE</a:t>
            </a:r>
            <a:endParaRPr sz="2400" dirty="0">
              <a:latin typeface="Calibri"/>
              <a:cs typeface="Calibri"/>
            </a:endParaRPr>
          </a:p>
        </p:txBody>
      </p:sp>
      <p:sp>
        <p:nvSpPr>
          <p:cNvPr id="7" name="object 7"/>
          <p:cNvSpPr txBox="1"/>
          <p:nvPr/>
        </p:nvSpPr>
        <p:spPr>
          <a:xfrm>
            <a:off x="6019800" y="3429696"/>
            <a:ext cx="3124200" cy="2116798"/>
          </a:xfrm>
          <a:prstGeom prst="rect">
            <a:avLst/>
          </a:prstGeom>
        </p:spPr>
        <p:txBody>
          <a:bodyPr vert="horz" wrap="square" lIns="0" tIns="12700" rIns="0" bIns="0" rtlCol="0">
            <a:spAutoFit/>
          </a:bodyPr>
          <a:lstStyle/>
          <a:p>
            <a:pPr marL="12700" marR="5080" algn="ctr">
              <a:lnSpc>
                <a:spcPct val="112700"/>
              </a:lnSpc>
              <a:spcBef>
                <a:spcPts val="100"/>
              </a:spcBef>
            </a:pPr>
            <a:r>
              <a:rPr lang="en-AU" sz="2200" i="1" spc="-10" dirty="0">
                <a:solidFill>
                  <a:srgbClr val="FFFFFF"/>
                </a:solidFill>
                <a:latin typeface="Calibri"/>
                <a:cs typeface="Calibri"/>
              </a:rPr>
              <a:t>Investor</a:t>
            </a:r>
            <a:r>
              <a:rPr sz="2200" i="1" spc="-90" dirty="0">
                <a:solidFill>
                  <a:srgbClr val="FFFFFF"/>
                </a:solidFill>
                <a:latin typeface="Calibri"/>
                <a:cs typeface="Calibri"/>
              </a:rPr>
              <a:t> </a:t>
            </a:r>
            <a:r>
              <a:rPr sz="2200" i="1" spc="-15" dirty="0">
                <a:solidFill>
                  <a:srgbClr val="FFFFFF"/>
                </a:solidFill>
                <a:latin typeface="Calibri"/>
                <a:cs typeface="Calibri"/>
              </a:rPr>
              <a:t>Presentation</a:t>
            </a:r>
            <a:endParaRPr lang="en-AU" sz="2200" i="1" spc="-15" dirty="0">
              <a:solidFill>
                <a:srgbClr val="FFFFFF"/>
              </a:solidFill>
              <a:latin typeface="Calibri"/>
              <a:cs typeface="Calibri"/>
            </a:endParaRPr>
          </a:p>
          <a:p>
            <a:pPr marL="12700" marR="5080" algn="ctr">
              <a:lnSpc>
                <a:spcPct val="112700"/>
              </a:lnSpc>
              <a:spcBef>
                <a:spcPts val="100"/>
              </a:spcBef>
            </a:pPr>
            <a:endParaRPr lang="en-AU" sz="1000" b="1" i="1" spc="-15" dirty="0">
              <a:solidFill>
                <a:srgbClr val="FFFFFF"/>
              </a:solidFill>
              <a:latin typeface="Calibri"/>
              <a:cs typeface="Calibri"/>
            </a:endParaRPr>
          </a:p>
          <a:p>
            <a:pPr marL="12700" marR="5080" algn="ctr">
              <a:lnSpc>
                <a:spcPct val="112700"/>
              </a:lnSpc>
              <a:spcBef>
                <a:spcPts val="100"/>
              </a:spcBef>
            </a:pPr>
            <a:r>
              <a:rPr lang="en-AU" sz="2200" b="1" i="1" spc="-15" dirty="0">
                <a:solidFill>
                  <a:srgbClr val="FFFFFF"/>
                </a:solidFill>
                <a:latin typeface="Calibri"/>
                <a:cs typeface="Calibri"/>
              </a:rPr>
              <a:t>Transformational Upgrade of the Wiluna Uranium Project</a:t>
            </a:r>
            <a:r>
              <a:rPr sz="2200" b="1" i="1" spc="-15" dirty="0">
                <a:solidFill>
                  <a:srgbClr val="FFFFFF"/>
                </a:solidFill>
                <a:latin typeface="Calibri"/>
                <a:cs typeface="Calibri"/>
              </a:rPr>
              <a:t>  </a:t>
            </a:r>
            <a:endParaRPr lang="en-AU" sz="2200" b="1" i="1" spc="-15" dirty="0">
              <a:solidFill>
                <a:srgbClr val="FFFFFF"/>
              </a:solidFill>
              <a:latin typeface="Calibri"/>
              <a:cs typeface="Calibri"/>
            </a:endParaRPr>
          </a:p>
          <a:p>
            <a:pPr marL="12700" marR="5080" algn="ctr">
              <a:lnSpc>
                <a:spcPct val="112700"/>
              </a:lnSpc>
              <a:spcBef>
                <a:spcPts val="100"/>
              </a:spcBef>
            </a:pPr>
            <a:r>
              <a:rPr lang="en-AU" sz="2200" i="1" spc="-5" dirty="0">
                <a:solidFill>
                  <a:srgbClr val="FFFFFF"/>
                </a:solidFill>
                <a:latin typeface="Calibri"/>
                <a:cs typeface="Calibri"/>
              </a:rPr>
              <a:t>24 November </a:t>
            </a:r>
            <a:r>
              <a:rPr sz="2200" i="1" spc="-5" dirty="0">
                <a:solidFill>
                  <a:srgbClr val="FFFFFF"/>
                </a:solidFill>
                <a:latin typeface="Calibri"/>
                <a:cs typeface="Calibri"/>
              </a:rPr>
              <a:t>2022</a:t>
            </a:r>
            <a:endParaRPr sz="2200" dirty="0">
              <a:latin typeface="Calibri"/>
              <a:cs typeface="Calibri"/>
            </a:endParaRPr>
          </a:p>
        </p:txBody>
      </p:sp>
      <p:sp>
        <p:nvSpPr>
          <p:cNvPr id="8" name="object 8"/>
          <p:cNvSpPr txBox="1"/>
          <p:nvPr/>
        </p:nvSpPr>
        <p:spPr>
          <a:xfrm>
            <a:off x="4902200" y="5726159"/>
            <a:ext cx="4043045" cy="391160"/>
          </a:xfrm>
          <a:prstGeom prst="rect">
            <a:avLst/>
          </a:prstGeom>
        </p:spPr>
        <p:txBody>
          <a:bodyPr vert="horz" wrap="square" lIns="0" tIns="12700" rIns="0" bIns="0" rtlCol="0">
            <a:spAutoFit/>
          </a:bodyPr>
          <a:lstStyle/>
          <a:p>
            <a:pPr marL="12700">
              <a:lnSpc>
                <a:spcPct val="100000"/>
              </a:lnSpc>
              <a:spcBef>
                <a:spcPts val="100"/>
              </a:spcBef>
            </a:pPr>
            <a:r>
              <a:rPr sz="2400" b="1" i="1" spc="-15" dirty="0">
                <a:solidFill>
                  <a:srgbClr val="00CC00"/>
                </a:solidFill>
                <a:latin typeface="Calibri"/>
                <a:cs typeface="Calibri"/>
              </a:rPr>
              <a:t>Powering </a:t>
            </a:r>
            <a:r>
              <a:rPr sz="2400" b="1" i="1" dirty="0">
                <a:solidFill>
                  <a:srgbClr val="00CC00"/>
                </a:solidFill>
                <a:latin typeface="Calibri"/>
                <a:cs typeface="Calibri"/>
              </a:rPr>
              <a:t>a </a:t>
            </a:r>
            <a:r>
              <a:rPr sz="2400" b="1" i="1" spc="-5" dirty="0">
                <a:solidFill>
                  <a:srgbClr val="00CC00"/>
                </a:solidFill>
                <a:latin typeface="Calibri"/>
                <a:cs typeface="Calibri"/>
              </a:rPr>
              <a:t>Clean Energy</a:t>
            </a:r>
            <a:r>
              <a:rPr sz="2400" b="1" i="1" spc="-60" dirty="0">
                <a:solidFill>
                  <a:srgbClr val="00CC00"/>
                </a:solidFill>
                <a:latin typeface="Calibri"/>
                <a:cs typeface="Calibri"/>
              </a:rPr>
              <a:t> </a:t>
            </a:r>
            <a:r>
              <a:rPr sz="2400" b="1" i="1" spc="-15" dirty="0">
                <a:solidFill>
                  <a:srgbClr val="00CC00"/>
                </a:solidFill>
                <a:latin typeface="Calibri"/>
                <a:cs typeface="Calibri"/>
              </a:rPr>
              <a:t>Future</a:t>
            </a:r>
            <a:endParaRPr sz="2400" dirty="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8513" y="470152"/>
            <a:ext cx="1786889" cy="330835"/>
          </a:xfrm>
          <a:prstGeom prst="rect">
            <a:avLst/>
          </a:prstGeom>
        </p:spPr>
        <p:txBody>
          <a:bodyPr vert="horz" wrap="square" lIns="0" tIns="13335" rIns="0" bIns="0" rtlCol="0">
            <a:spAutoFit/>
          </a:bodyPr>
          <a:lstStyle/>
          <a:p>
            <a:pPr marL="12700">
              <a:lnSpc>
                <a:spcPct val="100000"/>
              </a:lnSpc>
              <a:spcBef>
                <a:spcPts val="105"/>
              </a:spcBef>
            </a:pPr>
            <a:r>
              <a:rPr sz="2000" i="0" spc="160" dirty="0">
                <a:solidFill>
                  <a:srgbClr val="FFFFFF"/>
                </a:solidFill>
                <a:latin typeface="Arial"/>
                <a:cs typeface="Arial"/>
              </a:rPr>
              <a:t>D</a:t>
            </a:r>
            <a:r>
              <a:rPr sz="2000" i="0" spc="150" dirty="0">
                <a:solidFill>
                  <a:srgbClr val="FFFFFF"/>
                </a:solidFill>
                <a:latin typeface="Arial"/>
                <a:cs typeface="Arial"/>
              </a:rPr>
              <a:t>IS</a:t>
            </a:r>
            <a:r>
              <a:rPr sz="2000" i="0" spc="160" dirty="0">
                <a:solidFill>
                  <a:srgbClr val="FFFFFF"/>
                </a:solidFill>
                <a:latin typeface="Arial"/>
                <a:cs typeface="Arial"/>
              </a:rPr>
              <a:t>C</a:t>
            </a:r>
            <a:r>
              <a:rPr sz="2000" i="0" spc="155" dirty="0">
                <a:solidFill>
                  <a:srgbClr val="FFFFFF"/>
                </a:solidFill>
                <a:latin typeface="Arial"/>
                <a:cs typeface="Arial"/>
              </a:rPr>
              <a:t>L</a:t>
            </a:r>
            <a:r>
              <a:rPr sz="2000" i="0" spc="160" dirty="0">
                <a:solidFill>
                  <a:srgbClr val="FFFFFF"/>
                </a:solidFill>
                <a:latin typeface="Arial"/>
                <a:cs typeface="Arial"/>
              </a:rPr>
              <a:t>A</a:t>
            </a:r>
            <a:r>
              <a:rPr sz="2000" i="0" spc="150" dirty="0">
                <a:solidFill>
                  <a:srgbClr val="FFFFFF"/>
                </a:solidFill>
                <a:latin typeface="Arial"/>
                <a:cs typeface="Arial"/>
              </a:rPr>
              <a:t>IME</a:t>
            </a:r>
            <a:r>
              <a:rPr sz="2000" i="0" dirty="0">
                <a:solidFill>
                  <a:srgbClr val="FFFFFF"/>
                </a:solidFill>
                <a:latin typeface="Arial"/>
                <a:cs typeface="Arial"/>
              </a:rPr>
              <a:t>R</a:t>
            </a:r>
            <a:endParaRPr sz="2000" dirty="0">
              <a:latin typeface="Arial"/>
              <a:cs typeface="Arial"/>
            </a:endParaRPr>
          </a:p>
        </p:txBody>
      </p:sp>
      <p:sp>
        <p:nvSpPr>
          <p:cNvPr id="3" name="object 3"/>
          <p:cNvSpPr txBox="1"/>
          <p:nvPr/>
        </p:nvSpPr>
        <p:spPr>
          <a:xfrm>
            <a:off x="413002" y="1283332"/>
            <a:ext cx="8074025" cy="4803879"/>
          </a:xfrm>
          <a:prstGeom prst="rect">
            <a:avLst/>
          </a:prstGeom>
        </p:spPr>
        <p:txBody>
          <a:bodyPr vert="horz" wrap="square" lIns="0" tIns="12700" rIns="0" bIns="0" rtlCol="0">
            <a:spAutoFit/>
          </a:bodyPr>
          <a:lstStyle/>
          <a:p>
            <a:pPr marL="184785" marR="5080" indent="-172720" algn="just">
              <a:lnSpc>
                <a:spcPct val="100000"/>
              </a:lnSpc>
              <a:spcBef>
                <a:spcPts val="100"/>
              </a:spcBef>
              <a:buSzPct val="116666"/>
              <a:buFont typeface="Wingdings"/>
              <a:buChar char=""/>
              <a:tabLst>
                <a:tab pos="185420" algn="l"/>
              </a:tabLst>
            </a:pPr>
            <a:r>
              <a:rPr sz="1200" spc="-10" dirty="0">
                <a:solidFill>
                  <a:srgbClr val="464646"/>
                </a:solidFill>
                <a:latin typeface="Arial"/>
                <a:cs typeface="Arial"/>
              </a:rPr>
              <a:t>This </a:t>
            </a:r>
            <a:r>
              <a:rPr sz="1200" spc="-40" dirty="0">
                <a:solidFill>
                  <a:srgbClr val="464646"/>
                </a:solidFill>
                <a:latin typeface="Arial"/>
                <a:cs typeface="Arial"/>
              </a:rPr>
              <a:t>presentation </a:t>
            </a:r>
            <a:r>
              <a:rPr sz="1200" spc="-10" dirty="0">
                <a:solidFill>
                  <a:srgbClr val="464646"/>
                </a:solidFill>
                <a:latin typeface="Arial"/>
                <a:cs typeface="Arial"/>
              </a:rPr>
              <a:t>has </a:t>
            </a:r>
            <a:r>
              <a:rPr sz="1200" spc="-20" dirty="0">
                <a:solidFill>
                  <a:srgbClr val="464646"/>
                </a:solidFill>
                <a:latin typeface="Arial"/>
                <a:cs typeface="Arial"/>
              </a:rPr>
              <a:t>been </a:t>
            </a:r>
            <a:r>
              <a:rPr sz="1200" spc="-35" dirty="0">
                <a:solidFill>
                  <a:srgbClr val="464646"/>
                </a:solidFill>
                <a:latin typeface="Arial"/>
                <a:cs typeface="Arial"/>
              </a:rPr>
              <a:t>prepared </a:t>
            </a:r>
            <a:r>
              <a:rPr sz="1200" dirty="0">
                <a:solidFill>
                  <a:srgbClr val="464646"/>
                </a:solidFill>
                <a:latin typeface="Arial"/>
                <a:cs typeface="Arial"/>
              </a:rPr>
              <a:t>by </a:t>
            </a:r>
            <a:r>
              <a:rPr sz="1200" spc="-110" dirty="0">
                <a:solidFill>
                  <a:srgbClr val="464646"/>
                </a:solidFill>
                <a:latin typeface="Arial"/>
                <a:cs typeface="Arial"/>
              </a:rPr>
              <a:t>Toro </a:t>
            </a:r>
            <a:r>
              <a:rPr sz="1200" spc="-35" dirty="0">
                <a:solidFill>
                  <a:srgbClr val="464646"/>
                </a:solidFill>
                <a:latin typeface="Arial"/>
                <a:cs typeface="Arial"/>
              </a:rPr>
              <a:t>Energy </a:t>
            </a:r>
            <a:r>
              <a:rPr sz="1200" spc="-30" dirty="0">
                <a:solidFill>
                  <a:srgbClr val="464646"/>
                </a:solidFill>
                <a:latin typeface="Arial"/>
                <a:cs typeface="Arial"/>
              </a:rPr>
              <a:t>Limited </a:t>
            </a:r>
            <a:r>
              <a:rPr sz="1200" spc="-65" dirty="0">
                <a:solidFill>
                  <a:srgbClr val="464646"/>
                </a:solidFill>
                <a:latin typeface="Arial"/>
                <a:cs typeface="Arial"/>
              </a:rPr>
              <a:t>(“</a:t>
            </a:r>
            <a:r>
              <a:rPr sz="1200" b="1" spc="-65" dirty="0">
                <a:solidFill>
                  <a:srgbClr val="464646"/>
                </a:solidFill>
                <a:latin typeface="Arial"/>
                <a:cs typeface="Arial"/>
              </a:rPr>
              <a:t>Toro</a:t>
            </a:r>
            <a:r>
              <a:rPr sz="1200" spc="-65" dirty="0">
                <a:solidFill>
                  <a:srgbClr val="464646"/>
                </a:solidFill>
                <a:latin typeface="Arial"/>
                <a:cs typeface="Arial"/>
              </a:rPr>
              <a:t>”). </a:t>
            </a:r>
            <a:r>
              <a:rPr sz="1200" spc="-10" dirty="0">
                <a:solidFill>
                  <a:srgbClr val="464646"/>
                </a:solidFill>
                <a:latin typeface="Arial"/>
                <a:cs typeface="Arial"/>
              </a:rPr>
              <a:t>The </a:t>
            </a:r>
            <a:r>
              <a:rPr sz="1200" spc="-40" dirty="0">
                <a:solidFill>
                  <a:srgbClr val="464646"/>
                </a:solidFill>
                <a:latin typeface="Arial"/>
                <a:cs typeface="Arial"/>
              </a:rPr>
              <a:t>information contained </a:t>
            </a:r>
            <a:r>
              <a:rPr sz="1200" spc="-15" dirty="0">
                <a:solidFill>
                  <a:srgbClr val="464646"/>
                </a:solidFill>
                <a:latin typeface="Arial"/>
                <a:cs typeface="Arial"/>
              </a:rPr>
              <a:t>in </a:t>
            </a:r>
            <a:r>
              <a:rPr sz="1200" spc="-20" dirty="0">
                <a:solidFill>
                  <a:srgbClr val="464646"/>
                </a:solidFill>
                <a:latin typeface="Arial"/>
                <a:cs typeface="Arial"/>
              </a:rPr>
              <a:t>this </a:t>
            </a:r>
            <a:r>
              <a:rPr sz="1200" spc="-40" dirty="0">
                <a:solidFill>
                  <a:srgbClr val="464646"/>
                </a:solidFill>
                <a:latin typeface="Arial"/>
                <a:cs typeface="Arial"/>
              </a:rPr>
              <a:t>presentation </a:t>
            </a:r>
            <a:r>
              <a:rPr sz="1200" spc="-10" dirty="0">
                <a:solidFill>
                  <a:srgbClr val="464646"/>
                </a:solidFill>
                <a:latin typeface="Arial"/>
                <a:cs typeface="Arial"/>
              </a:rPr>
              <a:t>is </a:t>
            </a:r>
            <a:r>
              <a:rPr sz="1200" dirty="0">
                <a:solidFill>
                  <a:srgbClr val="464646"/>
                </a:solidFill>
                <a:latin typeface="Arial"/>
                <a:cs typeface="Arial"/>
              </a:rPr>
              <a:t>a  </a:t>
            </a:r>
            <a:r>
              <a:rPr sz="1200" spc="-40" dirty="0">
                <a:solidFill>
                  <a:srgbClr val="464646"/>
                </a:solidFill>
                <a:latin typeface="Arial"/>
                <a:cs typeface="Arial"/>
              </a:rPr>
              <a:t>professional </a:t>
            </a:r>
            <a:r>
              <a:rPr sz="1200" spc="-30" dirty="0">
                <a:solidFill>
                  <a:srgbClr val="464646"/>
                </a:solidFill>
                <a:latin typeface="Arial"/>
                <a:cs typeface="Arial"/>
              </a:rPr>
              <a:t>opinion </a:t>
            </a:r>
            <a:r>
              <a:rPr sz="1200" spc="-25" dirty="0">
                <a:solidFill>
                  <a:srgbClr val="464646"/>
                </a:solidFill>
                <a:latin typeface="Arial"/>
                <a:cs typeface="Arial"/>
              </a:rPr>
              <a:t>only </a:t>
            </a:r>
            <a:r>
              <a:rPr sz="1200" spc="-10" dirty="0">
                <a:solidFill>
                  <a:srgbClr val="464646"/>
                </a:solidFill>
                <a:latin typeface="Arial"/>
                <a:cs typeface="Arial"/>
              </a:rPr>
              <a:t>and is </a:t>
            </a:r>
            <a:r>
              <a:rPr sz="1200" spc="-30" dirty="0">
                <a:solidFill>
                  <a:srgbClr val="464646"/>
                </a:solidFill>
                <a:latin typeface="Arial"/>
                <a:cs typeface="Arial"/>
              </a:rPr>
              <a:t>given </a:t>
            </a:r>
            <a:r>
              <a:rPr sz="1200" spc="-15" dirty="0">
                <a:solidFill>
                  <a:srgbClr val="464646"/>
                </a:solidFill>
                <a:latin typeface="Arial"/>
                <a:cs typeface="Arial"/>
              </a:rPr>
              <a:t>in </a:t>
            </a:r>
            <a:r>
              <a:rPr sz="1200" spc="-25" dirty="0">
                <a:solidFill>
                  <a:srgbClr val="464646"/>
                </a:solidFill>
                <a:latin typeface="Arial"/>
                <a:cs typeface="Arial"/>
              </a:rPr>
              <a:t>good </a:t>
            </a:r>
            <a:r>
              <a:rPr sz="1200" spc="-20" dirty="0">
                <a:solidFill>
                  <a:srgbClr val="464646"/>
                </a:solidFill>
                <a:latin typeface="Arial"/>
                <a:cs typeface="Arial"/>
              </a:rPr>
              <a:t>faith. </a:t>
            </a:r>
            <a:r>
              <a:rPr sz="1200" spc="-25" dirty="0">
                <a:solidFill>
                  <a:srgbClr val="464646"/>
                </a:solidFill>
                <a:latin typeface="Arial"/>
                <a:cs typeface="Arial"/>
              </a:rPr>
              <a:t>Certain </a:t>
            </a:r>
            <a:r>
              <a:rPr sz="1200" spc="-40" dirty="0">
                <a:solidFill>
                  <a:srgbClr val="464646"/>
                </a:solidFill>
                <a:latin typeface="Arial"/>
                <a:cs typeface="Arial"/>
              </a:rPr>
              <a:t>information </a:t>
            </a:r>
            <a:r>
              <a:rPr sz="1200" spc="-10" dirty="0">
                <a:solidFill>
                  <a:srgbClr val="464646"/>
                </a:solidFill>
                <a:latin typeface="Arial"/>
                <a:cs typeface="Arial"/>
              </a:rPr>
              <a:t>in </a:t>
            </a:r>
            <a:r>
              <a:rPr sz="1200" spc="-15" dirty="0">
                <a:solidFill>
                  <a:srgbClr val="464646"/>
                </a:solidFill>
                <a:latin typeface="Arial"/>
                <a:cs typeface="Arial"/>
              </a:rPr>
              <a:t>this </a:t>
            </a:r>
            <a:r>
              <a:rPr sz="1200" spc="-25" dirty="0">
                <a:solidFill>
                  <a:srgbClr val="464646"/>
                </a:solidFill>
                <a:latin typeface="Arial"/>
                <a:cs typeface="Arial"/>
              </a:rPr>
              <a:t>document </a:t>
            </a:r>
            <a:r>
              <a:rPr sz="1200" spc="-10" dirty="0">
                <a:solidFill>
                  <a:srgbClr val="464646"/>
                </a:solidFill>
                <a:latin typeface="Arial"/>
                <a:cs typeface="Arial"/>
              </a:rPr>
              <a:t>has </a:t>
            </a:r>
            <a:r>
              <a:rPr sz="1200" spc="-20" dirty="0">
                <a:solidFill>
                  <a:srgbClr val="464646"/>
                </a:solidFill>
                <a:latin typeface="Arial"/>
                <a:cs typeface="Arial"/>
              </a:rPr>
              <a:t>been </a:t>
            </a:r>
            <a:r>
              <a:rPr sz="1200" spc="-35" dirty="0">
                <a:solidFill>
                  <a:srgbClr val="464646"/>
                </a:solidFill>
                <a:latin typeface="Arial"/>
                <a:cs typeface="Arial"/>
              </a:rPr>
              <a:t>derived </a:t>
            </a:r>
            <a:r>
              <a:rPr sz="1200" spc="-10" dirty="0">
                <a:solidFill>
                  <a:srgbClr val="464646"/>
                </a:solidFill>
                <a:latin typeface="Arial"/>
                <a:cs typeface="Arial"/>
              </a:rPr>
              <a:t>from </a:t>
            </a:r>
            <a:r>
              <a:rPr sz="1200" spc="-35" dirty="0">
                <a:solidFill>
                  <a:srgbClr val="464646"/>
                </a:solidFill>
                <a:latin typeface="Arial"/>
                <a:cs typeface="Arial"/>
              </a:rPr>
              <a:t>third  </a:t>
            </a:r>
            <a:r>
              <a:rPr sz="1200" spc="-25" dirty="0">
                <a:solidFill>
                  <a:srgbClr val="464646"/>
                </a:solidFill>
                <a:latin typeface="Arial"/>
                <a:cs typeface="Arial"/>
              </a:rPr>
              <a:t>parties </a:t>
            </a:r>
            <a:r>
              <a:rPr sz="1200" spc="-10" dirty="0">
                <a:solidFill>
                  <a:srgbClr val="464646"/>
                </a:solidFill>
                <a:latin typeface="Arial"/>
                <a:cs typeface="Arial"/>
              </a:rPr>
              <a:t>and </a:t>
            </a:r>
            <a:r>
              <a:rPr sz="1200" spc="-35" dirty="0">
                <a:solidFill>
                  <a:srgbClr val="464646"/>
                </a:solidFill>
                <a:latin typeface="Arial"/>
                <a:cs typeface="Arial"/>
              </a:rPr>
              <a:t>though </a:t>
            </a:r>
            <a:r>
              <a:rPr sz="1200" spc="-114" dirty="0">
                <a:solidFill>
                  <a:srgbClr val="464646"/>
                </a:solidFill>
                <a:latin typeface="Arial"/>
                <a:cs typeface="Arial"/>
              </a:rPr>
              <a:t>Toro </a:t>
            </a:r>
            <a:r>
              <a:rPr sz="1200" spc="-10" dirty="0">
                <a:solidFill>
                  <a:srgbClr val="464646"/>
                </a:solidFill>
                <a:latin typeface="Arial"/>
                <a:cs typeface="Arial"/>
              </a:rPr>
              <a:t>has no </a:t>
            </a:r>
            <a:r>
              <a:rPr sz="1200" spc="-35" dirty="0">
                <a:solidFill>
                  <a:srgbClr val="464646"/>
                </a:solidFill>
                <a:latin typeface="Arial"/>
                <a:cs typeface="Arial"/>
              </a:rPr>
              <a:t>reason </a:t>
            </a:r>
            <a:r>
              <a:rPr sz="1200" dirty="0">
                <a:solidFill>
                  <a:srgbClr val="464646"/>
                </a:solidFill>
                <a:latin typeface="Arial"/>
                <a:cs typeface="Arial"/>
              </a:rPr>
              <a:t>to </a:t>
            </a:r>
            <a:r>
              <a:rPr sz="1200" spc="-40" dirty="0">
                <a:solidFill>
                  <a:srgbClr val="464646"/>
                </a:solidFill>
                <a:latin typeface="Arial"/>
                <a:cs typeface="Arial"/>
              </a:rPr>
              <a:t>believe </a:t>
            </a:r>
            <a:r>
              <a:rPr sz="1200" spc="-10" dirty="0">
                <a:solidFill>
                  <a:srgbClr val="464646"/>
                </a:solidFill>
                <a:latin typeface="Arial"/>
                <a:cs typeface="Arial"/>
              </a:rPr>
              <a:t>that it is not </a:t>
            </a:r>
            <a:r>
              <a:rPr sz="1200" spc="-25" dirty="0">
                <a:solidFill>
                  <a:srgbClr val="464646"/>
                </a:solidFill>
                <a:latin typeface="Arial"/>
                <a:cs typeface="Arial"/>
              </a:rPr>
              <a:t>accurate, </a:t>
            </a:r>
            <a:r>
              <a:rPr sz="1200" spc="-35" dirty="0">
                <a:solidFill>
                  <a:srgbClr val="464646"/>
                </a:solidFill>
                <a:latin typeface="Arial"/>
                <a:cs typeface="Arial"/>
              </a:rPr>
              <a:t>reliable </a:t>
            </a:r>
            <a:r>
              <a:rPr sz="1200" dirty="0">
                <a:solidFill>
                  <a:srgbClr val="464646"/>
                </a:solidFill>
                <a:latin typeface="Arial"/>
                <a:cs typeface="Arial"/>
              </a:rPr>
              <a:t>or </a:t>
            </a:r>
            <a:r>
              <a:rPr sz="1200" spc="-40" dirty="0">
                <a:solidFill>
                  <a:srgbClr val="464646"/>
                </a:solidFill>
                <a:latin typeface="Arial"/>
                <a:cs typeface="Arial"/>
              </a:rPr>
              <a:t>complete, </a:t>
            </a:r>
            <a:r>
              <a:rPr sz="1200" spc="-10" dirty="0">
                <a:solidFill>
                  <a:srgbClr val="464646"/>
                </a:solidFill>
                <a:latin typeface="Arial"/>
                <a:cs typeface="Arial"/>
              </a:rPr>
              <a:t>it has not </a:t>
            </a:r>
            <a:r>
              <a:rPr sz="1200" spc="-35" dirty="0">
                <a:solidFill>
                  <a:srgbClr val="464646"/>
                </a:solidFill>
                <a:latin typeface="Arial"/>
                <a:cs typeface="Arial"/>
              </a:rPr>
              <a:t>been </a:t>
            </a:r>
            <a:r>
              <a:rPr sz="1200" spc="-45" dirty="0">
                <a:solidFill>
                  <a:srgbClr val="464646"/>
                </a:solidFill>
                <a:latin typeface="Arial"/>
                <a:cs typeface="Arial"/>
              </a:rPr>
              <a:t>independently  </a:t>
            </a:r>
            <a:r>
              <a:rPr sz="1200" spc="-10" dirty="0">
                <a:solidFill>
                  <a:srgbClr val="464646"/>
                </a:solidFill>
                <a:latin typeface="Arial"/>
                <a:cs typeface="Arial"/>
              </a:rPr>
              <a:t>audited</a:t>
            </a:r>
            <a:r>
              <a:rPr lang="en-AU" sz="1200" spc="-10" dirty="0">
                <a:solidFill>
                  <a:srgbClr val="464646"/>
                </a:solidFill>
                <a:latin typeface="Arial"/>
                <a:cs typeface="Arial"/>
              </a:rPr>
              <a:t> </a:t>
            </a:r>
            <a:r>
              <a:rPr sz="1200" spc="-10" dirty="0">
                <a:solidFill>
                  <a:srgbClr val="464646"/>
                </a:solidFill>
                <a:latin typeface="Arial"/>
                <a:cs typeface="Arial"/>
              </a:rPr>
              <a:t>or</a:t>
            </a:r>
            <a:r>
              <a:rPr sz="1200" spc="-114" dirty="0">
                <a:solidFill>
                  <a:srgbClr val="464646"/>
                </a:solidFill>
                <a:latin typeface="Arial"/>
                <a:cs typeface="Arial"/>
              </a:rPr>
              <a:t> </a:t>
            </a:r>
            <a:r>
              <a:rPr sz="1200" spc="-25" dirty="0">
                <a:solidFill>
                  <a:srgbClr val="464646"/>
                </a:solidFill>
                <a:latin typeface="Arial"/>
                <a:cs typeface="Arial"/>
              </a:rPr>
              <a:t>verified</a:t>
            </a:r>
            <a:r>
              <a:rPr sz="1200" spc="-165" dirty="0">
                <a:solidFill>
                  <a:srgbClr val="464646"/>
                </a:solidFill>
                <a:latin typeface="Arial"/>
                <a:cs typeface="Arial"/>
              </a:rPr>
              <a:t> </a:t>
            </a:r>
            <a:r>
              <a:rPr sz="1200" dirty="0">
                <a:solidFill>
                  <a:srgbClr val="464646"/>
                </a:solidFill>
                <a:latin typeface="Arial"/>
                <a:cs typeface="Arial"/>
              </a:rPr>
              <a:t>by</a:t>
            </a:r>
            <a:r>
              <a:rPr sz="1200" spc="-204" dirty="0">
                <a:solidFill>
                  <a:srgbClr val="464646"/>
                </a:solidFill>
                <a:latin typeface="Arial"/>
                <a:cs typeface="Arial"/>
              </a:rPr>
              <a:t> </a:t>
            </a:r>
            <a:r>
              <a:rPr sz="1200" spc="-95" dirty="0">
                <a:solidFill>
                  <a:srgbClr val="464646"/>
                </a:solidFill>
                <a:latin typeface="Arial"/>
                <a:cs typeface="Arial"/>
              </a:rPr>
              <a:t>Toro.</a:t>
            </a:r>
            <a:endParaRPr sz="1200" dirty="0">
              <a:latin typeface="Arial"/>
              <a:cs typeface="Arial"/>
            </a:endParaRPr>
          </a:p>
          <a:p>
            <a:pPr>
              <a:lnSpc>
                <a:spcPct val="100000"/>
              </a:lnSpc>
              <a:spcBef>
                <a:spcPts val="55"/>
              </a:spcBef>
              <a:buClr>
                <a:srgbClr val="464646"/>
              </a:buClr>
              <a:buFont typeface="Wingdings"/>
              <a:buChar char=""/>
            </a:pPr>
            <a:endParaRPr sz="1100" dirty="0">
              <a:latin typeface="Arial"/>
              <a:cs typeface="Arial"/>
            </a:endParaRPr>
          </a:p>
          <a:p>
            <a:pPr marL="184785" marR="288290" indent="-172720" algn="just">
              <a:lnSpc>
                <a:spcPct val="100000"/>
              </a:lnSpc>
              <a:buSzPct val="116666"/>
              <a:buFont typeface="Wingdings"/>
              <a:buChar char=""/>
              <a:tabLst>
                <a:tab pos="185420" algn="l"/>
              </a:tabLst>
            </a:pPr>
            <a:r>
              <a:rPr sz="1200" spc="-10" dirty="0">
                <a:solidFill>
                  <a:srgbClr val="464646"/>
                </a:solidFill>
                <a:latin typeface="Arial"/>
                <a:cs typeface="Arial"/>
              </a:rPr>
              <a:t>This </a:t>
            </a:r>
            <a:r>
              <a:rPr sz="1200" spc="-40" dirty="0">
                <a:solidFill>
                  <a:srgbClr val="464646"/>
                </a:solidFill>
                <a:latin typeface="Arial"/>
                <a:cs typeface="Arial"/>
              </a:rPr>
              <a:t>presentation </a:t>
            </a:r>
            <a:r>
              <a:rPr sz="1200" spc="-10" dirty="0">
                <a:solidFill>
                  <a:srgbClr val="464646"/>
                </a:solidFill>
                <a:latin typeface="Arial"/>
                <a:cs typeface="Arial"/>
              </a:rPr>
              <a:t>is not </a:t>
            </a:r>
            <a:r>
              <a:rPr sz="1200" spc="-15" dirty="0">
                <a:solidFill>
                  <a:srgbClr val="464646"/>
                </a:solidFill>
                <a:latin typeface="Arial"/>
                <a:cs typeface="Arial"/>
              </a:rPr>
              <a:t>to </a:t>
            </a:r>
            <a:r>
              <a:rPr sz="1200" spc="-10" dirty="0">
                <a:solidFill>
                  <a:srgbClr val="464646"/>
                </a:solidFill>
                <a:latin typeface="Arial"/>
                <a:cs typeface="Arial"/>
              </a:rPr>
              <a:t>be </a:t>
            </a:r>
            <a:r>
              <a:rPr sz="1200" spc="-40" dirty="0">
                <a:solidFill>
                  <a:srgbClr val="464646"/>
                </a:solidFill>
                <a:latin typeface="Arial"/>
                <a:cs typeface="Arial"/>
              </a:rPr>
              <a:t>construed </a:t>
            </a:r>
            <a:r>
              <a:rPr sz="1200" dirty="0">
                <a:solidFill>
                  <a:srgbClr val="464646"/>
                </a:solidFill>
                <a:latin typeface="Arial"/>
                <a:cs typeface="Arial"/>
              </a:rPr>
              <a:t>as </a:t>
            </a:r>
            <a:r>
              <a:rPr sz="1200" spc="-25" dirty="0">
                <a:solidFill>
                  <a:srgbClr val="464646"/>
                </a:solidFill>
                <a:latin typeface="Arial"/>
                <a:cs typeface="Arial"/>
              </a:rPr>
              <a:t>legal, </a:t>
            </a:r>
            <a:r>
              <a:rPr sz="1200" spc="-40" dirty="0">
                <a:solidFill>
                  <a:srgbClr val="464646"/>
                </a:solidFill>
                <a:latin typeface="Arial"/>
                <a:cs typeface="Arial"/>
              </a:rPr>
              <a:t>financial </a:t>
            </a:r>
            <a:r>
              <a:rPr sz="1200" dirty="0">
                <a:solidFill>
                  <a:srgbClr val="464646"/>
                </a:solidFill>
                <a:latin typeface="Arial"/>
                <a:cs typeface="Arial"/>
              </a:rPr>
              <a:t>or </a:t>
            </a:r>
            <a:r>
              <a:rPr sz="1200" spc="-15" dirty="0">
                <a:solidFill>
                  <a:srgbClr val="464646"/>
                </a:solidFill>
                <a:latin typeface="Arial"/>
                <a:cs typeface="Arial"/>
              </a:rPr>
              <a:t>tax </a:t>
            </a:r>
            <a:r>
              <a:rPr sz="1200" spc="-35" dirty="0">
                <a:solidFill>
                  <a:srgbClr val="464646"/>
                </a:solidFill>
                <a:latin typeface="Arial"/>
                <a:cs typeface="Arial"/>
              </a:rPr>
              <a:t>advice </a:t>
            </a:r>
            <a:r>
              <a:rPr sz="1200" spc="-15" dirty="0">
                <a:solidFill>
                  <a:srgbClr val="464646"/>
                </a:solidFill>
                <a:latin typeface="Arial"/>
                <a:cs typeface="Arial"/>
              </a:rPr>
              <a:t>and </a:t>
            </a:r>
            <a:r>
              <a:rPr sz="1200" spc="-10" dirty="0">
                <a:solidFill>
                  <a:srgbClr val="464646"/>
                </a:solidFill>
                <a:latin typeface="Arial"/>
                <a:cs typeface="Arial"/>
              </a:rPr>
              <a:t>any </a:t>
            </a:r>
            <a:r>
              <a:rPr sz="1200" spc="-35" dirty="0">
                <a:solidFill>
                  <a:srgbClr val="464646"/>
                </a:solidFill>
                <a:latin typeface="Arial"/>
                <a:cs typeface="Arial"/>
              </a:rPr>
              <a:t>recipients </a:t>
            </a:r>
            <a:r>
              <a:rPr sz="1200" spc="-5" dirty="0">
                <a:solidFill>
                  <a:srgbClr val="464646"/>
                </a:solidFill>
                <a:latin typeface="Arial"/>
                <a:cs typeface="Arial"/>
              </a:rPr>
              <a:t>of </a:t>
            </a:r>
            <a:r>
              <a:rPr sz="1200" spc="-25" dirty="0">
                <a:solidFill>
                  <a:srgbClr val="464646"/>
                </a:solidFill>
                <a:latin typeface="Arial"/>
                <a:cs typeface="Arial"/>
              </a:rPr>
              <a:t>this </a:t>
            </a:r>
            <a:r>
              <a:rPr sz="1200" spc="-45" dirty="0">
                <a:solidFill>
                  <a:srgbClr val="464646"/>
                </a:solidFill>
                <a:latin typeface="Arial"/>
                <a:cs typeface="Arial"/>
              </a:rPr>
              <a:t>information  </a:t>
            </a:r>
            <a:r>
              <a:rPr sz="1200" spc="-25" dirty="0">
                <a:solidFill>
                  <a:srgbClr val="464646"/>
                </a:solidFill>
                <a:latin typeface="Arial"/>
                <a:cs typeface="Arial"/>
              </a:rPr>
              <a:t>(“</a:t>
            </a:r>
            <a:r>
              <a:rPr sz="1200" b="1" spc="-25" dirty="0">
                <a:solidFill>
                  <a:srgbClr val="464646"/>
                </a:solidFill>
                <a:latin typeface="Arial"/>
                <a:cs typeface="Arial"/>
              </a:rPr>
              <a:t>Recipients</a:t>
            </a:r>
            <a:r>
              <a:rPr sz="1200" spc="-25" dirty="0">
                <a:solidFill>
                  <a:srgbClr val="464646"/>
                </a:solidFill>
                <a:latin typeface="Arial"/>
                <a:cs typeface="Arial"/>
              </a:rPr>
              <a:t>”) </a:t>
            </a:r>
            <a:r>
              <a:rPr sz="1200" dirty="0">
                <a:solidFill>
                  <a:srgbClr val="464646"/>
                </a:solidFill>
                <a:latin typeface="Arial"/>
                <a:cs typeface="Arial"/>
              </a:rPr>
              <a:t>or </a:t>
            </a:r>
            <a:r>
              <a:rPr sz="1200" spc="-45" dirty="0">
                <a:solidFill>
                  <a:srgbClr val="464646"/>
                </a:solidFill>
                <a:latin typeface="Arial"/>
                <a:cs typeface="Arial"/>
              </a:rPr>
              <a:t>prospective </a:t>
            </a:r>
            <a:r>
              <a:rPr sz="1200" spc="-40" dirty="0">
                <a:solidFill>
                  <a:srgbClr val="464646"/>
                </a:solidFill>
                <a:latin typeface="Arial"/>
                <a:cs typeface="Arial"/>
              </a:rPr>
              <a:t>investors </a:t>
            </a:r>
            <a:r>
              <a:rPr sz="1200" spc="-35" dirty="0">
                <a:solidFill>
                  <a:srgbClr val="464646"/>
                </a:solidFill>
                <a:latin typeface="Arial"/>
                <a:cs typeface="Arial"/>
              </a:rPr>
              <a:t>should </a:t>
            </a:r>
            <a:r>
              <a:rPr sz="1200" spc="-25" dirty="0">
                <a:solidFill>
                  <a:srgbClr val="464646"/>
                </a:solidFill>
                <a:latin typeface="Arial"/>
                <a:cs typeface="Arial"/>
              </a:rPr>
              <a:t>contact their </a:t>
            </a:r>
            <a:r>
              <a:rPr sz="1200" spc="-20" dirty="0">
                <a:solidFill>
                  <a:srgbClr val="464646"/>
                </a:solidFill>
                <a:latin typeface="Arial"/>
                <a:cs typeface="Arial"/>
              </a:rPr>
              <a:t>own </a:t>
            </a:r>
            <a:r>
              <a:rPr sz="1200" spc="-25" dirty="0">
                <a:solidFill>
                  <a:srgbClr val="464646"/>
                </a:solidFill>
                <a:latin typeface="Arial"/>
                <a:cs typeface="Arial"/>
              </a:rPr>
              <a:t>legal </a:t>
            </a:r>
            <a:r>
              <a:rPr sz="1200" spc="-65" dirty="0">
                <a:solidFill>
                  <a:srgbClr val="464646"/>
                </a:solidFill>
                <a:latin typeface="Arial"/>
                <a:cs typeface="Arial"/>
              </a:rPr>
              <a:t>adviser, </a:t>
            </a:r>
            <a:r>
              <a:rPr sz="1200" spc="-40" dirty="0">
                <a:solidFill>
                  <a:srgbClr val="464646"/>
                </a:solidFill>
                <a:latin typeface="Arial"/>
                <a:cs typeface="Arial"/>
              </a:rPr>
              <a:t>independent financial </a:t>
            </a:r>
            <a:r>
              <a:rPr sz="1200" spc="-35" dirty="0">
                <a:solidFill>
                  <a:srgbClr val="464646"/>
                </a:solidFill>
                <a:latin typeface="Arial"/>
                <a:cs typeface="Arial"/>
              </a:rPr>
              <a:t>adviser </a:t>
            </a:r>
            <a:r>
              <a:rPr sz="1200" dirty="0">
                <a:solidFill>
                  <a:srgbClr val="464646"/>
                </a:solidFill>
                <a:latin typeface="Arial"/>
                <a:cs typeface="Arial"/>
              </a:rPr>
              <a:t>or </a:t>
            </a:r>
            <a:r>
              <a:rPr sz="1200" spc="-5" dirty="0">
                <a:solidFill>
                  <a:srgbClr val="464646"/>
                </a:solidFill>
                <a:latin typeface="Arial"/>
                <a:cs typeface="Arial"/>
              </a:rPr>
              <a:t>tax  </a:t>
            </a:r>
            <a:r>
              <a:rPr sz="1200" spc="-35" dirty="0">
                <a:solidFill>
                  <a:srgbClr val="464646"/>
                </a:solidFill>
                <a:latin typeface="Arial"/>
                <a:cs typeface="Arial"/>
              </a:rPr>
              <a:t>adviser</a:t>
            </a:r>
            <a:r>
              <a:rPr sz="1200" spc="-130" dirty="0">
                <a:solidFill>
                  <a:srgbClr val="464646"/>
                </a:solidFill>
                <a:latin typeface="Arial"/>
                <a:cs typeface="Arial"/>
              </a:rPr>
              <a:t> </a:t>
            </a:r>
            <a:r>
              <a:rPr sz="1200" dirty="0">
                <a:solidFill>
                  <a:srgbClr val="464646"/>
                </a:solidFill>
                <a:latin typeface="Arial"/>
                <a:cs typeface="Arial"/>
              </a:rPr>
              <a:t>for</a:t>
            </a:r>
            <a:r>
              <a:rPr sz="1200" spc="-65" dirty="0">
                <a:solidFill>
                  <a:srgbClr val="464646"/>
                </a:solidFill>
                <a:latin typeface="Arial"/>
                <a:cs typeface="Arial"/>
              </a:rPr>
              <a:t> </a:t>
            </a:r>
            <a:r>
              <a:rPr sz="1200" spc="-25" dirty="0">
                <a:solidFill>
                  <a:srgbClr val="464646"/>
                </a:solidFill>
                <a:latin typeface="Arial"/>
                <a:cs typeface="Arial"/>
              </a:rPr>
              <a:t>legal,</a:t>
            </a:r>
            <a:r>
              <a:rPr sz="1200" spc="-105" dirty="0">
                <a:solidFill>
                  <a:srgbClr val="464646"/>
                </a:solidFill>
                <a:latin typeface="Arial"/>
                <a:cs typeface="Arial"/>
              </a:rPr>
              <a:t> </a:t>
            </a:r>
            <a:r>
              <a:rPr sz="1200" spc="-25" dirty="0">
                <a:solidFill>
                  <a:srgbClr val="464646"/>
                </a:solidFill>
                <a:latin typeface="Arial"/>
                <a:cs typeface="Arial"/>
              </a:rPr>
              <a:t>financial</a:t>
            </a:r>
            <a:r>
              <a:rPr sz="1200" spc="-120" dirty="0">
                <a:solidFill>
                  <a:srgbClr val="464646"/>
                </a:solidFill>
                <a:latin typeface="Arial"/>
                <a:cs typeface="Arial"/>
              </a:rPr>
              <a:t> </a:t>
            </a:r>
            <a:r>
              <a:rPr sz="1200" spc="-15" dirty="0">
                <a:solidFill>
                  <a:srgbClr val="464646"/>
                </a:solidFill>
                <a:latin typeface="Arial"/>
                <a:cs typeface="Arial"/>
              </a:rPr>
              <a:t>or</a:t>
            </a:r>
            <a:r>
              <a:rPr lang="en-AU" sz="1200" spc="-15" dirty="0">
                <a:solidFill>
                  <a:srgbClr val="464646"/>
                </a:solidFill>
                <a:latin typeface="Arial"/>
                <a:cs typeface="Arial"/>
              </a:rPr>
              <a:t> </a:t>
            </a:r>
            <a:r>
              <a:rPr sz="1200" spc="-15" dirty="0">
                <a:solidFill>
                  <a:srgbClr val="464646"/>
                </a:solidFill>
                <a:latin typeface="Arial"/>
                <a:cs typeface="Arial"/>
              </a:rPr>
              <a:t>tax</a:t>
            </a:r>
            <a:r>
              <a:rPr lang="en-AU" sz="1200" spc="-15" dirty="0">
                <a:solidFill>
                  <a:srgbClr val="464646"/>
                </a:solidFill>
                <a:latin typeface="Arial"/>
                <a:cs typeface="Arial"/>
              </a:rPr>
              <a:t> </a:t>
            </a:r>
            <a:r>
              <a:rPr sz="1200" spc="-15" dirty="0">
                <a:solidFill>
                  <a:srgbClr val="464646"/>
                </a:solidFill>
                <a:latin typeface="Arial"/>
                <a:cs typeface="Arial"/>
              </a:rPr>
              <a:t>advice.</a:t>
            </a:r>
            <a:endParaRPr sz="1200" dirty="0">
              <a:latin typeface="Arial"/>
              <a:cs typeface="Arial"/>
            </a:endParaRPr>
          </a:p>
          <a:p>
            <a:pPr>
              <a:lnSpc>
                <a:spcPct val="100000"/>
              </a:lnSpc>
              <a:spcBef>
                <a:spcPts val="55"/>
              </a:spcBef>
              <a:buClr>
                <a:srgbClr val="464646"/>
              </a:buClr>
              <a:buFont typeface="Wingdings"/>
              <a:buChar char=""/>
            </a:pPr>
            <a:endParaRPr sz="1100" dirty="0">
              <a:latin typeface="Arial"/>
              <a:cs typeface="Arial"/>
            </a:endParaRPr>
          </a:p>
          <a:p>
            <a:pPr marL="184785" marR="160020" indent="-172720" algn="just">
              <a:lnSpc>
                <a:spcPct val="100000"/>
              </a:lnSpc>
              <a:buSzPct val="116666"/>
              <a:buFont typeface="Wingdings"/>
              <a:buChar char=""/>
              <a:tabLst>
                <a:tab pos="185420" algn="l"/>
              </a:tabLst>
            </a:pPr>
            <a:r>
              <a:rPr sz="1200" spc="-15" dirty="0">
                <a:solidFill>
                  <a:srgbClr val="464646"/>
                </a:solidFill>
                <a:latin typeface="Arial"/>
                <a:cs typeface="Arial"/>
              </a:rPr>
              <a:t>Any </a:t>
            </a:r>
            <a:r>
              <a:rPr sz="1200" spc="-40" dirty="0">
                <a:solidFill>
                  <a:srgbClr val="464646"/>
                </a:solidFill>
                <a:latin typeface="Arial"/>
                <a:cs typeface="Arial"/>
              </a:rPr>
              <a:t>forward-looking </a:t>
            </a:r>
            <a:r>
              <a:rPr sz="1200" spc="-25" dirty="0">
                <a:solidFill>
                  <a:srgbClr val="464646"/>
                </a:solidFill>
                <a:latin typeface="Arial"/>
                <a:cs typeface="Arial"/>
              </a:rPr>
              <a:t>statements </a:t>
            </a:r>
            <a:r>
              <a:rPr sz="1200" spc="-40" dirty="0">
                <a:solidFill>
                  <a:srgbClr val="464646"/>
                </a:solidFill>
                <a:latin typeface="Arial"/>
                <a:cs typeface="Arial"/>
              </a:rPr>
              <a:t>included </a:t>
            </a:r>
            <a:r>
              <a:rPr sz="1200" spc="-10" dirty="0">
                <a:solidFill>
                  <a:srgbClr val="464646"/>
                </a:solidFill>
                <a:latin typeface="Arial"/>
                <a:cs typeface="Arial"/>
              </a:rPr>
              <a:t>in </a:t>
            </a:r>
            <a:r>
              <a:rPr sz="1200" spc="-20" dirty="0">
                <a:solidFill>
                  <a:srgbClr val="464646"/>
                </a:solidFill>
                <a:latin typeface="Arial"/>
                <a:cs typeface="Arial"/>
              </a:rPr>
              <a:t>this </a:t>
            </a:r>
            <a:r>
              <a:rPr sz="1200" spc="-35" dirty="0">
                <a:solidFill>
                  <a:srgbClr val="464646"/>
                </a:solidFill>
                <a:latin typeface="Arial"/>
                <a:cs typeface="Arial"/>
              </a:rPr>
              <a:t>document </a:t>
            </a:r>
            <a:r>
              <a:rPr sz="1200" spc="-40" dirty="0">
                <a:solidFill>
                  <a:srgbClr val="464646"/>
                </a:solidFill>
                <a:latin typeface="Arial"/>
                <a:cs typeface="Arial"/>
              </a:rPr>
              <a:t>involve </a:t>
            </a:r>
            <a:r>
              <a:rPr sz="1200" spc="-45" dirty="0">
                <a:solidFill>
                  <a:srgbClr val="464646"/>
                </a:solidFill>
                <a:latin typeface="Arial"/>
                <a:cs typeface="Arial"/>
              </a:rPr>
              <a:t>subjective </a:t>
            </a:r>
            <a:r>
              <a:rPr sz="1200" spc="-30" dirty="0">
                <a:solidFill>
                  <a:srgbClr val="464646"/>
                </a:solidFill>
                <a:latin typeface="Arial"/>
                <a:cs typeface="Arial"/>
              </a:rPr>
              <a:t>judgement </a:t>
            </a:r>
            <a:r>
              <a:rPr sz="1200" spc="-15" dirty="0">
                <a:solidFill>
                  <a:srgbClr val="464646"/>
                </a:solidFill>
                <a:latin typeface="Arial"/>
                <a:cs typeface="Arial"/>
              </a:rPr>
              <a:t>and </a:t>
            </a:r>
            <a:r>
              <a:rPr sz="1200" spc="-40" dirty="0">
                <a:solidFill>
                  <a:srgbClr val="464646"/>
                </a:solidFill>
                <a:latin typeface="Arial"/>
                <a:cs typeface="Arial"/>
              </a:rPr>
              <a:t>analysis </a:t>
            </a:r>
            <a:r>
              <a:rPr sz="1200" spc="-10" dirty="0">
                <a:solidFill>
                  <a:srgbClr val="464646"/>
                </a:solidFill>
                <a:latin typeface="Arial"/>
                <a:cs typeface="Arial"/>
              </a:rPr>
              <a:t>and </a:t>
            </a:r>
            <a:r>
              <a:rPr sz="1200" spc="-15" dirty="0">
                <a:solidFill>
                  <a:srgbClr val="464646"/>
                </a:solidFill>
                <a:latin typeface="Arial"/>
                <a:cs typeface="Arial"/>
              </a:rPr>
              <a:t>are </a:t>
            </a:r>
            <a:r>
              <a:rPr sz="1200" spc="-35" dirty="0">
                <a:solidFill>
                  <a:srgbClr val="464646"/>
                </a:solidFill>
                <a:latin typeface="Arial"/>
                <a:cs typeface="Arial"/>
              </a:rPr>
              <a:t>subject </a:t>
            </a:r>
            <a:r>
              <a:rPr sz="1200" spc="-10" dirty="0">
                <a:solidFill>
                  <a:srgbClr val="464646"/>
                </a:solidFill>
                <a:latin typeface="Arial"/>
                <a:cs typeface="Arial"/>
              </a:rPr>
              <a:t>to  </a:t>
            </a:r>
            <a:r>
              <a:rPr sz="1200" spc="-40" dirty="0">
                <a:solidFill>
                  <a:srgbClr val="464646"/>
                </a:solidFill>
                <a:latin typeface="Arial"/>
                <a:cs typeface="Arial"/>
              </a:rPr>
              <a:t>uncertainties, </a:t>
            </a:r>
            <a:r>
              <a:rPr sz="1200" spc="-25" dirty="0">
                <a:solidFill>
                  <a:srgbClr val="464646"/>
                </a:solidFill>
                <a:latin typeface="Arial"/>
                <a:cs typeface="Arial"/>
              </a:rPr>
              <a:t>risks </a:t>
            </a:r>
            <a:r>
              <a:rPr sz="1200" spc="-15" dirty="0">
                <a:solidFill>
                  <a:srgbClr val="464646"/>
                </a:solidFill>
                <a:latin typeface="Arial"/>
                <a:cs typeface="Arial"/>
              </a:rPr>
              <a:t>and </a:t>
            </a:r>
            <a:r>
              <a:rPr sz="1200" spc="-45" dirty="0">
                <a:solidFill>
                  <a:srgbClr val="464646"/>
                </a:solidFill>
                <a:latin typeface="Arial"/>
                <a:cs typeface="Arial"/>
              </a:rPr>
              <a:t>contingencies, </a:t>
            </a:r>
            <a:r>
              <a:rPr sz="1200" spc="-10" dirty="0">
                <a:solidFill>
                  <a:srgbClr val="464646"/>
                </a:solidFill>
                <a:latin typeface="Arial"/>
                <a:cs typeface="Arial"/>
              </a:rPr>
              <a:t>many </a:t>
            </a:r>
            <a:r>
              <a:rPr sz="1200" spc="-5" dirty="0">
                <a:solidFill>
                  <a:srgbClr val="464646"/>
                </a:solidFill>
                <a:latin typeface="Arial"/>
                <a:cs typeface="Arial"/>
              </a:rPr>
              <a:t>of </a:t>
            </a:r>
            <a:r>
              <a:rPr sz="1200" spc="-35" dirty="0">
                <a:solidFill>
                  <a:srgbClr val="464646"/>
                </a:solidFill>
                <a:latin typeface="Arial"/>
                <a:cs typeface="Arial"/>
              </a:rPr>
              <a:t>which </a:t>
            </a:r>
            <a:r>
              <a:rPr sz="1200" spc="-10" dirty="0">
                <a:solidFill>
                  <a:srgbClr val="464646"/>
                </a:solidFill>
                <a:latin typeface="Arial"/>
                <a:cs typeface="Arial"/>
              </a:rPr>
              <a:t>are </a:t>
            </a:r>
            <a:r>
              <a:rPr sz="1200" spc="-35" dirty="0">
                <a:solidFill>
                  <a:srgbClr val="464646"/>
                </a:solidFill>
                <a:latin typeface="Arial"/>
                <a:cs typeface="Arial"/>
              </a:rPr>
              <a:t>outside </a:t>
            </a:r>
            <a:r>
              <a:rPr sz="1200" spc="-10" dirty="0">
                <a:solidFill>
                  <a:srgbClr val="464646"/>
                </a:solidFill>
                <a:latin typeface="Arial"/>
                <a:cs typeface="Arial"/>
              </a:rPr>
              <a:t>the </a:t>
            </a:r>
            <a:r>
              <a:rPr sz="1200" spc="-25" dirty="0">
                <a:solidFill>
                  <a:srgbClr val="464646"/>
                </a:solidFill>
                <a:latin typeface="Arial"/>
                <a:cs typeface="Arial"/>
              </a:rPr>
              <a:t>control </a:t>
            </a:r>
            <a:r>
              <a:rPr sz="1200" spc="-10" dirty="0">
                <a:solidFill>
                  <a:srgbClr val="464646"/>
                </a:solidFill>
                <a:latin typeface="Arial"/>
                <a:cs typeface="Arial"/>
              </a:rPr>
              <a:t>of, </a:t>
            </a:r>
            <a:r>
              <a:rPr sz="1200" spc="-15" dirty="0">
                <a:solidFill>
                  <a:srgbClr val="464646"/>
                </a:solidFill>
                <a:latin typeface="Arial"/>
                <a:cs typeface="Arial"/>
              </a:rPr>
              <a:t>and </a:t>
            </a:r>
            <a:r>
              <a:rPr sz="1200" spc="-25" dirty="0">
                <a:solidFill>
                  <a:srgbClr val="464646"/>
                </a:solidFill>
                <a:latin typeface="Arial"/>
                <a:cs typeface="Arial"/>
              </a:rPr>
              <a:t>maybe </a:t>
            </a:r>
            <a:r>
              <a:rPr sz="1200" spc="-40" dirty="0">
                <a:solidFill>
                  <a:srgbClr val="464646"/>
                </a:solidFill>
                <a:latin typeface="Arial"/>
                <a:cs typeface="Arial"/>
              </a:rPr>
              <a:t>unknown </a:t>
            </a:r>
            <a:r>
              <a:rPr sz="1200" spc="-10" dirty="0">
                <a:solidFill>
                  <a:srgbClr val="464646"/>
                </a:solidFill>
                <a:latin typeface="Arial"/>
                <a:cs typeface="Arial"/>
              </a:rPr>
              <a:t>to, </a:t>
            </a:r>
            <a:r>
              <a:rPr sz="1200" spc="-105" dirty="0">
                <a:solidFill>
                  <a:srgbClr val="464646"/>
                </a:solidFill>
                <a:latin typeface="Arial"/>
                <a:cs typeface="Arial"/>
              </a:rPr>
              <a:t>Toro. </a:t>
            </a:r>
            <a:r>
              <a:rPr sz="1200" dirty="0">
                <a:solidFill>
                  <a:srgbClr val="464646"/>
                </a:solidFill>
                <a:latin typeface="Arial"/>
                <a:cs typeface="Arial"/>
              </a:rPr>
              <a:t>In  </a:t>
            </a:r>
            <a:r>
              <a:rPr sz="1200" spc="-65" dirty="0">
                <a:solidFill>
                  <a:srgbClr val="464646"/>
                </a:solidFill>
                <a:latin typeface="Arial"/>
                <a:cs typeface="Arial"/>
              </a:rPr>
              <a:t>particular, </a:t>
            </a:r>
            <a:r>
              <a:rPr sz="1200" spc="-20" dirty="0">
                <a:solidFill>
                  <a:srgbClr val="464646"/>
                </a:solidFill>
                <a:latin typeface="Arial"/>
                <a:cs typeface="Arial"/>
              </a:rPr>
              <a:t>they speak </a:t>
            </a:r>
            <a:r>
              <a:rPr sz="1200" spc="-15" dirty="0">
                <a:solidFill>
                  <a:srgbClr val="464646"/>
                </a:solidFill>
                <a:latin typeface="Arial"/>
                <a:cs typeface="Arial"/>
              </a:rPr>
              <a:t>only </a:t>
            </a:r>
            <a:r>
              <a:rPr sz="1200" dirty="0">
                <a:solidFill>
                  <a:srgbClr val="464646"/>
                </a:solidFill>
                <a:latin typeface="Arial"/>
                <a:cs typeface="Arial"/>
              </a:rPr>
              <a:t>as </a:t>
            </a:r>
            <a:r>
              <a:rPr sz="1200" spc="-5" dirty="0">
                <a:solidFill>
                  <a:srgbClr val="464646"/>
                </a:solidFill>
                <a:latin typeface="Arial"/>
                <a:cs typeface="Arial"/>
              </a:rPr>
              <a:t>of </a:t>
            </a:r>
            <a:r>
              <a:rPr sz="1200" spc="-15" dirty="0">
                <a:solidFill>
                  <a:srgbClr val="464646"/>
                </a:solidFill>
                <a:latin typeface="Arial"/>
                <a:cs typeface="Arial"/>
              </a:rPr>
              <a:t>the </a:t>
            </a:r>
            <a:r>
              <a:rPr sz="1200" spc="-25" dirty="0">
                <a:solidFill>
                  <a:srgbClr val="464646"/>
                </a:solidFill>
                <a:latin typeface="Arial"/>
                <a:cs typeface="Arial"/>
              </a:rPr>
              <a:t>date </a:t>
            </a:r>
            <a:r>
              <a:rPr sz="1200" spc="-5" dirty="0">
                <a:solidFill>
                  <a:srgbClr val="464646"/>
                </a:solidFill>
                <a:latin typeface="Arial"/>
                <a:cs typeface="Arial"/>
              </a:rPr>
              <a:t>of </a:t>
            </a:r>
            <a:r>
              <a:rPr sz="1200" spc="-25" dirty="0">
                <a:solidFill>
                  <a:srgbClr val="464646"/>
                </a:solidFill>
                <a:latin typeface="Arial"/>
                <a:cs typeface="Arial"/>
              </a:rPr>
              <a:t>this </a:t>
            </a:r>
            <a:r>
              <a:rPr sz="1200" spc="-35" dirty="0">
                <a:solidFill>
                  <a:srgbClr val="464646"/>
                </a:solidFill>
                <a:latin typeface="Arial"/>
                <a:cs typeface="Arial"/>
              </a:rPr>
              <a:t>document, </a:t>
            </a:r>
            <a:r>
              <a:rPr sz="1200" spc="-20" dirty="0">
                <a:solidFill>
                  <a:srgbClr val="464646"/>
                </a:solidFill>
                <a:latin typeface="Arial"/>
                <a:cs typeface="Arial"/>
              </a:rPr>
              <a:t>they </a:t>
            </a:r>
            <a:r>
              <a:rPr sz="1200" spc="-30" dirty="0">
                <a:solidFill>
                  <a:srgbClr val="464646"/>
                </a:solidFill>
                <a:latin typeface="Arial"/>
                <a:cs typeface="Arial"/>
              </a:rPr>
              <a:t>assume </a:t>
            </a:r>
            <a:r>
              <a:rPr sz="1200" spc="-10" dirty="0">
                <a:solidFill>
                  <a:srgbClr val="464646"/>
                </a:solidFill>
                <a:latin typeface="Arial"/>
                <a:cs typeface="Arial"/>
              </a:rPr>
              <a:t>the </a:t>
            </a:r>
            <a:r>
              <a:rPr sz="1200" spc="-25" dirty="0">
                <a:solidFill>
                  <a:srgbClr val="464646"/>
                </a:solidFill>
                <a:latin typeface="Arial"/>
                <a:cs typeface="Arial"/>
              </a:rPr>
              <a:t>success </a:t>
            </a:r>
            <a:r>
              <a:rPr sz="1200" spc="-10" dirty="0">
                <a:solidFill>
                  <a:srgbClr val="464646"/>
                </a:solidFill>
                <a:latin typeface="Arial"/>
                <a:cs typeface="Arial"/>
              </a:rPr>
              <a:t>of </a:t>
            </a:r>
            <a:r>
              <a:rPr sz="1200" spc="-114" dirty="0">
                <a:solidFill>
                  <a:srgbClr val="464646"/>
                </a:solidFill>
                <a:latin typeface="Arial"/>
                <a:cs typeface="Arial"/>
              </a:rPr>
              <a:t>Toro’s </a:t>
            </a:r>
            <a:r>
              <a:rPr sz="1200" spc="-35" dirty="0">
                <a:solidFill>
                  <a:srgbClr val="464646"/>
                </a:solidFill>
                <a:latin typeface="Arial"/>
                <a:cs typeface="Arial"/>
              </a:rPr>
              <a:t>strategies, </a:t>
            </a:r>
            <a:r>
              <a:rPr sz="1200" spc="-10" dirty="0">
                <a:solidFill>
                  <a:srgbClr val="464646"/>
                </a:solidFill>
                <a:latin typeface="Arial"/>
                <a:cs typeface="Arial"/>
              </a:rPr>
              <a:t>and </a:t>
            </a:r>
            <a:r>
              <a:rPr sz="1200" spc="-15" dirty="0">
                <a:solidFill>
                  <a:srgbClr val="464646"/>
                </a:solidFill>
                <a:latin typeface="Arial"/>
                <a:cs typeface="Arial"/>
              </a:rPr>
              <a:t>they are  </a:t>
            </a:r>
            <a:r>
              <a:rPr sz="1200" spc="-25" dirty="0">
                <a:solidFill>
                  <a:srgbClr val="464646"/>
                </a:solidFill>
                <a:latin typeface="Arial"/>
                <a:cs typeface="Arial"/>
              </a:rPr>
              <a:t>subject </a:t>
            </a:r>
            <a:r>
              <a:rPr sz="1200" spc="-5" dirty="0">
                <a:solidFill>
                  <a:srgbClr val="464646"/>
                </a:solidFill>
                <a:latin typeface="Arial"/>
                <a:cs typeface="Arial"/>
              </a:rPr>
              <a:t>to </a:t>
            </a:r>
            <a:r>
              <a:rPr sz="1200" spc="-40" dirty="0">
                <a:solidFill>
                  <a:srgbClr val="464646"/>
                </a:solidFill>
                <a:latin typeface="Arial"/>
                <a:cs typeface="Arial"/>
              </a:rPr>
              <a:t>significant </a:t>
            </a:r>
            <a:r>
              <a:rPr sz="1200" spc="-65" dirty="0">
                <a:solidFill>
                  <a:srgbClr val="464646"/>
                </a:solidFill>
                <a:latin typeface="Arial"/>
                <a:cs typeface="Arial"/>
              </a:rPr>
              <a:t>regulatory, </a:t>
            </a:r>
            <a:r>
              <a:rPr sz="1200" spc="-25" dirty="0">
                <a:solidFill>
                  <a:srgbClr val="464646"/>
                </a:solidFill>
                <a:latin typeface="Arial"/>
                <a:cs typeface="Arial"/>
              </a:rPr>
              <a:t>business, </a:t>
            </a:r>
            <a:r>
              <a:rPr sz="1200" spc="-40" dirty="0">
                <a:solidFill>
                  <a:srgbClr val="464646"/>
                </a:solidFill>
                <a:latin typeface="Arial"/>
                <a:cs typeface="Arial"/>
              </a:rPr>
              <a:t>competitive </a:t>
            </a:r>
            <a:r>
              <a:rPr sz="1200" spc="-15" dirty="0">
                <a:solidFill>
                  <a:srgbClr val="464646"/>
                </a:solidFill>
                <a:latin typeface="Arial"/>
                <a:cs typeface="Arial"/>
              </a:rPr>
              <a:t>and </a:t>
            </a:r>
            <a:r>
              <a:rPr sz="1200" spc="-30" dirty="0">
                <a:solidFill>
                  <a:srgbClr val="464646"/>
                </a:solidFill>
                <a:latin typeface="Arial"/>
                <a:cs typeface="Arial"/>
              </a:rPr>
              <a:t>economic </a:t>
            </a:r>
            <a:r>
              <a:rPr sz="1200" spc="-40" dirty="0">
                <a:solidFill>
                  <a:srgbClr val="464646"/>
                </a:solidFill>
                <a:latin typeface="Arial"/>
                <a:cs typeface="Arial"/>
              </a:rPr>
              <a:t>uncertainties </a:t>
            </a:r>
            <a:r>
              <a:rPr sz="1200" spc="-10" dirty="0">
                <a:solidFill>
                  <a:srgbClr val="464646"/>
                </a:solidFill>
                <a:latin typeface="Arial"/>
                <a:cs typeface="Arial"/>
              </a:rPr>
              <a:t>and </a:t>
            </a:r>
            <a:r>
              <a:rPr sz="1200" spc="-25" dirty="0">
                <a:solidFill>
                  <a:srgbClr val="464646"/>
                </a:solidFill>
                <a:latin typeface="Arial"/>
                <a:cs typeface="Arial"/>
              </a:rPr>
              <a:t>risks. </a:t>
            </a:r>
            <a:r>
              <a:rPr sz="1200" spc="-15" dirty="0">
                <a:solidFill>
                  <a:srgbClr val="464646"/>
                </a:solidFill>
                <a:latin typeface="Arial"/>
                <a:cs typeface="Arial"/>
              </a:rPr>
              <a:t>No </a:t>
            </a:r>
            <a:r>
              <a:rPr sz="1200" spc="-40" dirty="0">
                <a:solidFill>
                  <a:srgbClr val="464646"/>
                </a:solidFill>
                <a:latin typeface="Arial"/>
                <a:cs typeface="Arial"/>
              </a:rPr>
              <a:t>assurance </a:t>
            </a:r>
            <a:r>
              <a:rPr sz="1200" spc="-15" dirty="0">
                <a:solidFill>
                  <a:srgbClr val="464646"/>
                </a:solidFill>
                <a:latin typeface="Arial"/>
                <a:cs typeface="Arial"/>
              </a:rPr>
              <a:t>can </a:t>
            </a:r>
            <a:r>
              <a:rPr sz="1200" spc="-10" dirty="0">
                <a:solidFill>
                  <a:srgbClr val="464646"/>
                </a:solidFill>
                <a:latin typeface="Arial"/>
                <a:cs typeface="Arial"/>
              </a:rPr>
              <a:t>be </a:t>
            </a:r>
            <a:r>
              <a:rPr sz="1200" spc="-60" dirty="0">
                <a:solidFill>
                  <a:srgbClr val="464646"/>
                </a:solidFill>
                <a:latin typeface="Arial"/>
                <a:cs typeface="Arial"/>
              </a:rPr>
              <a:t>given  </a:t>
            </a:r>
            <a:r>
              <a:rPr sz="1200" dirty="0">
                <a:solidFill>
                  <a:srgbClr val="464646"/>
                </a:solidFill>
                <a:latin typeface="Arial"/>
                <a:cs typeface="Arial"/>
              </a:rPr>
              <a:t>by </a:t>
            </a:r>
            <a:r>
              <a:rPr sz="1200" spc="-105" dirty="0">
                <a:solidFill>
                  <a:srgbClr val="464646"/>
                </a:solidFill>
                <a:latin typeface="Arial"/>
                <a:cs typeface="Arial"/>
              </a:rPr>
              <a:t>Toro </a:t>
            </a:r>
            <a:r>
              <a:rPr sz="1200" spc="-20" dirty="0">
                <a:solidFill>
                  <a:srgbClr val="464646"/>
                </a:solidFill>
                <a:latin typeface="Arial"/>
                <a:cs typeface="Arial"/>
              </a:rPr>
              <a:t>that </a:t>
            </a:r>
            <a:r>
              <a:rPr sz="1200" spc="-15" dirty="0">
                <a:solidFill>
                  <a:srgbClr val="464646"/>
                </a:solidFill>
                <a:latin typeface="Arial"/>
                <a:cs typeface="Arial"/>
              </a:rPr>
              <a:t>the </a:t>
            </a:r>
            <a:r>
              <a:rPr sz="1200" spc="-35" dirty="0">
                <a:solidFill>
                  <a:srgbClr val="464646"/>
                </a:solidFill>
                <a:latin typeface="Arial"/>
                <a:cs typeface="Arial"/>
              </a:rPr>
              <a:t>assumptions </a:t>
            </a:r>
            <a:r>
              <a:rPr sz="1200" spc="-30" dirty="0">
                <a:solidFill>
                  <a:srgbClr val="464646"/>
                </a:solidFill>
                <a:latin typeface="Arial"/>
                <a:cs typeface="Arial"/>
              </a:rPr>
              <a:t>reflected </a:t>
            </a:r>
            <a:r>
              <a:rPr sz="1200" spc="-10" dirty="0">
                <a:solidFill>
                  <a:srgbClr val="464646"/>
                </a:solidFill>
                <a:latin typeface="Arial"/>
                <a:cs typeface="Arial"/>
              </a:rPr>
              <a:t>in any </a:t>
            </a:r>
            <a:r>
              <a:rPr sz="1200" spc="-35" dirty="0">
                <a:solidFill>
                  <a:srgbClr val="464646"/>
                </a:solidFill>
                <a:latin typeface="Arial"/>
                <a:cs typeface="Arial"/>
              </a:rPr>
              <a:t>forward </a:t>
            </a:r>
            <a:r>
              <a:rPr sz="1200" spc="-25" dirty="0">
                <a:solidFill>
                  <a:srgbClr val="464646"/>
                </a:solidFill>
                <a:latin typeface="Arial"/>
                <a:cs typeface="Arial"/>
              </a:rPr>
              <a:t>looking </a:t>
            </a:r>
            <a:r>
              <a:rPr sz="1200" spc="-30" dirty="0">
                <a:solidFill>
                  <a:srgbClr val="464646"/>
                </a:solidFill>
                <a:latin typeface="Arial"/>
                <a:cs typeface="Arial"/>
              </a:rPr>
              <a:t>statements </a:t>
            </a:r>
            <a:r>
              <a:rPr sz="1200" spc="-35" dirty="0">
                <a:solidFill>
                  <a:srgbClr val="464646"/>
                </a:solidFill>
                <a:latin typeface="Arial"/>
                <a:cs typeface="Arial"/>
              </a:rPr>
              <a:t>will prove </a:t>
            </a:r>
            <a:r>
              <a:rPr sz="1200" dirty="0">
                <a:solidFill>
                  <a:srgbClr val="464646"/>
                </a:solidFill>
                <a:latin typeface="Arial"/>
                <a:cs typeface="Arial"/>
              </a:rPr>
              <a:t>to </a:t>
            </a:r>
            <a:r>
              <a:rPr sz="1200" spc="-10" dirty="0">
                <a:solidFill>
                  <a:srgbClr val="464646"/>
                </a:solidFill>
                <a:latin typeface="Arial"/>
                <a:cs typeface="Arial"/>
              </a:rPr>
              <a:t>be </a:t>
            </a:r>
            <a:r>
              <a:rPr sz="1200" spc="-25" dirty="0">
                <a:solidFill>
                  <a:srgbClr val="464646"/>
                </a:solidFill>
                <a:latin typeface="Arial"/>
                <a:cs typeface="Arial"/>
              </a:rPr>
              <a:t>correct </a:t>
            </a:r>
            <a:r>
              <a:rPr sz="1200" spc="-15" dirty="0">
                <a:solidFill>
                  <a:srgbClr val="464646"/>
                </a:solidFill>
                <a:latin typeface="Arial"/>
                <a:cs typeface="Arial"/>
              </a:rPr>
              <a:t>and </a:t>
            </a:r>
            <a:r>
              <a:rPr sz="1200" spc="-25" dirty="0">
                <a:solidFill>
                  <a:srgbClr val="464646"/>
                </a:solidFill>
                <a:latin typeface="Arial"/>
                <a:cs typeface="Arial"/>
              </a:rPr>
              <a:t>actual </a:t>
            </a:r>
            <a:r>
              <a:rPr sz="1200" spc="-30" dirty="0">
                <a:solidFill>
                  <a:srgbClr val="464646"/>
                </a:solidFill>
                <a:latin typeface="Arial"/>
                <a:cs typeface="Arial"/>
              </a:rPr>
              <a:t>future </a:t>
            </a:r>
            <a:r>
              <a:rPr sz="1200" spc="-40" dirty="0">
                <a:solidFill>
                  <a:srgbClr val="464646"/>
                </a:solidFill>
                <a:latin typeface="Arial"/>
                <a:cs typeface="Arial"/>
              </a:rPr>
              <a:t>events  </a:t>
            </a:r>
            <a:r>
              <a:rPr sz="1200" spc="-5" dirty="0">
                <a:solidFill>
                  <a:srgbClr val="464646"/>
                </a:solidFill>
                <a:latin typeface="Arial"/>
                <a:cs typeface="Arial"/>
              </a:rPr>
              <a:t>may </a:t>
            </a:r>
            <a:r>
              <a:rPr sz="1200" spc="-25" dirty="0">
                <a:solidFill>
                  <a:srgbClr val="464646"/>
                </a:solidFill>
                <a:latin typeface="Arial"/>
                <a:cs typeface="Arial"/>
              </a:rPr>
              <a:t>vary materially </a:t>
            </a:r>
            <a:r>
              <a:rPr sz="1200" spc="-10" dirty="0">
                <a:solidFill>
                  <a:srgbClr val="464646"/>
                </a:solidFill>
                <a:latin typeface="Arial"/>
                <a:cs typeface="Arial"/>
              </a:rPr>
              <a:t>from the </a:t>
            </a:r>
            <a:r>
              <a:rPr sz="1200" spc="-25" dirty="0">
                <a:solidFill>
                  <a:srgbClr val="464646"/>
                </a:solidFill>
                <a:latin typeface="Arial"/>
                <a:cs typeface="Arial"/>
              </a:rPr>
              <a:t>forward </a:t>
            </a:r>
            <a:r>
              <a:rPr sz="1200" spc="-40" dirty="0">
                <a:solidFill>
                  <a:srgbClr val="464646"/>
                </a:solidFill>
                <a:latin typeface="Arial"/>
                <a:cs typeface="Arial"/>
              </a:rPr>
              <a:t>looking </a:t>
            </a:r>
            <a:r>
              <a:rPr sz="1200" spc="-25" dirty="0">
                <a:solidFill>
                  <a:srgbClr val="464646"/>
                </a:solidFill>
                <a:latin typeface="Arial"/>
                <a:cs typeface="Arial"/>
              </a:rPr>
              <a:t>statements </a:t>
            </a:r>
            <a:r>
              <a:rPr sz="1200" spc="-15" dirty="0">
                <a:solidFill>
                  <a:srgbClr val="464646"/>
                </a:solidFill>
                <a:latin typeface="Arial"/>
                <a:cs typeface="Arial"/>
              </a:rPr>
              <a:t>and the </a:t>
            </a:r>
            <a:r>
              <a:rPr sz="1200" spc="-40" dirty="0">
                <a:solidFill>
                  <a:srgbClr val="464646"/>
                </a:solidFill>
                <a:latin typeface="Arial"/>
                <a:cs typeface="Arial"/>
              </a:rPr>
              <a:t>assumptions </a:t>
            </a:r>
            <a:r>
              <a:rPr sz="1200" spc="-5" dirty="0">
                <a:solidFill>
                  <a:srgbClr val="464646"/>
                </a:solidFill>
                <a:latin typeface="Arial"/>
                <a:cs typeface="Arial"/>
              </a:rPr>
              <a:t>on </a:t>
            </a:r>
            <a:r>
              <a:rPr sz="1200" spc="-35" dirty="0">
                <a:solidFill>
                  <a:srgbClr val="464646"/>
                </a:solidFill>
                <a:latin typeface="Arial"/>
                <a:cs typeface="Arial"/>
              </a:rPr>
              <a:t>which </a:t>
            </a:r>
            <a:r>
              <a:rPr sz="1200" spc="-10" dirty="0">
                <a:solidFill>
                  <a:srgbClr val="464646"/>
                </a:solidFill>
                <a:latin typeface="Arial"/>
                <a:cs typeface="Arial"/>
              </a:rPr>
              <a:t>the </a:t>
            </a:r>
            <a:r>
              <a:rPr sz="1200" spc="-30" dirty="0">
                <a:solidFill>
                  <a:srgbClr val="464646"/>
                </a:solidFill>
                <a:latin typeface="Arial"/>
                <a:cs typeface="Arial"/>
              </a:rPr>
              <a:t>forward </a:t>
            </a:r>
            <a:r>
              <a:rPr sz="1200" spc="-35" dirty="0">
                <a:solidFill>
                  <a:srgbClr val="464646"/>
                </a:solidFill>
                <a:latin typeface="Arial"/>
                <a:cs typeface="Arial"/>
              </a:rPr>
              <a:t>looking </a:t>
            </a:r>
            <a:r>
              <a:rPr sz="1200" spc="-30" dirty="0">
                <a:solidFill>
                  <a:srgbClr val="464646"/>
                </a:solidFill>
                <a:latin typeface="Arial"/>
                <a:cs typeface="Arial"/>
              </a:rPr>
              <a:t>statements  </a:t>
            </a:r>
            <a:r>
              <a:rPr sz="1200" spc="-10" dirty="0">
                <a:solidFill>
                  <a:srgbClr val="464646"/>
                </a:solidFill>
                <a:latin typeface="Arial"/>
                <a:cs typeface="Arial"/>
              </a:rPr>
              <a:t>are</a:t>
            </a:r>
            <a:r>
              <a:rPr sz="1200" spc="-65" dirty="0">
                <a:solidFill>
                  <a:srgbClr val="464646"/>
                </a:solidFill>
                <a:latin typeface="Arial"/>
                <a:cs typeface="Arial"/>
              </a:rPr>
              <a:t> </a:t>
            </a:r>
            <a:r>
              <a:rPr sz="1200" spc="-20" dirty="0">
                <a:solidFill>
                  <a:srgbClr val="464646"/>
                </a:solidFill>
                <a:latin typeface="Arial"/>
                <a:cs typeface="Arial"/>
              </a:rPr>
              <a:t>based.</a:t>
            </a:r>
            <a:r>
              <a:rPr sz="1200" spc="-155" dirty="0">
                <a:solidFill>
                  <a:srgbClr val="464646"/>
                </a:solidFill>
                <a:latin typeface="Arial"/>
                <a:cs typeface="Arial"/>
              </a:rPr>
              <a:t> </a:t>
            </a:r>
            <a:r>
              <a:rPr sz="1200" spc="-25" dirty="0">
                <a:solidFill>
                  <a:srgbClr val="464646"/>
                </a:solidFill>
                <a:latin typeface="Arial"/>
                <a:cs typeface="Arial"/>
              </a:rPr>
              <a:t>Recipients</a:t>
            </a:r>
            <a:r>
              <a:rPr sz="1200" spc="-190" dirty="0">
                <a:solidFill>
                  <a:srgbClr val="464646"/>
                </a:solidFill>
                <a:latin typeface="Arial"/>
                <a:cs typeface="Arial"/>
              </a:rPr>
              <a:t> </a:t>
            </a:r>
            <a:r>
              <a:rPr sz="1200" spc="-10" dirty="0">
                <a:solidFill>
                  <a:srgbClr val="464646"/>
                </a:solidFill>
                <a:latin typeface="Arial"/>
                <a:cs typeface="Arial"/>
              </a:rPr>
              <a:t>are</a:t>
            </a:r>
            <a:r>
              <a:rPr sz="1200" spc="270" dirty="0">
                <a:solidFill>
                  <a:srgbClr val="464646"/>
                </a:solidFill>
                <a:latin typeface="Arial"/>
                <a:cs typeface="Arial"/>
              </a:rPr>
              <a:t> </a:t>
            </a:r>
            <a:r>
              <a:rPr sz="1200" spc="-25" dirty="0">
                <a:solidFill>
                  <a:srgbClr val="464646"/>
                </a:solidFill>
                <a:latin typeface="Arial"/>
                <a:cs typeface="Arial"/>
              </a:rPr>
              <a:t>cautioned</a:t>
            </a:r>
            <a:r>
              <a:rPr sz="1200" spc="-225" dirty="0">
                <a:solidFill>
                  <a:srgbClr val="464646"/>
                </a:solidFill>
                <a:latin typeface="Arial"/>
                <a:cs typeface="Arial"/>
              </a:rPr>
              <a:t> </a:t>
            </a:r>
            <a:r>
              <a:rPr lang="en-AU" sz="1200" spc="-225" dirty="0">
                <a:solidFill>
                  <a:srgbClr val="464646"/>
                </a:solidFill>
                <a:latin typeface="Arial"/>
                <a:cs typeface="Arial"/>
              </a:rPr>
              <a:t> </a:t>
            </a:r>
            <a:r>
              <a:rPr sz="1200" dirty="0">
                <a:solidFill>
                  <a:srgbClr val="464646"/>
                </a:solidFill>
                <a:latin typeface="Arial"/>
                <a:cs typeface="Arial"/>
              </a:rPr>
              <a:t>to</a:t>
            </a:r>
            <a:r>
              <a:rPr sz="1200" spc="-125" dirty="0">
                <a:solidFill>
                  <a:srgbClr val="464646"/>
                </a:solidFill>
                <a:latin typeface="Arial"/>
                <a:cs typeface="Arial"/>
              </a:rPr>
              <a:t> </a:t>
            </a:r>
            <a:r>
              <a:rPr sz="1200" spc="-10" dirty="0">
                <a:solidFill>
                  <a:srgbClr val="464646"/>
                </a:solidFill>
                <a:latin typeface="Arial"/>
                <a:cs typeface="Arial"/>
              </a:rPr>
              <a:t>not</a:t>
            </a:r>
            <a:r>
              <a:rPr sz="1200" spc="-155" dirty="0">
                <a:solidFill>
                  <a:srgbClr val="464646"/>
                </a:solidFill>
                <a:latin typeface="Arial"/>
                <a:cs typeface="Arial"/>
              </a:rPr>
              <a:t> </a:t>
            </a:r>
            <a:r>
              <a:rPr sz="1200" spc="-20" dirty="0">
                <a:solidFill>
                  <a:srgbClr val="464646"/>
                </a:solidFill>
                <a:latin typeface="Arial"/>
                <a:cs typeface="Arial"/>
              </a:rPr>
              <a:t>place</a:t>
            </a:r>
            <a:r>
              <a:rPr sz="1200" spc="-175" dirty="0">
                <a:solidFill>
                  <a:srgbClr val="464646"/>
                </a:solidFill>
                <a:latin typeface="Arial"/>
                <a:cs typeface="Arial"/>
              </a:rPr>
              <a:t> </a:t>
            </a:r>
            <a:r>
              <a:rPr sz="1200" spc="-20" dirty="0">
                <a:solidFill>
                  <a:srgbClr val="464646"/>
                </a:solidFill>
                <a:latin typeface="Arial"/>
                <a:cs typeface="Arial"/>
              </a:rPr>
              <a:t>undue</a:t>
            </a:r>
            <a:r>
              <a:rPr lang="en-AU" sz="1200" spc="-225" dirty="0">
                <a:solidFill>
                  <a:srgbClr val="464646"/>
                </a:solidFill>
                <a:latin typeface="Arial"/>
                <a:cs typeface="Arial"/>
              </a:rPr>
              <a:t>  </a:t>
            </a:r>
            <a:r>
              <a:rPr sz="1200" spc="-10" dirty="0">
                <a:solidFill>
                  <a:srgbClr val="464646"/>
                </a:solidFill>
                <a:latin typeface="Arial"/>
                <a:cs typeface="Arial"/>
              </a:rPr>
              <a:t>reliance</a:t>
            </a:r>
            <a:r>
              <a:rPr lang="en-AU" sz="1200" spc="-10" dirty="0">
                <a:solidFill>
                  <a:srgbClr val="464646"/>
                </a:solidFill>
                <a:latin typeface="Arial"/>
                <a:cs typeface="Arial"/>
              </a:rPr>
              <a:t> </a:t>
            </a:r>
            <a:r>
              <a:rPr sz="1200" spc="-10" dirty="0">
                <a:solidFill>
                  <a:srgbClr val="464646"/>
                </a:solidFill>
                <a:latin typeface="Arial"/>
                <a:cs typeface="Arial"/>
              </a:rPr>
              <a:t>on</a:t>
            </a:r>
            <a:r>
              <a:rPr sz="1200" spc="-140" dirty="0">
                <a:solidFill>
                  <a:srgbClr val="464646"/>
                </a:solidFill>
                <a:latin typeface="Arial"/>
                <a:cs typeface="Arial"/>
              </a:rPr>
              <a:t> </a:t>
            </a:r>
            <a:r>
              <a:rPr sz="1200" spc="-10" dirty="0">
                <a:solidFill>
                  <a:srgbClr val="464646"/>
                </a:solidFill>
                <a:latin typeface="Arial"/>
                <a:cs typeface="Arial"/>
              </a:rPr>
              <a:t>such</a:t>
            </a:r>
            <a:r>
              <a:rPr sz="1200" spc="-150" dirty="0">
                <a:solidFill>
                  <a:srgbClr val="464646"/>
                </a:solidFill>
                <a:latin typeface="Arial"/>
                <a:cs typeface="Arial"/>
              </a:rPr>
              <a:t> </a:t>
            </a:r>
            <a:r>
              <a:rPr sz="1200" spc="-40" dirty="0">
                <a:solidFill>
                  <a:srgbClr val="464646"/>
                </a:solidFill>
                <a:latin typeface="Arial"/>
                <a:cs typeface="Arial"/>
              </a:rPr>
              <a:t>forward-looking</a:t>
            </a:r>
            <a:r>
              <a:rPr sz="1200" spc="-175" dirty="0">
                <a:solidFill>
                  <a:srgbClr val="464646"/>
                </a:solidFill>
                <a:latin typeface="Arial"/>
                <a:cs typeface="Arial"/>
              </a:rPr>
              <a:t> </a:t>
            </a:r>
            <a:r>
              <a:rPr sz="1200" spc="-35" dirty="0">
                <a:solidFill>
                  <a:srgbClr val="464646"/>
                </a:solidFill>
                <a:latin typeface="Arial"/>
                <a:cs typeface="Arial"/>
              </a:rPr>
              <a:t>statements.</a:t>
            </a:r>
            <a:endParaRPr sz="1200" dirty="0">
              <a:latin typeface="Arial"/>
              <a:cs typeface="Arial"/>
            </a:endParaRPr>
          </a:p>
          <a:p>
            <a:pPr>
              <a:lnSpc>
                <a:spcPct val="100000"/>
              </a:lnSpc>
              <a:spcBef>
                <a:spcPts val="55"/>
              </a:spcBef>
              <a:buClr>
                <a:srgbClr val="464646"/>
              </a:buClr>
              <a:buFont typeface="Wingdings"/>
              <a:buChar char=""/>
            </a:pPr>
            <a:endParaRPr sz="1100" dirty="0">
              <a:latin typeface="Arial"/>
              <a:cs typeface="Arial"/>
            </a:endParaRPr>
          </a:p>
          <a:p>
            <a:pPr marL="182880" marR="119380" indent="-170815" algn="just">
              <a:lnSpc>
                <a:spcPct val="100000"/>
              </a:lnSpc>
              <a:buSzPct val="116666"/>
              <a:buFont typeface="Wingdings"/>
              <a:buChar char=""/>
              <a:tabLst>
                <a:tab pos="183515" algn="l"/>
              </a:tabLst>
            </a:pPr>
            <a:r>
              <a:rPr sz="1200" spc="-110" dirty="0">
                <a:solidFill>
                  <a:srgbClr val="464646"/>
                </a:solidFill>
                <a:latin typeface="Arial"/>
                <a:cs typeface="Arial"/>
              </a:rPr>
              <a:t>Toro </a:t>
            </a:r>
            <a:r>
              <a:rPr sz="1200" spc="-15" dirty="0">
                <a:solidFill>
                  <a:srgbClr val="464646"/>
                </a:solidFill>
                <a:latin typeface="Arial"/>
                <a:cs typeface="Arial"/>
              </a:rPr>
              <a:t>and its </a:t>
            </a:r>
            <a:r>
              <a:rPr sz="1200" spc="-35" dirty="0">
                <a:solidFill>
                  <a:srgbClr val="464646"/>
                </a:solidFill>
                <a:latin typeface="Arial"/>
                <a:cs typeface="Arial"/>
              </a:rPr>
              <a:t>officers, </a:t>
            </a:r>
            <a:r>
              <a:rPr sz="1200" spc="-40" dirty="0">
                <a:solidFill>
                  <a:srgbClr val="464646"/>
                </a:solidFill>
                <a:latin typeface="Arial"/>
                <a:cs typeface="Arial"/>
              </a:rPr>
              <a:t>employees, </a:t>
            </a:r>
            <a:r>
              <a:rPr sz="1200" spc="-35" dirty="0">
                <a:solidFill>
                  <a:srgbClr val="464646"/>
                </a:solidFill>
                <a:latin typeface="Arial"/>
                <a:cs typeface="Arial"/>
              </a:rPr>
              <a:t>related bodies </a:t>
            </a:r>
            <a:r>
              <a:rPr sz="1200" spc="-40" dirty="0">
                <a:solidFill>
                  <a:srgbClr val="464646"/>
                </a:solidFill>
                <a:latin typeface="Arial"/>
                <a:cs typeface="Arial"/>
              </a:rPr>
              <a:t>corporate </a:t>
            </a:r>
            <a:r>
              <a:rPr sz="1200" spc="-10" dirty="0">
                <a:solidFill>
                  <a:srgbClr val="464646"/>
                </a:solidFill>
                <a:latin typeface="Arial"/>
                <a:cs typeface="Arial"/>
              </a:rPr>
              <a:t>and </a:t>
            </a:r>
            <a:r>
              <a:rPr sz="1200" spc="-35" dirty="0">
                <a:solidFill>
                  <a:srgbClr val="464646"/>
                </a:solidFill>
                <a:latin typeface="Arial"/>
                <a:cs typeface="Arial"/>
              </a:rPr>
              <a:t>agents </a:t>
            </a:r>
            <a:r>
              <a:rPr sz="1200" spc="-30" dirty="0">
                <a:solidFill>
                  <a:srgbClr val="464646"/>
                </a:solidFill>
                <a:latin typeface="Arial"/>
                <a:cs typeface="Arial"/>
              </a:rPr>
              <a:t>(“</a:t>
            </a:r>
            <a:r>
              <a:rPr sz="1200" b="1" spc="-30" dirty="0">
                <a:solidFill>
                  <a:srgbClr val="464646"/>
                </a:solidFill>
                <a:latin typeface="Arial"/>
                <a:cs typeface="Arial"/>
              </a:rPr>
              <a:t>Agents</a:t>
            </a:r>
            <a:r>
              <a:rPr sz="1200" spc="-30" dirty="0">
                <a:solidFill>
                  <a:srgbClr val="464646"/>
                </a:solidFill>
                <a:latin typeface="Arial"/>
                <a:cs typeface="Arial"/>
              </a:rPr>
              <a:t>”) </a:t>
            </a:r>
            <a:r>
              <a:rPr sz="1200" spc="-20" dirty="0">
                <a:solidFill>
                  <a:srgbClr val="464646"/>
                </a:solidFill>
                <a:latin typeface="Arial"/>
                <a:cs typeface="Arial"/>
              </a:rPr>
              <a:t>make </a:t>
            </a:r>
            <a:r>
              <a:rPr sz="1200" spc="-5" dirty="0">
                <a:solidFill>
                  <a:srgbClr val="464646"/>
                </a:solidFill>
                <a:latin typeface="Arial"/>
                <a:cs typeface="Arial"/>
              </a:rPr>
              <a:t>no </a:t>
            </a:r>
            <a:r>
              <a:rPr sz="1200" spc="-45" dirty="0">
                <a:solidFill>
                  <a:srgbClr val="464646"/>
                </a:solidFill>
                <a:latin typeface="Arial"/>
                <a:cs typeface="Arial"/>
              </a:rPr>
              <a:t>representation </a:t>
            </a:r>
            <a:r>
              <a:rPr sz="1200" dirty="0">
                <a:solidFill>
                  <a:srgbClr val="464646"/>
                </a:solidFill>
                <a:latin typeface="Arial"/>
                <a:cs typeface="Arial"/>
              </a:rPr>
              <a:t>or </a:t>
            </a:r>
            <a:r>
              <a:rPr sz="1200" spc="-70" dirty="0">
                <a:solidFill>
                  <a:srgbClr val="464646"/>
                </a:solidFill>
                <a:latin typeface="Arial"/>
                <a:cs typeface="Arial"/>
              </a:rPr>
              <a:t>warranty,  </a:t>
            </a:r>
            <a:r>
              <a:rPr sz="1200" spc="-35" dirty="0">
                <a:solidFill>
                  <a:srgbClr val="464646"/>
                </a:solidFill>
                <a:latin typeface="Arial"/>
                <a:cs typeface="Arial"/>
              </a:rPr>
              <a:t>express </a:t>
            </a:r>
            <a:r>
              <a:rPr sz="1200" dirty="0">
                <a:solidFill>
                  <a:srgbClr val="464646"/>
                </a:solidFill>
                <a:latin typeface="Arial"/>
                <a:cs typeface="Arial"/>
              </a:rPr>
              <a:t>or </a:t>
            </a:r>
            <a:r>
              <a:rPr sz="1200" spc="-35" dirty="0">
                <a:solidFill>
                  <a:srgbClr val="464646"/>
                </a:solidFill>
                <a:latin typeface="Arial"/>
                <a:cs typeface="Arial"/>
              </a:rPr>
              <a:t>implied, </a:t>
            </a:r>
            <a:r>
              <a:rPr sz="1200" dirty="0">
                <a:solidFill>
                  <a:srgbClr val="464646"/>
                </a:solidFill>
                <a:latin typeface="Arial"/>
                <a:cs typeface="Arial"/>
              </a:rPr>
              <a:t>as </a:t>
            </a:r>
            <a:r>
              <a:rPr sz="1200" spc="-5" dirty="0">
                <a:solidFill>
                  <a:srgbClr val="464646"/>
                </a:solidFill>
                <a:latin typeface="Arial"/>
                <a:cs typeface="Arial"/>
              </a:rPr>
              <a:t>to </a:t>
            </a:r>
            <a:r>
              <a:rPr sz="1200" spc="-15" dirty="0">
                <a:solidFill>
                  <a:srgbClr val="464646"/>
                </a:solidFill>
                <a:latin typeface="Arial"/>
                <a:cs typeface="Arial"/>
              </a:rPr>
              <a:t>the </a:t>
            </a:r>
            <a:r>
              <a:rPr sz="1200" spc="-70" dirty="0">
                <a:solidFill>
                  <a:srgbClr val="464646"/>
                </a:solidFill>
                <a:latin typeface="Arial"/>
                <a:cs typeface="Arial"/>
              </a:rPr>
              <a:t>accuracy, </a:t>
            </a:r>
            <a:r>
              <a:rPr sz="1200" spc="-40" dirty="0">
                <a:solidFill>
                  <a:srgbClr val="464646"/>
                </a:solidFill>
                <a:latin typeface="Arial"/>
                <a:cs typeface="Arial"/>
              </a:rPr>
              <a:t>reliability </a:t>
            </a:r>
            <a:r>
              <a:rPr sz="1200" dirty="0">
                <a:solidFill>
                  <a:srgbClr val="464646"/>
                </a:solidFill>
                <a:latin typeface="Arial"/>
                <a:cs typeface="Arial"/>
              </a:rPr>
              <a:t>or </a:t>
            </a:r>
            <a:r>
              <a:rPr sz="1200" spc="-45" dirty="0">
                <a:solidFill>
                  <a:srgbClr val="464646"/>
                </a:solidFill>
                <a:latin typeface="Arial"/>
                <a:cs typeface="Arial"/>
              </a:rPr>
              <a:t>completeness </a:t>
            </a:r>
            <a:r>
              <a:rPr sz="1200" spc="-5" dirty="0">
                <a:solidFill>
                  <a:srgbClr val="464646"/>
                </a:solidFill>
                <a:latin typeface="Arial"/>
                <a:cs typeface="Arial"/>
              </a:rPr>
              <a:t>of </a:t>
            </a:r>
            <a:r>
              <a:rPr sz="1200" spc="-40" dirty="0">
                <a:solidFill>
                  <a:srgbClr val="464646"/>
                </a:solidFill>
                <a:latin typeface="Arial"/>
                <a:cs typeface="Arial"/>
              </a:rPr>
              <a:t>information </a:t>
            </a:r>
            <a:r>
              <a:rPr sz="1200" dirty="0">
                <a:solidFill>
                  <a:srgbClr val="464646"/>
                </a:solidFill>
                <a:latin typeface="Arial"/>
                <a:cs typeface="Arial"/>
              </a:rPr>
              <a:t>or </a:t>
            </a:r>
            <a:r>
              <a:rPr sz="1200" spc="-40" dirty="0">
                <a:solidFill>
                  <a:srgbClr val="464646"/>
                </a:solidFill>
                <a:latin typeface="Arial"/>
                <a:cs typeface="Arial"/>
              </a:rPr>
              <a:t>opinions </a:t>
            </a:r>
            <a:r>
              <a:rPr sz="1200" spc="-10" dirty="0">
                <a:solidFill>
                  <a:srgbClr val="464646"/>
                </a:solidFill>
                <a:latin typeface="Arial"/>
                <a:cs typeface="Arial"/>
              </a:rPr>
              <a:t>in </a:t>
            </a:r>
            <a:r>
              <a:rPr sz="1200" spc="-20" dirty="0">
                <a:solidFill>
                  <a:srgbClr val="464646"/>
                </a:solidFill>
                <a:latin typeface="Arial"/>
                <a:cs typeface="Arial"/>
              </a:rPr>
              <a:t>this </a:t>
            </a:r>
            <a:r>
              <a:rPr sz="1200" spc="-35" dirty="0">
                <a:solidFill>
                  <a:srgbClr val="464646"/>
                </a:solidFill>
                <a:latin typeface="Arial"/>
                <a:cs typeface="Arial"/>
              </a:rPr>
              <a:t>document </a:t>
            </a:r>
            <a:r>
              <a:rPr sz="1200" spc="-15" dirty="0">
                <a:solidFill>
                  <a:srgbClr val="464646"/>
                </a:solidFill>
                <a:latin typeface="Arial"/>
                <a:cs typeface="Arial"/>
              </a:rPr>
              <a:t>and </a:t>
            </a:r>
            <a:r>
              <a:rPr sz="1200" spc="-10" dirty="0">
                <a:solidFill>
                  <a:srgbClr val="464646"/>
                </a:solidFill>
                <a:latin typeface="Arial"/>
                <a:cs typeface="Arial"/>
              </a:rPr>
              <a:t>do </a:t>
            </a:r>
            <a:r>
              <a:rPr sz="1200" spc="-20" dirty="0">
                <a:solidFill>
                  <a:srgbClr val="464646"/>
                </a:solidFill>
                <a:latin typeface="Arial"/>
                <a:cs typeface="Arial"/>
              </a:rPr>
              <a:t>not  </a:t>
            </a:r>
            <a:r>
              <a:rPr sz="1200" spc="-25" dirty="0">
                <a:solidFill>
                  <a:srgbClr val="464646"/>
                </a:solidFill>
                <a:latin typeface="Arial"/>
                <a:cs typeface="Arial"/>
              </a:rPr>
              <a:t>take </a:t>
            </a:r>
            <a:r>
              <a:rPr sz="1200" spc="-40" dirty="0">
                <a:solidFill>
                  <a:srgbClr val="464646"/>
                </a:solidFill>
                <a:latin typeface="Arial"/>
                <a:cs typeface="Arial"/>
              </a:rPr>
              <a:t>responsibility </a:t>
            </a:r>
            <a:r>
              <a:rPr sz="1200" spc="-5" dirty="0">
                <a:solidFill>
                  <a:srgbClr val="464646"/>
                </a:solidFill>
                <a:latin typeface="Arial"/>
                <a:cs typeface="Arial"/>
              </a:rPr>
              <a:t>for </a:t>
            </a:r>
            <a:r>
              <a:rPr sz="1200" spc="-30" dirty="0">
                <a:solidFill>
                  <a:srgbClr val="464646"/>
                </a:solidFill>
                <a:latin typeface="Arial"/>
                <a:cs typeface="Arial"/>
              </a:rPr>
              <a:t>updating </a:t>
            </a:r>
            <a:r>
              <a:rPr sz="1200" spc="-10" dirty="0">
                <a:solidFill>
                  <a:srgbClr val="464646"/>
                </a:solidFill>
                <a:latin typeface="Arial"/>
                <a:cs typeface="Arial"/>
              </a:rPr>
              <a:t>any </a:t>
            </a:r>
            <a:r>
              <a:rPr sz="1200" spc="-40" dirty="0">
                <a:solidFill>
                  <a:srgbClr val="464646"/>
                </a:solidFill>
                <a:latin typeface="Arial"/>
                <a:cs typeface="Arial"/>
              </a:rPr>
              <a:t>information, </a:t>
            </a:r>
            <a:r>
              <a:rPr sz="1200" spc="-35" dirty="0">
                <a:solidFill>
                  <a:srgbClr val="464646"/>
                </a:solidFill>
                <a:latin typeface="Arial"/>
                <a:cs typeface="Arial"/>
              </a:rPr>
              <a:t>providing recipients </a:t>
            </a:r>
            <a:r>
              <a:rPr sz="1200" spc="-25" dirty="0">
                <a:solidFill>
                  <a:srgbClr val="464646"/>
                </a:solidFill>
                <a:latin typeface="Arial"/>
                <a:cs typeface="Arial"/>
              </a:rPr>
              <a:t>with </a:t>
            </a:r>
            <a:r>
              <a:rPr sz="1200" spc="-20" dirty="0">
                <a:solidFill>
                  <a:srgbClr val="464646"/>
                </a:solidFill>
                <a:latin typeface="Arial"/>
                <a:cs typeface="Arial"/>
              </a:rPr>
              <a:t>access </a:t>
            </a:r>
            <a:r>
              <a:rPr sz="1200" spc="-5" dirty="0">
                <a:solidFill>
                  <a:srgbClr val="464646"/>
                </a:solidFill>
                <a:latin typeface="Arial"/>
                <a:cs typeface="Arial"/>
              </a:rPr>
              <a:t>to </a:t>
            </a:r>
            <a:r>
              <a:rPr sz="1200" spc="-40" dirty="0">
                <a:solidFill>
                  <a:srgbClr val="464646"/>
                </a:solidFill>
                <a:latin typeface="Arial"/>
                <a:cs typeface="Arial"/>
              </a:rPr>
              <a:t>additional </a:t>
            </a:r>
            <a:r>
              <a:rPr sz="1200" spc="-35" dirty="0">
                <a:solidFill>
                  <a:srgbClr val="464646"/>
                </a:solidFill>
                <a:latin typeface="Arial"/>
                <a:cs typeface="Arial"/>
              </a:rPr>
              <a:t>information </a:t>
            </a:r>
            <a:r>
              <a:rPr sz="1200" dirty="0">
                <a:solidFill>
                  <a:srgbClr val="464646"/>
                </a:solidFill>
                <a:latin typeface="Arial"/>
                <a:cs typeface="Arial"/>
              </a:rPr>
              <a:t>or </a:t>
            </a:r>
            <a:r>
              <a:rPr sz="1200" spc="-40" dirty="0">
                <a:solidFill>
                  <a:srgbClr val="464646"/>
                </a:solidFill>
                <a:latin typeface="Arial"/>
                <a:cs typeface="Arial"/>
              </a:rPr>
              <a:t>correcting  </a:t>
            </a:r>
            <a:r>
              <a:rPr sz="1200" spc="-10" dirty="0">
                <a:solidFill>
                  <a:srgbClr val="464646"/>
                </a:solidFill>
                <a:latin typeface="Arial"/>
                <a:cs typeface="Arial"/>
              </a:rPr>
              <a:t>any</a:t>
            </a:r>
            <a:r>
              <a:rPr sz="1200" spc="-170" dirty="0">
                <a:solidFill>
                  <a:srgbClr val="464646"/>
                </a:solidFill>
                <a:latin typeface="Arial"/>
                <a:cs typeface="Arial"/>
              </a:rPr>
              <a:t> </a:t>
            </a:r>
            <a:r>
              <a:rPr sz="1200" spc="-20" dirty="0">
                <a:solidFill>
                  <a:srgbClr val="464646"/>
                </a:solidFill>
                <a:latin typeface="Arial"/>
                <a:cs typeface="Arial"/>
              </a:rPr>
              <a:t>error</a:t>
            </a:r>
            <a:r>
              <a:rPr sz="1200" spc="-100" dirty="0">
                <a:solidFill>
                  <a:srgbClr val="464646"/>
                </a:solidFill>
                <a:latin typeface="Arial"/>
                <a:cs typeface="Arial"/>
              </a:rPr>
              <a:t> </a:t>
            </a:r>
            <a:r>
              <a:rPr sz="1200" dirty="0">
                <a:solidFill>
                  <a:srgbClr val="464646"/>
                </a:solidFill>
                <a:latin typeface="Arial"/>
                <a:cs typeface="Arial"/>
              </a:rPr>
              <a:t>or</a:t>
            </a:r>
            <a:r>
              <a:rPr sz="1200" spc="-85" dirty="0">
                <a:solidFill>
                  <a:srgbClr val="464646"/>
                </a:solidFill>
                <a:latin typeface="Arial"/>
                <a:cs typeface="Arial"/>
              </a:rPr>
              <a:t> </a:t>
            </a:r>
            <a:r>
              <a:rPr sz="1200" spc="-25" dirty="0">
                <a:solidFill>
                  <a:srgbClr val="464646"/>
                </a:solidFill>
                <a:latin typeface="Arial"/>
                <a:cs typeface="Arial"/>
              </a:rPr>
              <a:t>omission</a:t>
            </a:r>
            <a:r>
              <a:rPr sz="1200" spc="-185" dirty="0">
                <a:solidFill>
                  <a:srgbClr val="464646"/>
                </a:solidFill>
                <a:latin typeface="Arial"/>
                <a:cs typeface="Arial"/>
              </a:rPr>
              <a:t> </a:t>
            </a:r>
            <a:r>
              <a:rPr sz="1200" spc="-25" dirty="0">
                <a:solidFill>
                  <a:srgbClr val="464646"/>
                </a:solidFill>
                <a:latin typeface="Arial"/>
                <a:cs typeface="Arial"/>
              </a:rPr>
              <a:t>which</a:t>
            </a:r>
            <a:r>
              <a:rPr sz="1200" spc="-165" dirty="0">
                <a:solidFill>
                  <a:srgbClr val="464646"/>
                </a:solidFill>
                <a:latin typeface="Arial"/>
                <a:cs typeface="Arial"/>
              </a:rPr>
              <a:t> </a:t>
            </a:r>
            <a:r>
              <a:rPr sz="1200" dirty="0">
                <a:solidFill>
                  <a:srgbClr val="464646"/>
                </a:solidFill>
                <a:latin typeface="Arial"/>
                <a:cs typeface="Arial"/>
              </a:rPr>
              <a:t>may</a:t>
            </a:r>
            <a:r>
              <a:rPr sz="1200" spc="-130" dirty="0">
                <a:solidFill>
                  <a:srgbClr val="464646"/>
                </a:solidFill>
                <a:latin typeface="Arial"/>
                <a:cs typeface="Arial"/>
              </a:rPr>
              <a:t> </a:t>
            </a:r>
            <a:r>
              <a:rPr sz="1200" spc="-20" dirty="0">
                <a:solidFill>
                  <a:srgbClr val="464646"/>
                </a:solidFill>
                <a:latin typeface="Arial"/>
                <a:cs typeface="Arial"/>
              </a:rPr>
              <a:t>become</a:t>
            </a:r>
            <a:r>
              <a:rPr sz="1200" spc="-165" dirty="0">
                <a:solidFill>
                  <a:srgbClr val="464646"/>
                </a:solidFill>
                <a:latin typeface="Arial"/>
                <a:cs typeface="Arial"/>
              </a:rPr>
              <a:t> </a:t>
            </a:r>
            <a:r>
              <a:rPr sz="1200" spc="-35" dirty="0">
                <a:solidFill>
                  <a:srgbClr val="464646"/>
                </a:solidFill>
                <a:latin typeface="Arial"/>
                <a:cs typeface="Arial"/>
              </a:rPr>
              <a:t>apparent</a:t>
            </a:r>
            <a:r>
              <a:rPr sz="1200" spc="-229" dirty="0">
                <a:solidFill>
                  <a:srgbClr val="464646"/>
                </a:solidFill>
                <a:latin typeface="Arial"/>
                <a:cs typeface="Arial"/>
              </a:rPr>
              <a:t> </a:t>
            </a:r>
            <a:r>
              <a:rPr lang="en-AU" sz="1200" spc="-229" dirty="0">
                <a:solidFill>
                  <a:srgbClr val="464646"/>
                </a:solidFill>
                <a:latin typeface="Arial"/>
                <a:cs typeface="Arial"/>
              </a:rPr>
              <a:t> </a:t>
            </a:r>
            <a:r>
              <a:rPr sz="1200" spc="-10" dirty="0">
                <a:solidFill>
                  <a:srgbClr val="464646"/>
                </a:solidFill>
                <a:latin typeface="Arial"/>
                <a:cs typeface="Arial"/>
              </a:rPr>
              <a:t>after</a:t>
            </a:r>
            <a:r>
              <a:rPr sz="1200" spc="-160" dirty="0">
                <a:solidFill>
                  <a:srgbClr val="464646"/>
                </a:solidFill>
                <a:latin typeface="Arial"/>
                <a:cs typeface="Arial"/>
              </a:rPr>
              <a:t> </a:t>
            </a:r>
            <a:r>
              <a:rPr sz="1200" spc="-20" dirty="0">
                <a:solidFill>
                  <a:srgbClr val="464646"/>
                </a:solidFill>
                <a:latin typeface="Arial"/>
                <a:cs typeface="Arial"/>
              </a:rPr>
              <a:t>this</a:t>
            </a:r>
            <a:r>
              <a:rPr sz="1200" spc="-110" dirty="0">
                <a:solidFill>
                  <a:srgbClr val="464646"/>
                </a:solidFill>
                <a:latin typeface="Arial"/>
                <a:cs typeface="Arial"/>
              </a:rPr>
              <a:t> </a:t>
            </a:r>
            <a:r>
              <a:rPr sz="1200" spc="-25" dirty="0">
                <a:solidFill>
                  <a:srgbClr val="464646"/>
                </a:solidFill>
                <a:latin typeface="Arial"/>
                <a:cs typeface="Arial"/>
              </a:rPr>
              <a:t>document</a:t>
            </a:r>
            <a:r>
              <a:rPr sz="1200" spc="-165" dirty="0">
                <a:solidFill>
                  <a:srgbClr val="464646"/>
                </a:solidFill>
                <a:latin typeface="Arial"/>
                <a:cs typeface="Arial"/>
              </a:rPr>
              <a:t> </a:t>
            </a:r>
            <a:r>
              <a:rPr sz="1200" spc="-10" dirty="0">
                <a:solidFill>
                  <a:srgbClr val="464646"/>
                </a:solidFill>
                <a:latin typeface="Arial"/>
                <a:cs typeface="Arial"/>
              </a:rPr>
              <a:t>has</a:t>
            </a:r>
            <a:r>
              <a:rPr sz="1200" spc="155" dirty="0">
                <a:solidFill>
                  <a:srgbClr val="464646"/>
                </a:solidFill>
                <a:latin typeface="Arial"/>
                <a:cs typeface="Arial"/>
              </a:rPr>
              <a:t> </a:t>
            </a:r>
            <a:r>
              <a:rPr sz="1200" spc="-15" dirty="0">
                <a:solidFill>
                  <a:srgbClr val="464646"/>
                </a:solidFill>
                <a:latin typeface="Arial"/>
                <a:cs typeface="Arial"/>
              </a:rPr>
              <a:t>been</a:t>
            </a:r>
            <a:r>
              <a:rPr lang="en-AU" sz="1200" spc="-15" dirty="0">
                <a:solidFill>
                  <a:srgbClr val="464646"/>
                </a:solidFill>
                <a:latin typeface="Arial"/>
                <a:cs typeface="Arial"/>
              </a:rPr>
              <a:t> </a:t>
            </a:r>
            <a:r>
              <a:rPr sz="1200" spc="-15" dirty="0">
                <a:solidFill>
                  <a:srgbClr val="464646"/>
                </a:solidFill>
                <a:latin typeface="Arial"/>
                <a:cs typeface="Arial"/>
              </a:rPr>
              <a:t>issued.</a:t>
            </a:r>
            <a:endParaRPr sz="1200" dirty="0">
              <a:latin typeface="Arial"/>
              <a:cs typeface="Arial"/>
            </a:endParaRPr>
          </a:p>
          <a:p>
            <a:pPr>
              <a:lnSpc>
                <a:spcPct val="100000"/>
              </a:lnSpc>
              <a:spcBef>
                <a:spcPts val="55"/>
              </a:spcBef>
              <a:buClr>
                <a:srgbClr val="464646"/>
              </a:buClr>
              <a:buFont typeface="Wingdings"/>
              <a:buChar char=""/>
            </a:pPr>
            <a:endParaRPr sz="1100" dirty="0">
              <a:latin typeface="Arial"/>
              <a:cs typeface="Arial"/>
            </a:endParaRPr>
          </a:p>
          <a:p>
            <a:pPr marL="184785" marR="99695" indent="-172720" algn="just">
              <a:lnSpc>
                <a:spcPct val="100000"/>
              </a:lnSpc>
              <a:buSzPct val="116666"/>
              <a:buFont typeface="Wingdings"/>
              <a:buChar char=""/>
              <a:tabLst>
                <a:tab pos="185420" algn="l"/>
              </a:tabLst>
            </a:pPr>
            <a:r>
              <a:rPr sz="1200" spc="-130" dirty="0">
                <a:solidFill>
                  <a:srgbClr val="464646"/>
                </a:solidFill>
                <a:latin typeface="Arial"/>
                <a:cs typeface="Arial"/>
              </a:rPr>
              <a:t>To </a:t>
            </a:r>
            <a:r>
              <a:rPr sz="1200" spc="-15" dirty="0">
                <a:solidFill>
                  <a:srgbClr val="464646"/>
                </a:solidFill>
                <a:latin typeface="Arial"/>
                <a:cs typeface="Arial"/>
              </a:rPr>
              <a:t>the </a:t>
            </a:r>
            <a:r>
              <a:rPr sz="1200" spc="-35" dirty="0">
                <a:solidFill>
                  <a:srgbClr val="464646"/>
                </a:solidFill>
                <a:latin typeface="Arial"/>
                <a:cs typeface="Arial"/>
              </a:rPr>
              <a:t>extent </a:t>
            </a:r>
            <a:r>
              <a:rPr sz="1200" spc="-30" dirty="0">
                <a:solidFill>
                  <a:srgbClr val="464646"/>
                </a:solidFill>
                <a:latin typeface="Arial"/>
                <a:cs typeface="Arial"/>
              </a:rPr>
              <a:t>permitted </a:t>
            </a:r>
            <a:r>
              <a:rPr sz="1200" dirty="0">
                <a:solidFill>
                  <a:srgbClr val="464646"/>
                </a:solidFill>
                <a:latin typeface="Arial"/>
                <a:cs typeface="Arial"/>
              </a:rPr>
              <a:t>by </a:t>
            </a:r>
            <a:r>
              <a:rPr sz="1200" spc="-70" dirty="0">
                <a:solidFill>
                  <a:srgbClr val="464646"/>
                </a:solidFill>
                <a:latin typeface="Arial"/>
                <a:cs typeface="Arial"/>
              </a:rPr>
              <a:t>law, </a:t>
            </a:r>
            <a:r>
              <a:rPr sz="1200" spc="-110" dirty="0">
                <a:solidFill>
                  <a:srgbClr val="464646"/>
                </a:solidFill>
                <a:latin typeface="Arial"/>
                <a:cs typeface="Arial"/>
              </a:rPr>
              <a:t>Toro </a:t>
            </a:r>
            <a:r>
              <a:rPr sz="1200" spc="-15" dirty="0">
                <a:solidFill>
                  <a:srgbClr val="464646"/>
                </a:solidFill>
                <a:latin typeface="Arial"/>
                <a:cs typeface="Arial"/>
              </a:rPr>
              <a:t>and </a:t>
            </a:r>
            <a:r>
              <a:rPr sz="1200" spc="-10" dirty="0">
                <a:solidFill>
                  <a:srgbClr val="464646"/>
                </a:solidFill>
                <a:latin typeface="Arial"/>
                <a:cs typeface="Arial"/>
              </a:rPr>
              <a:t>its </a:t>
            </a:r>
            <a:r>
              <a:rPr sz="1200" spc="-35" dirty="0">
                <a:solidFill>
                  <a:srgbClr val="464646"/>
                </a:solidFill>
                <a:latin typeface="Arial"/>
                <a:cs typeface="Arial"/>
              </a:rPr>
              <a:t>Agents </a:t>
            </a:r>
            <a:r>
              <a:rPr sz="1200" spc="-40" dirty="0">
                <a:solidFill>
                  <a:srgbClr val="464646"/>
                </a:solidFill>
                <a:latin typeface="Arial"/>
                <a:cs typeface="Arial"/>
              </a:rPr>
              <a:t>disclaim </a:t>
            </a:r>
            <a:r>
              <a:rPr sz="1200" spc="-10" dirty="0">
                <a:solidFill>
                  <a:srgbClr val="464646"/>
                </a:solidFill>
                <a:latin typeface="Arial"/>
                <a:cs typeface="Arial"/>
              </a:rPr>
              <a:t>all </a:t>
            </a:r>
            <a:r>
              <a:rPr sz="1200" spc="-70" dirty="0">
                <a:solidFill>
                  <a:srgbClr val="464646"/>
                </a:solidFill>
                <a:latin typeface="Arial"/>
                <a:cs typeface="Arial"/>
              </a:rPr>
              <a:t>liability, </a:t>
            </a:r>
            <a:r>
              <a:rPr sz="1200" spc="-25" dirty="0">
                <a:solidFill>
                  <a:srgbClr val="464646"/>
                </a:solidFill>
                <a:latin typeface="Arial"/>
                <a:cs typeface="Arial"/>
              </a:rPr>
              <a:t>direct, </a:t>
            </a:r>
            <a:r>
              <a:rPr sz="1200" spc="-35" dirty="0">
                <a:solidFill>
                  <a:srgbClr val="464646"/>
                </a:solidFill>
                <a:latin typeface="Arial"/>
                <a:cs typeface="Arial"/>
              </a:rPr>
              <a:t>indirect </a:t>
            </a:r>
            <a:r>
              <a:rPr sz="1200" dirty="0">
                <a:solidFill>
                  <a:srgbClr val="464646"/>
                </a:solidFill>
                <a:latin typeface="Arial"/>
                <a:cs typeface="Arial"/>
              </a:rPr>
              <a:t>or </a:t>
            </a:r>
            <a:r>
              <a:rPr sz="1200" spc="-45" dirty="0">
                <a:solidFill>
                  <a:srgbClr val="464646"/>
                </a:solidFill>
                <a:latin typeface="Arial"/>
                <a:cs typeface="Arial"/>
              </a:rPr>
              <a:t>consequential </a:t>
            </a:r>
            <a:r>
              <a:rPr sz="1200" spc="-30" dirty="0">
                <a:solidFill>
                  <a:srgbClr val="464646"/>
                </a:solidFill>
                <a:latin typeface="Arial"/>
                <a:cs typeface="Arial"/>
              </a:rPr>
              <a:t>(and </a:t>
            </a:r>
            <a:r>
              <a:rPr sz="1200" spc="-40" dirty="0">
                <a:solidFill>
                  <a:srgbClr val="464646"/>
                </a:solidFill>
                <a:latin typeface="Arial"/>
                <a:cs typeface="Arial"/>
              </a:rPr>
              <a:t>whether </a:t>
            </a:r>
            <a:r>
              <a:rPr sz="1200" dirty="0">
                <a:solidFill>
                  <a:srgbClr val="464646"/>
                </a:solidFill>
                <a:latin typeface="Arial"/>
                <a:cs typeface="Arial"/>
              </a:rPr>
              <a:t>or </a:t>
            </a:r>
            <a:r>
              <a:rPr sz="1200" spc="-20" dirty="0">
                <a:solidFill>
                  <a:srgbClr val="464646"/>
                </a:solidFill>
                <a:latin typeface="Arial"/>
                <a:cs typeface="Arial"/>
              </a:rPr>
              <a:t>not </a:t>
            </a:r>
            <a:r>
              <a:rPr sz="1200" spc="290" dirty="0">
                <a:solidFill>
                  <a:srgbClr val="464646"/>
                </a:solidFill>
                <a:latin typeface="Arial"/>
                <a:cs typeface="Arial"/>
              </a:rPr>
              <a:t> </a:t>
            </a:r>
            <a:r>
              <a:rPr sz="1200" spc="-25" dirty="0">
                <a:solidFill>
                  <a:srgbClr val="464646"/>
                </a:solidFill>
                <a:latin typeface="Arial"/>
                <a:cs typeface="Arial"/>
              </a:rPr>
              <a:t>arising </a:t>
            </a:r>
            <a:r>
              <a:rPr sz="1200" spc="-10" dirty="0">
                <a:solidFill>
                  <a:srgbClr val="464646"/>
                </a:solidFill>
                <a:latin typeface="Arial"/>
                <a:cs typeface="Arial"/>
              </a:rPr>
              <a:t>out </a:t>
            </a:r>
            <a:r>
              <a:rPr sz="1200" spc="-5" dirty="0">
                <a:solidFill>
                  <a:srgbClr val="464646"/>
                </a:solidFill>
                <a:latin typeface="Arial"/>
                <a:cs typeface="Arial"/>
              </a:rPr>
              <a:t>of </a:t>
            </a:r>
            <a:r>
              <a:rPr sz="1200" spc="-15" dirty="0">
                <a:solidFill>
                  <a:srgbClr val="464646"/>
                </a:solidFill>
                <a:latin typeface="Arial"/>
                <a:cs typeface="Arial"/>
              </a:rPr>
              <a:t>the </a:t>
            </a:r>
            <a:r>
              <a:rPr sz="1200" spc="-40" dirty="0">
                <a:solidFill>
                  <a:srgbClr val="464646"/>
                </a:solidFill>
                <a:latin typeface="Arial"/>
                <a:cs typeface="Arial"/>
              </a:rPr>
              <a:t>negligence, </a:t>
            </a:r>
            <a:r>
              <a:rPr sz="1200" spc="-35" dirty="0">
                <a:solidFill>
                  <a:srgbClr val="464646"/>
                </a:solidFill>
                <a:latin typeface="Arial"/>
                <a:cs typeface="Arial"/>
              </a:rPr>
              <a:t>default </a:t>
            </a:r>
            <a:r>
              <a:rPr sz="1200" dirty="0">
                <a:solidFill>
                  <a:srgbClr val="464646"/>
                </a:solidFill>
                <a:latin typeface="Arial"/>
                <a:cs typeface="Arial"/>
              </a:rPr>
              <a:t>or </a:t>
            </a:r>
            <a:r>
              <a:rPr sz="1200" spc="-20" dirty="0">
                <a:solidFill>
                  <a:srgbClr val="464646"/>
                </a:solidFill>
                <a:latin typeface="Arial"/>
                <a:cs typeface="Arial"/>
              </a:rPr>
              <a:t>lack </a:t>
            </a:r>
            <a:r>
              <a:rPr sz="1200" spc="-5" dirty="0">
                <a:solidFill>
                  <a:srgbClr val="464646"/>
                </a:solidFill>
                <a:latin typeface="Arial"/>
                <a:cs typeface="Arial"/>
              </a:rPr>
              <a:t>of </a:t>
            </a:r>
            <a:r>
              <a:rPr sz="1200" spc="-20" dirty="0">
                <a:solidFill>
                  <a:srgbClr val="464646"/>
                </a:solidFill>
                <a:latin typeface="Arial"/>
                <a:cs typeface="Arial"/>
              </a:rPr>
              <a:t>care </a:t>
            </a:r>
            <a:r>
              <a:rPr sz="1200" spc="-5" dirty="0">
                <a:solidFill>
                  <a:srgbClr val="464646"/>
                </a:solidFill>
                <a:latin typeface="Arial"/>
                <a:cs typeface="Arial"/>
              </a:rPr>
              <a:t>of </a:t>
            </a:r>
            <a:r>
              <a:rPr sz="1200" spc="-110" dirty="0">
                <a:solidFill>
                  <a:srgbClr val="464646"/>
                </a:solidFill>
                <a:latin typeface="Arial"/>
                <a:cs typeface="Arial"/>
              </a:rPr>
              <a:t>Toro </a:t>
            </a:r>
            <a:r>
              <a:rPr sz="1200" spc="-25" dirty="0">
                <a:solidFill>
                  <a:srgbClr val="464646"/>
                </a:solidFill>
                <a:latin typeface="Arial"/>
                <a:cs typeface="Arial"/>
              </a:rPr>
              <a:t>and/or </a:t>
            </a:r>
            <a:r>
              <a:rPr sz="1200" spc="-15" dirty="0">
                <a:solidFill>
                  <a:srgbClr val="464646"/>
                </a:solidFill>
                <a:latin typeface="Arial"/>
                <a:cs typeface="Arial"/>
              </a:rPr>
              <a:t>any </a:t>
            </a:r>
            <a:r>
              <a:rPr sz="1200" spc="-5" dirty="0">
                <a:solidFill>
                  <a:srgbClr val="464646"/>
                </a:solidFill>
                <a:latin typeface="Arial"/>
                <a:cs typeface="Arial"/>
              </a:rPr>
              <a:t>of </a:t>
            </a:r>
            <a:r>
              <a:rPr sz="1200" spc="-10" dirty="0">
                <a:solidFill>
                  <a:srgbClr val="464646"/>
                </a:solidFill>
                <a:latin typeface="Arial"/>
                <a:cs typeface="Arial"/>
              </a:rPr>
              <a:t>its </a:t>
            </a:r>
            <a:r>
              <a:rPr sz="1200" spc="-25" dirty="0">
                <a:solidFill>
                  <a:srgbClr val="464646"/>
                </a:solidFill>
                <a:latin typeface="Arial"/>
                <a:cs typeface="Arial"/>
              </a:rPr>
              <a:t>Agents) </a:t>
            </a:r>
            <a:r>
              <a:rPr sz="1200" spc="-5" dirty="0">
                <a:solidFill>
                  <a:srgbClr val="464646"/>
                </a:solidFill>
                <a:latin typeface="Arial"/>
                <a:cs typeface="Arial"/>
              </a:rPr>
              <a:t>for </a:t>
            </a:r>
            <a:r>
              <a:rPr sz="1200" spc="-10" dirty="0">
                <a:solidFill>
                  <a:srgbClr val="464646"/>
                </a:solidFill>
                <a:latin typeface="Arial"/>
                <a:cs typeface="Arial"/>
              </a:rPr>
              <a:t>any </a:t>
            </a:r>
            <a:r>
              <a:rPr sz="1200" spc="-20" dirty="0">
                <a:solidFill>
                  <a:srgbClr val="464646"/>
                </a:solidFill>
                <a:latin typeface="Arial"/>
                <a:cs typeface="Arial"/>
              </a:rPr>
              <a:t>loss </a:t>
            </a:r>
            <a:r>
              <a:rPr sz="1200" dirty="0">
                <a:solidFill>
                  <a:srgbClr val="464646"/>
                </a:solidFill>
                <a:latin typeface="Arial"/>
                <a:cs typeface="Arial"/>
              </a:rPr>
              <a:t>or </a:t>
            </a:r>
            <a:r>
              <a:rPr sz="1200" spc="-30" dirty="0">
                <a:solidFill>
                  <a:srgbClr val="464646"/>
                </a:solidFill>
                <a:latin typeface="Arial"/>
                <a:cs typeface="Arial"/>
              </a:rPr>
              <a:t>damage </a:t>
            </a:r>
            <a:r>
              <a:rPr sz="1200" spc="-55" dirty="0">
                <a:solidFill>
                  <a:srgbClr val="464646"/>
                </a:solidFill>
                <a:latin typeface="Arial"/>
                <a:cs typeface="Arial"/>
              </a:rPr>
              <a:t>suffered </a:t>
            </a:r>
            <a:r>
              <a:rPr sz="1200" spc="-10" dirty="0">
                <a:solidFill>
                  <a:srgbClr val="464646"/>
                </a:solidFill>
                <a:latin typeface="Arial"/>
                <a:cs typeface="Arial"/>
              </a:rPr>
              <a:t>by  </a:t>
            </a:r>
            <a:r>
              <a:rPr sz="1200" dirty="0">
                <a:solidFill>
                  <a:srgbClr val="464646"/>
                </a:solidFill>
                <a:latin typeface="Arial"/>
                <a:cs typeface="Arial"/>
              </a:rPr>
              <a:t>a </a:t>
            </a:r>
            <a:r>
              <a:rPr sz="1200" spc="-40" dirty="0">
                <a:solidFill>
                  <a:srgbClr val="464646"/>
                </a:solidFill>
                <a:latin typeface="Arial"/>
                <a:cs typeface="Arial"/>
              </a:rPr>
              <a:t>Recipient </a:t>
            </a:r>
            <a:r>
              <a:rPr sz="1200" dirty="0">
                <a:solidFill>
                  <a:srgbClr val="464646"/>
                </a:solidFill>
                <a:latin typeface="Arial"/>
                <a:cs typeface="Arial"/>
              </a:rPr>
              <a:t>or </a:t>
            </a:r>
            <a:r>
              <a:rPr sz="1200" spc="-20" dirty="0">
                <a:solidFill>
                  <a:srgbClr val="464646"/>
                </a:solidFill>
                <a:latin typeface="Arial"/>
                <a:cs typeface="Arial"/>
              </a:rPr>
              <a:t>other </a:t>
            </a:r>
            <a:r>
              <a:rPr sz="1200" spc="-35" dirty="0">
                <a:solidFill>
                  <a:srgbClr val="464646"/>
                </a:solidFill>
                <a:latin typeface="Arial"/>
                <a:cs typeface="Arial"/>
              </a:rPr>
              <a:t>persons </a:t>
            </a:r>
            <a:r>
              <a:rPr sz="1200" spc="-25" dirty="0">
                <a:solidFill>
                  <a:srgbClr val="464646"/>
                </a:solidFill>
                <a:latin typeface="Arial"/>
                <a:cs typeface="Arial"/>
              </a:rPr>
              <a:t>arising </a:t>
            </a:r>
            <a:r>
              <a:rPr sz="1200" spc="-10" dirty="0">
                <a:solidFill>
                  <a:srgbClr val="464646"/>
                </a:solidFill>
                <a:latin typeface="Arial"/>
                <a:cs typeface="Arial"/>
              </a:rPr>
              <a:t>out of, </a:t>
            </a:r>
            <a:r>
              <a:rPr sz="1200" dirty="0">
                <a:solidFill>
                  <a:srgbClr val="464646"/>
                </a:solidFill>
                <a:latin typeface="Arial"/>
                <a:cs typeface="Arial"/>
              </a:rPr>
              <a:t>or </a:t>
            </a:r>
            <a:r>
              <a:rPr sz="1200" spc="-15" dirty="0">
                <a:solidFill>
                  <a:srgbClr val="464646"/>
                </a:solidFill>
                <a:latin typeface="Arial"/>
                <a:cs typeface="Arial"/>
              </a:rPr>
              <a:t>in </a:t>
            </a:r>
            <a:r>
              <a:rPr sz="1200" spc="-40" dirty="0">
                <a:solidFill>
                  <a:srgbClr val="464646"/>
                </a:solidFill>
                <a:latin typeface="Arial"/>
                <a:cs typeface="Arial"/>
              </a:rPr>
              <a:t>connection </a:t>
            </a:r>
            <a:r>
              <a:rPr sz="1200" spc="-25" dirty="0">
                <a:solidFill>
                  <a:srgbClr val="464646"/>
                </a:solidFill>
                <a:latin typeface="Arial"/>
                <a:cs typeface="Arial"/>
              </a:rPr>
              <a:t>with, </a:t>
            </a:r>
            <a:r>
              <a:rPr sz="1200" spc="-10" dirty="0">
                <a:solidFill>
                  <a:srgbClr val="464646"/>
                </a:solidFill>
                <a:latin typeface="Arial"/>
                <a:cs typeface="Arial"/>
              </a:rPr>
              <a:t>any </a:t>
            </a:r>
            <a:r>
              <a:rPr sz="1200" spc="-15" dirty="0">
                <a:solidFill>
                  <a:srgbClr val="464646"/>
                </a:solidFill>
                <a:latin typeface="Arial"/>
                <a:cs typeface="Arial"/>
              </a:rPr>
              <a:t>use </a:t>
            </a:r>
            <a:r>
              <a:rPr sz="1200" dirty="0">
                <a:solidFill>
                  <a:srgbClr val="464646"/>
                </a:solidFill>
                <a:latin typeface="Arial"/>
                <a:cs typeface="Arial"/>
              </a:rPr>
              <a:t>or </a:t>
            </a:r>
            <a:r>
              <a:rPr sz="1200" spc="-40" dirty="0">
                <a:solidFill>
                  <a:srgbClr val="464646"/>
                </a:solidFill>
                <a:latin typeface="Arial"/>
                <a:cs typeface="Arial"/>
              </a:rPr>
              <a:t>reliance </a:t>
            </a:r>
            <a:r>
              <a:rPr sz="1200" spc="-5" dirty="0">
                <a:solidFill>
                  <a:srgbClr val="464646"/>
                </a:solidFill>
                <a:latin typeface="Arial"/>
                <a:cs typeface="Arial"/>
              </a:rPr>
              <a:t>on </a:t>
            </a:r>
            <a:r>
              <a:rPr sz="1200" spc="-20" dirty="0">
                <a:solidFill>
                  <a:srgbClr val="464646"/>
                </a:solidFill>
                <a:latin typeface="Arial"/>
                <a:cs typeface="Arial"/>
              </a:rPr>
              <a:t>this </a:t>
            </a:r>
            <a:r>
              <a:rPr sz="1200" spc="-40" dirty="0">
                <a:solidFill>
                  <a:srgbClr val="464646"/>
                </a:solidFill>
                <a:latin typeface="Arial"/>
                <a:cs typeface="Arial"/>
              </a:rPr>
              <a:t>presentation </a:t>
            </a:r>
            <a:r>
              <a:rPr sz="1200" dirty="0">
                <a:solidFill>
                  <a:srgbClr val="464646"/>
                </a:solidFill>
                <a:latin typeface="Arial"/>
                <a:cs typeface="Arial"/>
              </a:rPr>
              <a:t>or </a:t>
            </a:r>
            <a:r>
              <a:rPr sz="1200" spc="-35" dirty="0">
                <a:solidFill>
                  <a:srgbClr val="464646"/>
                </a:solidFill>
                <a:latin typeface="Arial"/>
                <a:cs typeface="Arial"/>
              </a:rPr>
              <a:t>information.  </a:t>
            </a:r>
            <a:r>
              <a:rPr sz="1200" spc="-10" dirty="0">
                <a:solidFill>
                  <a:srgbClr val="464646"/>
                </a:solidFill>
                <a:latin typeface="Arial"/>
                <a:cs typeface="Arial"/>
              </a:rPr>
              <a:t>All</a:t>
            </a:r>
            <a:r>
              <a:rPr sz="1200" spc="-125" dirty="0">
                <a:solidFill>
                  <a:srgbClr val="464646"/>
                </a:solidFill>
                <a:latin typeface="Arial"/>
                <a:cs typeface="Arial"/>
              </a:rPr>
              <a:t> </a:t>
            </a:r>
            <a:r>
              <a:rPr sz="1200" spc="-20" dirty="0">
                <a:solidFill>
                  <a:srgbClr val="464646"/>
                </a:solidFill>
                <a:latin typeface="Arial"/>
                <a:cs typeface="Arial"/>
              </a:rPr>
              <a:t>amounts</a:t>
            </a:r>
            <a:r>
              <a:rPr sz="1200" spc="-204" dirty="0">
                <a:solidFill>
                  <a:srgbClr val="464646"/>
                </a:solidFill>
                <a:latin typeface="Arial"/>
                <a:cs typeface="Arial"/>
              </a:rPr>
              <a:t> </a:t>
            </a:r>
            <a:r>
              <a:rPr sz="1200" spc="-10" dirty="0">
                <a:solidFill>
                  <a:srgbClr val="464646"/>
                </a:solidFill>
                <a:latin typeface="Arial"/>
                <a:cs typeface="Arial"/>
              </a:rPr>
              <a:t>are</a:t>
            </a:r>
            <a:r>
              <a:rPr sz="1200" spc="-45" dirty="0">
                <a:solidFill>
                  <a:srgbClr val="464646"/>
                </a:solidFill>
                <a:latin typeface="Arial"/>
                <a:cs typeface="Arial"/>
              </a:rPr>
              <a:t> </a:t>
            </a:r>
            <a:r>
              <a:rPr sz="1200" spc="-10" dirty="0">
                <a:solidFill>
                  <a:srgbClr val="464646"/>
                </a:solidFill>
                <a:latin typeface="Arial"/>
                <a:cs typeface="Arial"/>
              </a:rPr>
              <a:t>in</a:t>
            </a:r>
            <a:r>
              <a:rPr sz="1200" spc="75" dirty="0">
                <a:solidFill>
                  <a:srgbClr val="464646"/>
                </a:solidFill>
                <a:latin typeface="Arial"/>
                <a:cs typeface="Arial"/>
              </a:rPr>
              <a:t> </a:t>
            </a:r>
            <a:r>
              <a:rPr sz="1200" dirty="0">
                <a:solidFill>
                  <a:srgbClr val="464646"/>
                </a:solidFill>
                <a:latin typeface="Arial"/>
                <a:cs typeface="Arial"/>
              </a:rPr>
              <a:t>A$</a:t>
            </a:r>
            <a:r>
              <a:rPr sz="1200" spc="-125" dirty="0">
                <a:solidFill>
                  <a:srgbClr val="464646"/>
                </a:solidFill>
                <a:latin typeface="Arial"/>
                <a:cs typeface="Arial"/>
              </a:rPr>
              <a:t> </a:t>
            </a:r>
            <a:r>
              <a:rPr sz="1200" spc="-20" dirty="0">
                <a:solidFill>
                  <a:srgbClr val="464646"/>
                </a:solidFill>
                <a:latin typeface="Arial"/>
                <a:cs typeface="Arial"/>
              </a:rPr>
              <a:t>unless</a:t>
            </a:r>
            <a:r>
              <a:rPr sz="1200" spc="-180" dirty="0">
                <a:solidFill>
                  <a:srgbClr val="464646"/>
                </a:solidFill>
                <a:latin typeface="Arial"/>
                <a:cs typeface="Arial"/>
              </a:rPr>
              <a:t> </a:t>
            </a:r>
            <a:r>
              <a:rPr sz="1200" spc="-20" dirty="0">
                <a:solidFill>
                  <a:srgbClr val="464646"/>
                </a:solidFill>
                <a:latin typeface="Arial"/>
                <a:cs typeface="Arial"/>
              </a:rPr>
              <a:t>stated</a:t>
            </a:r>
            <a:r>
              <a:rPr sz="1200" spc="-165" dirty="0">
                <a:solidFill>
                  <a:srgbClr val="464646"/>
                </a:solidFill>
                <a:latin typeface="Arial"/>
                <a:cs typeface="Arial"/>
              </a:rPr>
              <a:t> </a:t>
            </a:r>
            <a:r>
              <a:rPr sz="1200" spc="-40" dirty="0">
                <a:solidFill>
                  <a:srgbClr val="464646"/>
                </a:solidFill>
                <a:latin typeface="Arial"/>
                <a:cs typeface="Arial"/>
              </a:rPr>
              <a:t>otherwise.</a:t>
            </a:r>
            <a:endParaRPr sz="1200" dirty="0">
              <a:latin typeface="Arial"/>
              <a:cs typeface="Arial"/>
            </a:endParaRPr>
          </a:p>
        </p:txBody>
      </p:sp>
      <p:sp>
        <p:nvSpPr>
          <p:cNvPr id="7" name="Slide Number Placeholder 6">
            <a:extLst>
              <a:ext uri="{FF2B5EF4-FFF2-40B4-BE49-F238E27FC236}">
                <a16:creationId xmlns:a16="http://schemas.microsoft.com/office/drawing/2014/main" id="{BAB8A3B8-0857-C345-90A1-B6DBC3C4F7CA}"/>
              </a:ext>
            </a:extLst>
          </p:cNvPr>
          <p:cNvSpPr>
            <a:spLocks noGrp="1"/>
          </p:cNvSpPr>
          <p:nvPr>
            <p:ph type="sldNum" sz="quarter" idx="7"/>
          </p:nvPr>
        </p:nvSpPr>
        <p:spPr/>
        <p:txBody>
          <a:bodyPr/>
          <a:lstStyle/>
          <a:p>
            <a:fld id="{B6F15528-21DE-4FAA-801E-634DDDAF4B2B}" type="slidenum">
              <a:rPr lang="en-AU" smtClean="0"/>
              <a:t>2</a:t>
            </a:fld>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16687" y="449069"/>
            <a:ext cx="3365500" cy="330835"/>
          </a:xfrm>
          <a:prstGeom prst="rect">
            <a:avLst/>
          </a:prstGeom>
        </p:spPr>
        <p:txBody>
          <a:bodyPr vert="horz" wrap="square" lIns="0" tIns="13335" rIns="0" bIns="0" rtlCol="0">
            <a:spAutoFit/>
          </a:bodyPr>
          <a:lstStyle/>
          <a:p>
            <a:pPr marL="12700">
              <a:lnSpc>
                <a:spcPct val="100000"/>
              </a:lnSpc>
              <a:spcBef>
                <a:spcPts val="105"/>
              </a:spcBef>
            </a:pPr>
            <a:r>
              <a:rPr sz="2000" i="0" spc="85" dirty="0">
                <a:solidFill>
                  <a:srgbClr val="FFFFFF"/>
                </a:solidFill>
                <a:latin typeface="Arial"/>
                <a:cs typeface="Arial"/>
              </a:rPr>
              <a:t>CORPORATE</a:t>
            </a:r>
            <a:r>
              <a:rPr sz="2000" i="0" spc="275" dirty="0">
                <a:solidFill>
                  <a:srgbClr val="FFFFFF"/>
                </a:solidFill>
                <a:latin typeface="Arial"/>
                <a:cs typeface="Arial"/>
              </a:rPr>
              <a:t> </a:t>
            </a:r>
            <a:r>
              <a:rPr sz="2000" i="0" spc="85" dirty="0">
                <a:solidFill>
                  <a:srgbClr val="FFFFFF"/>
                </a:solidFill>
                <a:latin typeface="Arial"/>
                <a:cs typeface="Arial"/>
              </a:rPr>
              <a:t>SNAPSHOT</a:t>
            </a:r>
            <a:endParaRPr sz="2000" dirty="0">
              <a:latin typeface="Arial"/>
              <a:cs typeface="Arial"/>
            </a:endParaRPr>
          </a:p>
        </p:txBody>
      </p:sp>
      <p:graphicFrame>
        <p:nvGraphicFramePr>
          <p:cNvPr id="4" name="object 4"/>
          <p:cNvGraphicFramePr>
            <a:graphicFrameLocks noGrp="1"/>
          </p:cNvGraphicFramePr>
          <p:nvPr>
            <p:extLst>
              <p:ext uri="{D42A27DB-BD31-4B8C-83A1-F6EECF244321}">
                <p14:modId xmlns:p14="http://schemas.microsoft.com/office/powerpoint/2010/main" val="3311296309"/>
              </p:ext>
            </p:extLst>
          </p:nvPr>
        </p:nvGraphicFramePr>
        <p:xfrm>
          <a:off x="299186" y="1474340"/>
          <a:ext cx="4044214" cy="2690608"/>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1161949">
                  <a:extLst>
                    <a:ext uri="{9D8B030D-6E8A-4147-A177-3AD203B41FA5}">
                      <a16:colId xmlns:a16="http://schemas.microsoft.com/office/drawing/2014/main" val="20001"/>
                    </a:ext>
                  </a:extLst>
                </a:gridCol>
              </a:tblGrid>
              <a:tr h="384428">
                <a:tc gridSpan="2">
                  <a:txBody>
                    <a:bodyPr/>
                    <a:lstStyle/>
                    <a:p>
                      <a:pPr marL="51435">
                        <a:lnSpc>
                          <a:spcPct val="100000"/>
                        </a:lnSpc>
                        <a:spcBef>
                          <a:spcPts val="675"/>
                        </a:spcBef>
                      </a:pPr>
                      <a:r>
                        <a:rPr sz="1400" b="1" spc="-5" dirty="0">
                          <a:solidFill>
                            <a:srgbClr val="FFFFFF"/>
                          </a:solidFill>
                          <a:latin typeface="Arial"/>
                          <a:cs typeface="Arial"/>
                        </a:rPr>
                        <a:t>Capital</a:t>
                      </a:r>
                      <a:r>
                        <a:rPr sz="1400" b="1" spc="-65" dirty="0">
                          <a:solidFill>
                            <a:srgbClr val="FFFFFF"/>
                          </a:solidFill>
                          <a:latin typeface="Arial"/>
                          <a:cs typeface="Arial"/>
                        </a:rPr>
                        <a:t> </a:t>
                      </a:r>
                      <a:r>
                        <a:rPr sz="1400" b="1" spc="-5" dirty="0">
                          <a:solidFill>
                            <a:srgbClr val="FFFFFF"/>
                          </a:solidFill>
                          <a:latin typeface="Arial"/>
                          <a:cs typeface="Arial"/>
                        </a:rPr>
                        <a:t>Structure</a:t>
                      </a:r>
                      <a:endParaRPr sz="1400" dirty="0">
                        <a:latin typeface="Arial"/>
                        <a:cs typeface="Arial"/>
                      </a:endParaRPr>
                    </a:p>
                  </a:txBody>
                  <a:tcPr marL="0" marR="0" marT="857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64646"/>
                    </a:solidFill>
                  </a:tcPr>
                </a:tc>
                <a:tc hMerge="1">
                  <a:txBody>
                    <a:bodyPr/>
                    <a:lstStyle/>
                    <a:p>
                      <a:endParaRPr/>
                    </a:p>
                  </a:txBody>
                  <a:tcPr marL="0" marR="0" marT="0" marB="0"/>
                </a:tc>
                <a:extLst>
                  <a:ext uri="{0D108BD9-81ED-4DB2-BD59-A6C34878D82A}">
                    <a16:rowId xmlns:a16="http://schemas.microsoft.com/office/drawing/2014/main" val="10000"/>
                  </a:ext>
                </a:extLst>
              </a:tr>
              <a:tr h="384426">
                <a:tc>
                  <a:txBody>
                    <a:bodyPr/>
                    <a:lstStyle/>
                    <a:p>
                      <a:pPr marL="34925">
                        <a:lnSpc>
                          <a:spcPct val="100000"/>
                        </a:lnSpc>
                        <a:spcBef>
                          <a:spcPts val="680"/>
                        </a:spcBef>
                      </a:pPr>
                      <a:r>
                        <a:rPr sz="1400" spc="-10" dirty="0">
                          <a:solidFill>
                            <a:srgbClr val="464646"/>
                          </a:solidFill>
                          <a:latin typeface="Arial"/>
                          <a:cs typeface="Arial"/>
                        </a:rPr>
                        <a:t>ASX</a:t>
                      </a:r>
                      <a:r>
                        <a:rPr sz="1400" spc="-35" dirty="0">
                          <a:solidFill>
                            <a:srgbClr val="464646"/>
                          </a:solidFill>
                          <a:latin typeface="Arial"/>
                          <a:cs typeface="Arial"/>
                        </a:rPr>
                        <a:t> </a:t>
                      </a:r>
                      <a:r>
                        <a:rPr sz="1400" spc="-5" dirty="0">
                          <a:solidFill>
                            <a:srgbClr val="464646"/>
                          </a:solidFill>
                          <a:latin typeface="Arial"/>
                          <a:cs typeface="Arial"/>
                        </a:rPr>
                        <a:t>Code</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9ECCC"/>
                    </a:solidFill>
                  </a:tcPr>
                </a:tc>
                <a:tc>
                  <a:txBody>
                    <a:bodyPr/>
                    <a:lstStyle/>
                    <a:p>
                      <a:pPr marR="43180" algn="r">
                        <a:lnSpc>
                          <a:spcPct val="100000"/>
                        </a:lnSpc>
                        <a:spcBef>
                          <a:spcPts val="680"/>
                        </a:spcBef>
                      </a:pPr>
                      <a:r>
                        <a:rPr sz="1400" spc="25" dirty="0">
                          <a:solidFill>
                            <a:srgbClr val="464646"/>
                          </a:solidFill>
                          <a:latin typeface="Arial"/>
                          <a:cs typeface="Arial"/>
                        </a:rPr>
                        <a:t>T</a:t>
                      </a:r>
                      <a:r>
                        <a:rPr sz="1400" dirty="0">
                          <a:solidFill>
                            <a:srgbClr val="464646"/>
                          </a:solidFill>
                          <a:latin typeface="Arial"/>
                          <a:cs typeface="Arial"/>
                        </a:rPr>
                        <a:t>OE</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9ECCC"/>
                    </a:solidFill>
                  </a:tcPr>
                </a:tc>
                <a:extLst>
                  <a:ext uri="{0D108BD9-81ED-4DB2-BD59-A6C34878D82A}">
                    <a16:rowId xmlns:a16="http://schemas.microsoft.com/office/drawing/2014/main" val="10001"/>
                  </a:ext>
                </a:extLst>
              </a:tr>
              <a:tr h="384300">
                <a:tc>
                  <a:txBody>
                    <a:bodyPr/>
                    <a:lstStyle/>
                    <a:p>
                      <a:pPr marL="34290">
                        <a:lnSpc>
                          <a:spcPct val="100000"/>
                        </a:lnSpc>
                        <a:spcBef>
                          <a:spcPts val="680"/>
                        </a:spcBef>
                      </a:pPr>
                      <a:r>
                        <a:rPr sz="1400" spc="-15" dirty="0">
                          <a:solidFill>
                            <a:srgbClr val="464646"/>
                          </a:solidFill>
                          <a:latin typeface="Arial"/>
                          <a:cs typeface="Arial"/>
                        </a:rPr>
                        <a:t>Shares </a:t>
                      </a:r>
                      <a:r>
                        <a:rPr sz="1400" spc="-5" dirty="0">
                          <a:solidFill>
                            <a:srgbClr val="464646"/>
                          </a:solidFill>
                          <a:latin typeface="Arial"/>
                          <a:cs typeface="Arial"/>
                        </a:rPr>
                        <a:t>on</a:t>
                      </a:r>
                      <a:r>
                        <a:rPr sz="1400" spc="-204" dirty="0">
                          <a:solidFill>
                            <a:srgbClr val="464646"/>
                          </a:solidFill>
                          <a:latin typeface="Arial"/>
                          <a:cs typeface="Arial"/>
                        </a:rPr>
                        <a:t> </a:t>
                      </a:r>
                      <a:r>
                        <a:rPr sz="1400" dirty="0">
                          <a:solidFill>
                            <a:srgbClr val="464646"/>
                          </a:solidFill>
                          <a:latin typeface="Arial"/>
                          <a:cs typeface="Arial"/>
                        </a:rPr>
                        <a:t>issue</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tc>
                  <a:txBody>
                    <a:bodyPr/>
                    <a:lstStyle/>
                    <a:p>
                      <a:pPr marR="44450" algn="r">
                        <a:lnSpc>
                          <a:spcPct val="100000"/>
                        </a:lnSpc>
                        <a:spcBef>
                          <a:spcPts val="685"/>
                        </a:spcBef>
                      </a:pPr>
                      <a:r>
                        <a:rPr sz="1300" spc="-5" dirty="0">
                          <a:solidFill>
                            <a:srgbClr val="464646"/>
                          </a:solidFill>
                          <a:latin typeface="Arial"/>
                          <a:cs typeface="Arial"/>
                        </a:rPr>
                        <a:t>3,897</a:t>
                      </a:r>
                      <a:r>
                        <a:rPr sz="1300" dirty="0">
                          <a:solidFill>
                            <a:srgbClr val="464646"/>
                          </a:solidFill>
                          <a:latin typeface="Arial"/>
                          <a:cs typeface="Arial"/>
                        </a:rPr>
                        <a:t>,</a:t>
                      </a:r>
                      <a:r>
                        <a:rPr sz="1300" spc="-15" dirty="0">
                          <a:solidFill>
                            <a:srgbClr val="464646"/>
                          </a:solidFill>
                          <a:latin typeface="Arial"/>
                          <a:cs typeface="Arial"/>
                        </a:rPr>
                        <a:t>34</a:t>
                      </a:r>
                      <a:r>
                        <a:rPr sz="1300" spc="-5" dirty="0">
                          <a:solidFill>
                            <a:srgbClr val="464646"/>
                          </a:solidFill>
                          <a:latin typeface="Arial"/>
                          <a:cs typeface="Arial"/>
                        </a:rPr>
                        <a:t>2</a:t>
                      </a:r>
                      <a:r>
                        <a:rPr sz="1300" dirty="0">
                          <a:solidFill>
                            <a:srgbClr val="464646"/>
                          </a:solidFill>
                          <a:latin typeface="Arial"/>
                          <a:cs typeface="Arial"/>
                        </a:rPr>
                        <a:t>,</a:t>
                      </a:r>
                      <a:r>
                        <a:rPr sz="1300" spc="-15" dirty="0">
                          <a:solidFill>
                            <a:srgbClr val="464646"/>
                          </a:solidFill>
                          <a:latin typeface="Arial"/>
                          <a:cs typeface="Arial"/>
                        </a:rPr>
                        <a:t>18</a:t>
                      </a:r>
                      <a:r>
                        <a:rPr sz="1300" dirty="0">
                          <a:solidFill>
                            <a:srgbClr val="464646"/>
                          </a:solidFill>
                          <a:latin typeface="Arial"/>
                          <a:cs typeface="Arial"/>
                        </a:rPr>
                        <a:t>0</a:t>
                      </a:r>
                      <a:endParaRPr sz="1300" dirty="0">
                        <a:latin typeface="Arial"/>
                        <a:cs typeface="Arial"/>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extLst>
                  <a:ext uri="{0D108BD9-81ED-4DB2-BD59-A6C34878D82A}">
                    <a16:rowId xmlns:a16="http://schemas.microsoft.com/office/drawing/2014/main" val="10002"/>
                  </a:ext>
                </a:extLst>
              </a:tr>
              <a:tr h="384428">
                <a:tc>
                  <a:txBody>
                    <a:bodyPr/>
                    <a:lstStyle/>
                    <a:p>
                      <a:pPr marL="34925">
                        <a:lnSpc>
                          <a:spcPct val="100000"/>
                        </a:lnSpc>
                        <a:spcBef>
                          <a:spcPts val="680"/>
                        </a:spcBef>
                      </a:pPr>
                      <a:r>
                        <a:rPr sz="1400" spc="-10" dirty="0">
                          <a:solidFill>
                            <a:srgbClr val="464646"/>
                          </a:solidFill>
                          <a:latin typeface="Arial"/>
                          <a:cs typeface="Arial"/>
                        </a:rPr>
                        <a:t>ASX Share</a:t>
                      </a:r>
                      <a:r>
                        <a:rPr sz="1400" spc="-155" dirty="0">
                          <a:solidFill>
                            <a:srgbClr val="464646"/>
                          </a:solidFill>
                          <a:latin typeface="Arial"/>
                          <a:cs typeface="Arial"/>
                        </a:rPr>
                        <a:t> </a:t>
                      </a:r>
                      <a:r>
                        <a:rPr sz="1400" dirty="0">
                          <a:solidFill>
                            <a:srgbClr val="464646"/>
                          </a:solidFill>
                          <a:latin typeface="Arial"/>
                          <a:cs typeface="Arial"/>
                        </a:rPr>
                        <a:t>price</a:t>
                      </a:r>
                      <a:r>
                        <a:rPr sz="1350" baseline="18518" dirty="0">
                          <a:solidFill>
                            <a:srgbClr val="464646"/>
                          </a:solidFill>
                          <a:latin typeface="Arial"/>
                          <a:cs typeface="Arial"/>
                        </a:rPr>
                        <a:t>1</a:t>
                      </a:r>
                      <a:endParaRPr sz="1350" baseline="18518"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tc>
                  <a:txBody>
                    <a:bodyPr/>
                    <a:lstStyle/>
                    <a:p>
                      <a:pPr marR="41275" algn="r">
                        <a:lnSpc>
                          <a:spcPct val="100000"/>
                        </a:lnSpc>
                        <a:spcBef>
                          <a:spcPts val="680"/>
                        </a:spcBef>
                      </a:pPr>
                      <a:r>
                        <a:rPr sz="1400" spc="-5" dirty="0">
                          <a:solidFill>
                            <a:srgbClr val="464646"/>
                          </a:solidFill>
                          <a:latin typeface="Arial"/>
                          <a:cs typeface="Arial"/>
                        </a:rPr>
                        <a:t>$0</a:t>
                      </a:r>
                      <a:r>
                        <a:rPr sz="1400" spc="5" dirty="0">
                          <a:solidFill>
                            <a:srgbClr val="464646"/>
                          </a:solidFill>
                          <a:latin typeface="Arial"/>
                          <a:cs typeface="Arial"/>
                        </a:rPr>
                        <a:t>.</a:t>
                      </a:r>
                      <a:r>
                        <a:rPr sz="1400" spc="-5" dirty="0">
                          <a:solidFill>
                            <a:srgbClr val="464646"/>
                          </a:solidFill>
                          <a:latin typeface="Arial"/>
                          <a:cs typeface="Arial"/>
                        </a:rPr>
                        <a:t>0</a:t>
                      </a:r>
                      <a:r>
                        <a:rPr lang="en-AU" sz="1400" spc="-5" dirty="0">
                          <a:solidFill>
                            <a:srgbClr val="464646"/>
                          </a:solidFill>
                          <a:latin typeface="Arial"/>
                          <a:cs typeface="Arial"/>
                        </a:rPr>
                        <a:t>16</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extLst>
                  <a:ext uri="{0D108BD9-81ED-4DB2-BD59-A6C34878D82A}">
                    <a16:rowId xmlns:a16="http://schemas.microsoft.com/office/drawing/2014/main" val="10003"/>
                  </a:ext>
                </a:extLst>
              </a:tr>
              <a:tr h="384300">
                <a:tc>
                  <a:txBody>
                    <a:bodyPr/>
                    <a:lstStyle/>
                    <a:p>
                      <a:pPr marL="34925">
                        <a:lnSpc>
                          <a:spcPct val="100000"/>
                        </a:lnSpc>
                        <a:spcBef>
                          <a:spcPts val="680"/>
                        </a:spcBef>
                      </a:pPr>
                      <a:r>
                        <a:rPr sz="1400" spc="-15" dirty="0">
                          <a:solidFill>
                            <a:srgbClr val="464646"/>
                          </a:solidFill>
                          <a:latin typeface="Arial"/>
                          <a:cs typeface="Arial"/>
                        </a:rPr>
                        <a:t>Options </a:t>
                      </a:r>
                      <a:r>
                        <a:rPr sz="1400" spc="-5" dirty="0">
                          <a:solidFill>
                            <a:srgbClr val="464646"/>
                          </a:solidFill>
                          <a:latin typeface="Arial"/>
                          <a:cs typeface="Arial"/>
                        </a:rPr>
                        <a:t>on</a:t>
                      </a:r>
                      <a:r>
                        <a:rPr sz="1400" spc="-155" dirty="0">
                          <a:solidFill>
                            <a:srgbClr val="464646"/>
                          </a:solidFill>
                          <a:latin typeface="Arial"/>
                          <a:cs typeface="Arial"/>
                        </a:rPr>
                        <a:t> </a:t>
                      </a:r>
                      <a:r>
                        <a:rPr sz="1400" dirty="0">
                          <a:solidFill>
                            <a:srgbClr val="464646"/>
                          </a:solidFill>
                          <a:latin typeface="Arial"/>
                          <a:cs typeface="Arial"/>
                        </a:rPr>
                        <a:t>issue</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tc>
                  <a:txBody>
                    <a:bodyPr/>
                    <a:lstStyle/>
                    <a:p>
                      <a:pPr marR="45085" algn="r">
                        <a:lnSpc>
                          <a:spcPct val="100000"/>
                        </a:lnSpc>
                        <a:spcBef>
                          <a:spcPts val="680"/>
                        </a:spcBef>
                      </a:pPr>
                      <a:r>
                        <a:rPr sz="1400" spc="-5" dirty="0">
                          <a:solidFill>
                            <a:srgbClr val="464646"/>
                          </a:solidFill>
                          <a:latin typeface="Arial"/>
                          <a:cs typeface="Arial"/>
                        </a:rPr>
                        <a:t>44</a:t>
                      </a:r>
                      <a:r>
                        <a:rPr sz="1400" spc="-15" dirty="0">
                          <a:solidFill>
                            <a:srgbClr val="464646"/>
                          </a:solidFill>
                          <a:latin typeface="Arial"/>
                          <a:cs typeface="Arial"/>
                        </a:rPr>
                        <a:t>6</a:t>
                      </a:r>
                      <a:r>
                        <a:rPr sz="1400" dirty="0">
                          <a:solidFill>
                            <a:srgbClr val="464646"/>
                          </a:solidFill>
                          <a:latin typeface="Arial"/>
                          <a:cs typeface="Arial"/>
                        </a:rPr>
                        <a:t>m</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extLst>
                  <a:ext uri="{0D108BD9-81ED-4DB2-BD59-A6C34878D82A}">
                    <a16:rowId xmlns:a16="http://schemas.microsoft.com/office/drawing/2014/main" val="10004"/>
                  </a:ext>
                </a:extLst>
              </a:tr>
              <a:tr h="384426">
                <a:tc>
                  <a:txBody>
                    <a:bodyPr/>
                    <a:lstStyle/>
                    <a:p>
                      <a:pPr marL="34925">
                        <a:lnSpc>
                          <a:spcPct val="100000"/>
                        </a:lnSpc>
                        <a:spcBef>
                          <a:spcPts val="680"/>
                        </a:spcBef>
                      </a:pPr>
                      <a:r>
                        <a:rPr sz="1200" spc="-5" dirty="0">
                          <a:solidFill>
                            <a:srgbClr val="464646"/>
                          </a:solidFill>
                          <a:latin typeface="Arial"/>
                          <a:cs typeface="Arial"/>
                        </a:rPr>
                        <a:t>Cash </a:t>
                      </a:r>
                      <a:r>
                        <a:rPr lang="en-AU" sz="1200" spc="-5" dirty="0">
                          <a:solidFill>
                            <a:srgbClr val="464646"/>
                          </a:solidFill>
                          <a:latin typeface="Arial"/>
                          <a:cs typeface="Arial"/>
                        </a:rPr>
                        <a:t>and</a:t>
                      </a:r>
                      <a:r>
                        <a:rPr sz="1200" spc="-5" dirty="0">
                          <a:solidFill>
                            <a:srgbClr val="464646"/>
                          </a:solidFill>
                          <a:latin typeface="Arial"/>
                          <a:cs typeface="Arial"/>
                        </a:rPr>
                        <a:t> Securities </a:t>
                      </a:r>
                      <a:r>
                        <a:rPr sz="1200" dirty="0">
                          <a:solidFill>
                            <a:srgbClr val="464646"/>
                          </a:solidFill>
                          <a:latin typeface="Arial"/>
                          <a:cs typeface="Arial"/>
                        </a:rPr>
                        <a:t>(</a:t>
                      </a:r>
                      <a:r>
                        <a:rPr lang="en-AU" sz="1200" dirty="0">
                          <a:solidFill>
                            <a:srgbClr val="464646"/>
                          </a:solidFill>
                          <a:latin typeface="Arial"/>
                          <a:cs typeface="Arial"/>
                        </a:rPr>
                        <a:t>31 October </a:t>
                      </a:r>
                      <a:r>
                        <a:rPr sz="1200" spc="-5" dirty="0">
                          <a:solidFill>
                            <a:srgbClr val="464646"/>
                          </a:solidFill>
                          <a:latin typeface="Arial"/>
                          <a:cs typeface="Arial"/>
                        </a:rPr>
                        <a:t>2022)</a:t>
                      </a:r>
                      <a:endParaRPr sz="12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tc>
                  <a:txBody>
                    <a:bodyPr/>
                    <a:lstStyle/>
                    <a:p>
                      <a:pPr marR="41910" algn="r">
                        <a:lnSpc>
                          <a:spcPct val="100000"/>
                        </a:lnSpc>
                        <a:spcBef>
                          <a:spcPts val="680"/>
                        </a:spcBef>
                      </a:pPr>
                      <a:r>
                        <a:rPr sz="1400" spc="-5" dirty="0">
                          <a:solidFill>
                            <a:srgbClr val="464646"/>
                          </a:solidFill>
                          <a:latin typeface="Arial"/>
                          <a:cs typeface="Arial"/>
                        </a:rPr>
                        <a:t>$</a:t>
                      </a:r>
                      <a:r>
                        <a:rPr lang="en-AU" sz="1400" spc="-5" dirty="0">
                          <a:solidFill>
                            <a:srgbClr val="464646"/>
                          </a:solidFill>
                          <a:latin typeface="Arial"/>
                          <a:cs typeface="Arial"/>
                        </a:rPr>
                        <a:t>3.5</a:t>
                      </a:r>
                      <a:r>
                        <a:rPr sz="1400" dirty="0">
                          <a:solidFill>
                            <a:srgbClr val="464646"/>
                          </a:solidFill>
                          <a:latin typeface="Arial"/>
                          <a:cs typeface="Arial"/>
                        </a:rPr>
                        <a:t>m</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extLst>
                  <a:ext uri="{0D108BD9-81ED-4DB2-BD59-A6C34878D82A}">
                    <a16:rowId xmlns:a16="http://schemas.microsoft.com/office/drawing/2014/main" val="10005"/>
                  </a:ext>
                </a:extLst>
              </a:tr>
              <a:tr h="384300">
                <a:tc>
                  <a:txBody>
                    <a:bodyPr/>
                    <a:lstStyle/>
                    <a:p>
                      <a:pPr marL="34925">
                        <a:lnSpc>
                          <a:spcPct val="100000"/>
                        </a:lnSpc>
                        <a:spcBef>
                          <a:spcPts val="685"/>
                        </a:spcBef>
                      </a:pPr>
                      <a:r>
                        <a:rPr sz="1400" spc="-5" dirty="0">
                          <a:solidFill>
                            <a:srgbClr val="464646"/>
                          </a:solidFill>
                          <a:latin typeface="Arial"/>
                          <a:cs typeface="Arial"/>
                        </a:rPr>
                        <a:t>Market</a:t>
                      </a:r>
                      <a:r>
                        <a:rPr sz="1400" spc="-150" dirty="0">
                          <a:solidFill>
                            <a:srgbClr val="464646"/>
                          </a:solidFill>
                          <a:latin typeface="Arial"/>
                          <a:cs typeface="Arial"/>
                        </a:rPr>
                        <a:t> </a:t>
                      </a:r>
                      <a:r>
                        <a:rPr sz="1400" spc="-10" dirty="0">
                          <a:solidFill>
                            <a:srgbClr val="464646"/>
                          </a:solidFill>
                          <a:latin typeface="Arial"/>
                          <a:cs typeface="Arial"/>
                        </a:rPr>
                        <a:t>Cap</a:t>
                      </a:r>
                      <a:r>
                        <a:rPr sz="1350" spc="-15" baseline="18518" dirty="0">
                          <a:solidFill>
                            <a:srgbClr val="464646"/>
                          </a:solidFill>
                          <a:latin typeface="Arial"/>
                          <a:cs typeface="Arial"/>
                        </a:rPr>
                        <a:t>1</a:t>
                      </a:r>
                      <a:endParaRPr sz="1350" baseline="18518" dirty="0">
                        <a:latin typeface="Arial"/>
                        <a:cs typeface="Arial"/>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tc>
                  <a:txBody>
                    <a:bodyPr/>
                    <a:lstStyle/>
                    <a:p>
                      <a:pPr marR="43815" algn="r">
                        <a:lnSpc>
                          <a:spcPct val="100000"/>
                        </a:lnSpc>
                        <a:spcBef>
                          <a:spcPts val="680"/>
                        </a:spcBef>
                      </a:pPr>
                      <a:r>
                        <a:rPr sz="1400" spc="-5" dirty="0">
                          <a:solidFill>
                            <a:srgbClr val="464646"/>
                          </a:solidFill>
                          <a:latin typeface="Arial"/>
                          <a:cs typeface="Arial"/>
                        </a:rPr>
                        <a:t>$</a:t>
                      </a:r>
                      <a:r>
                        <a:rPr lang="en-AU" sz="1400" spc="-5" dirty="0">
                          <a:solidFill>
                            <a:srgbClr val="464646"/>
                          </a:solidFill>
                          <a:latin typeface="Arial"/>
                          <a:cs typeface="Arial"/>
                        </a:rPr>
                        <a:t>62</a:t>
                      </a:r>
                      <a:r>
                        <a:rPr sz="1400" dirty="0">
                          <a:solidFill>
                            <a:srgbClr val="464646"/>
                          </a:solidFill>
                          <a:latin typeface="Arial"/>
                          <a:cs typeface="Arial"/>
                        </a:rPr>
                        <a:t>m</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extLst>
                  <a:ext uri="{0D108BD9-81ED-4DB2-BD59-A6C34878D82A}">
                    <a16:rowId xmlns:a16="http://schemas.microsoft.com/office/drawing/2014/main" val="10006"/>
                  </a:ext>
                </a:extLst>
              </a:tr>
            </a:tbl>
          </a:graphicData>
        </a:graphic>
      </p:graphicFrame>
      <p:graphicFrame>
        <p:nvGraphicFramePr>
          <p:cNvPr id="5" name="object 5"/>
          <p:cNvGraphicFramePr>
            <a:graphicFrameLocks noGrp="1"/>
          </p:cNvGraphicFramePr>
          <p:nvPr/>
        </p:nvGraphicFramePr>
        <p:xfrm>
          <a:off x="299186" y="4459983"/>
          <a:ext cx="4059555" cy="1540760"/>
        </p:xfrm>
        <a:graphic>
          <a:graphicData uri="http://schemas.openxmlformats.org/drawingml/2006/table">
            <a:tbl>
              <a:tblPr firstRow="1" bandRow="1">
                <a:tableStyleId>{2D5ABB26-0587-4C30-8999-92F81FD0307C}</a:tableStyleId>
              </a:tblPr>
              <a:tblGrid>
                <a:gridCol w="1510665">
                  <a:extLst>
                    <a:ext uri="{9D8B030D-6E8A-4147-A177-3AD203B41FA5}">
                      <a16:colId xmlns:a16="http://schemas.microsoft.com/office/drawing/2014/main" val="20000"/>
                    </a:ext>
                  </a:extLst>
                </a:gridCol>
                <a:gridCol w="2548890">
                  <a:extLst>
                    <a:ext uri="{9D8B030D-6E8A-4147-A177-3AD203B41FA5}">
                      <a16:colId xmlns:a16="http://schemas.microsoft.com/office/drawing/2014/main" val="20001"/>
                    </a:ext>
                  </a:extLst>
                </a:gridCol>
              </a:tblGrid>
              <a:tr h="385191">
                <a:tc gridSpan="2">
                  <a:txBody>
                    <a:bodyPr/>
                    <a:lstStyle/>
                    <a:p>
                      <a:pPr marL="34925">
                        <a:lnSpc>
                          <a:spcPct val="100000"/>
                        </a:lnSpc>
                        <a:spcBef>
                          <a:spcPts val="680"/>
                        </a:spcBef>
                      </a:pPr>
                      <a:r>
                        <a:rPr sz="1400" b="1" spc="-5" dirty="0">
                          <a:solidFill>
                            <a:srgbClr val="FFFFFF"/>
                          </a:solidFill>
                          <a:latin typeface="Arial"/>
                          <a:cs typeface="Arial"/>
                        </a:rPr>
                        <a:t>Board of</a:t>
                      </a:r>
                      <a:r>
                        <a:rPr sz="1400" b="1" spc="-130" dirty="0">
                          <a:solidFill>
                            <a:srgbClr val="FFFFFF"/>
                          </a:solidFill>
                          <a:latin typeface="Arial"/>
                          <a:cs typeface="Arial"/>
                        </a:rPr>
                        <a:t> </a:t>
                      </a:r>
                      <a:r>
                        <a:rPr sz="1400" b="1" spc="-15" dirty="0">
                          <a:solidFill>
                            <a:srgbClr val="FFFFFF"/>
                          </a:solidFill>
                          <a:latin typeface="Arial"/>
                          <a:cs typeface="Arial"/>
                        </a:rPr>
                        <a:t>Directors</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64646"/>
                    </a:solidFill>
                  </a:tcPr>
                </a:tc>
                <a:tc hMerge="1">
                  <a:txBody>
                    <a:bodyPr/>
                    <a:lstStyle/>
                    <a:p>
                      <a:endParaRPr/>
                    </a:p>
                  </a:txBody>
                  <a:tcPr marL="0" marR="0" marT="0" marB="0"/>
                </a:tc>
                <a:extLst>
                  <a:ext uri="{0D108BD9-81ED-4DB2-BD59-A6C34878D82A}">
                    <a16:rowId xmlns:a16="http://schemas.microsoft.com/office/drawing/2014/main" val="10000"/>
                  </a:ext>
                </a:extLst>
              </a:tr>
              <a:tr h="385190">
                <a:tc>
                  <a:txBody>
                    <a:bodyPr/>
                    <a:lstStyle/>
                    <a:p>
                      <a:pPr marL="34925">
                        <a:lnSpc>
                          <a:spcPct val="100000"/>
                        </a:lnSpc>
                        <a:spcBef>
                          <a:spcPts val="680"/>
                        </a:spcBef>
                      </a:pPr>
                      <a:r>
                        <a:rPr sz="1400" spc="-5" dirty="0">
                          <a:solidFill>
                            <a:srgbClr val="464646"/>
                          </a:solidFill>
                          <a:latin typeface="Arial"/>
                          <a:cs typeface="Arial"/>
                        </a:rPr>
                        <a:t>Richard</a:t>
                      </a:r>
                      <a:r>
                        <a:rPr sz="1400" spc="-195" dirty="0">
                          <a:solidFill>
                            <a:srgbClr val="464646"/>
                          </a:solidFill>
                          <a:latin typeface="Arial"/>
                          <a:cs typeface="Arial"/>
                        </a:rPr>
                        <a:t> </a:t>
                      </a:r>
                      <a:r>
                        <a:rPr sz="1400" spc="-5" dirty="0">
                          <a:solidFill>
                            <a:srgbClr val="464646"/>
                          </a:solidFill>
                          <a:latin typeface="Arial"/>
                          <a:cs typeface="Arial"/>
                        </a:rPr>
                        <a:t>Homsany</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9ECCC"/>
                    </a:solidFill>
                  </a:tcPr>
                </a:tc>
                <a:tc>
                  <a:txBody>
                    <a:bodyPr/>
                    <a:lstStyle/>
                    <a:p>
                      <a:pPr marL="34925">
                        <a:lnSpc>
                          <a:spcPct val="100000"/>
                        </a:lnSpc>
                        <a:spcBef>
                          <a:spcPts val="680"/>
                        </a:spcBef>
                      </a:pPr>
                      <a:r>
                        <a:rPr sz="1400" spc="-15" dirty="0">
                          <a:solidFill>
                            <a:srgbClr val="464646"/>
                          </a:solidFill>
                          <a:latin typeface="Arial"/>
                          <a:cs typeface="Arial"/>
                        </a:rPr>
                        <a:t>Executive</a:t>
                      </a:r>
                      <a:r>
                        <a:rPr sz="1400" spc="-110" dirty="0">
                          <a:solidFill>
                            <a:srgbClr val="464646"/>
                          </a:solidFill>
                          <a:latin typeface="Arial"/>
                          <a:cs typeface="Arial"/>
                        </a:rPr>
                        <a:t> </a:t>
                      </a:r>
                      <a:r>
                        <a:rPr sz="1400" spc="-5" dirty="0">
                          <a:solidFill>
                            <a:srgbClr val="464646"/>
                          </a:solidFill>
                          <a:latin typeface="Arial"/>
                          <a:cs typeface="Arial"/>
                        </a:rPr>
                        <a:t>Chairman</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9ECCC"/>
                    </a:solidFill>
                  </a:tcPr>
                </a:tc>
                <a:extLst>
                  <a:ext uri="{0D108BD9-81ED-4DB2-BD59-A6C34878D82A}">
                    <a16:rowId xmlns:a16="http://schemas.microsoft.com/office/drawing/2014/main" val="10001"/>
                  </a:ext>
                </a:extLst>
              </a:tr>
              <a:tr h="385177">
                <a:tc>
                  <a:txBody>
                    <a:bodyPr/>
                    <a:lstStyle/>
                    <a:p>
                      <a:pPr marL="34925">
                        <a:lnSpc>
                          <a:spcPct val="100000"/>
                        </a:lnSpc>
                        <a:spcBef>
                          <a:spcPts val="680"/>
                        </a:spcBef>
                      </a:pPr>
                      <a:r>
                        <a:rPr sz="1400" spc="-15" dirty="0">
                          <a:solidFill>
                            <a:srgbClr val="464646"/>
                          </a:solidFill>
                          <a:latin typeface="Arial"/>
                          <a:cs typeface="Arial"/>
                        </a:rPr>
                        <a:t>Michel</a:t>
                      </a:r>
                      <a:r>
                        <a:rPr sz="1400" spc="-120" dirty="0">
                          <a:solidFill>
                            <a:srgbClr val="464646"/>
                          </a:solidFill>
                          <a:latin typeface="Arial"/>
                          <a:cs typeface="Arial"/>
                        </a:rPr>
                        <a:t> </a:t>
                      </a:r>
                      <a:r>
                        <a:rPr sz="1400" spc="-15" dirty="0">
                          <a:solidFill>
                            <a:srgbClr val="464646"/>
                          </a:solidFill>
                          <a:latin typeface="Arial"/>
                          <a:cs typeface="Arial"/>
                        </a:rPr>
                        <a:t>Marier</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tc>
                  <a:txBody>
                    <a:bodyPr/>
                    <a:lstStyle/>
                    <a:p>
                      <a:pPr marL="34925">
                        <a:lnSpc>
                          <a:spcPct val="100000"/>
                        </a:lnSpc>
                        <a:spcBef>
                          <a:spcPts val="680"/>
                        </a:spcBef>
                      </a:pPr>
                      <a:r>
                        <a:rPr sz="1400" spc="-15" dirty="0">
                          <a:solidFill>
                            <a:srgbClr val="464646"/>
                          </a:solidFill>
                          <a:latin typeface="Arial"/>
                          <a:cs typeface="Arial"/>
                        </a:rPr>
                        <a:t>Non–Executive</a:t>
                      </a:r>
                      <a:r>
                        <a:rPr sz="1400" spc="-145" dirty="0">
                          <a:solidFill>
                            <a:srgbClr val="464646"/>
                          </a:solidFill>
                          <a:latin typeface="Arial"/>
                          <a:cs typeface="Arial"/>
                        </a:rPr>
                        <a:t> </a:t>
                      </a:r>
                      <a:r>
                        <a:rPr sz="1400" spc="-5" dirty="0">
                          <a:solidFill>
                            <a:srgbClr val="464646"/>
                          </a:solidFill>
                          <a:latin typeface="Arial"/>
                          <a:cs typeface="Arial"/>
                        </a:rPr>
                        <a:t>Director</a:t>
                      </a:r>
                      <a:endParaRPr sz="14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BF7E7"/>
                    </a:solidFill>
                  </a:tcPr>
                </a:tc>
                <a:extLst>
                  <a:ext uri="{0D108BD9-81ED-4DB2-BD59-A6C34878D82A}">
                    <a16:rowId xmlns:a16="http://schemas.microsoft.com/office/drawing/2014/main" val="10002"/>
                  </a:ext>
                </a:extLst>
              </a:tr>
              <a:tr h="385202">
                <a:tc>
                  <a:txBody>
                    <a:bodyPr/>
                    <a:lstStyle/>
                    <a:p>
                      <a:pPr marL="34925">
                        <a:lnSpc>
                          <a:spcPct val="100000"/>
                        </a:lnSpc>
                        <a:spcBef>
                          <a:spcPts val="690"/>
                        </a:spcBef>
                      </a:pPr>
                      <a:r>
                        <a:rPr sz="1400" spc="-5" dirty="0">
                          <a:solidFill>
                            <a:srgbClr val="464646"/>
                          </a:solidFill>
                          <a:latin typeface="Arial"/>
                          <a:cs typeface="Arial"/>
                        </a:rPr>
                        <a:t>Richard</a:t>
                      </a:r>
                      <a:r>
                        <a:rPr sz="1400" spc="-175" dirty="0">
                          <a:solidFill>
                            <a:srgbClr val="464646"/>
                          </a:solidFill>
                          <a:latin typeface="Arial"/>
                          <a:cs typeface="Arial"/>
                        </a:rPr>
                        <a:t> </a:t>
                      </a:r>
                      <a:r>
                        <a:rPr sz="1400" spc="-15" dirty="0">
                          <a:solidFill>
                            <a:srgbClr val="464646"/>
                          </a:solidFill>
                          <a:latin typeface="Arial"/>
                          <a:cs typeface="Arial"/>
                        </a:rPr>
                        <a:t>Patricio</a:t>
                      </a:r>
                      <a:endParaRPr sz="1400" dirty="0">
                        <a:latin typeface="Arial"/>
                        <a:cs typeface="Arial"/>
                      </a:endParaRPr>
                    </a:p>
                  </a:txBody>
                  <a:tcPr marL="0" marR="0" marT="876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tc>
                  <a:txBody>
                    <a:bodyPr/>
                    <a:lstStyle/>
                    <a:p>
                      <a:pPr marL="34925">
                        <a:lnSpc>
                          <a:spcPct val="100000"/>
                        </a:lnSpc>
                        <a:spcBef>
                          <a:spcPts val="690"/>
                        </a:spcBef>
                      </a:pPr>
                      <a:r>
                        <a:rPr sz="1400" spc="-15" dirty="0">
                          <a:solidFill>
                            <a:srgbClr val="464646"/>
                          </a:solidFill>
                          <a:latin typeface="Arial"/>
                          <a:cs typeface="Arial"/>
                        </a:rPr>
                        <a:t>Non–Executive</a:t>
                      </a:r>
                      <a:r>
                        <a:rPr sz="1400" spc="-145" dirty="0">
                          <a:solidFill>
                            <a:srgbClr val="464646"/>
                          </a:solidFill>
                          <a:latin typeface="Arial"/>
                          <a:cs typeface="Arial"/>
                        </a:rPr>
                        <a:t> </a:t>
                      </a:r>
                      <a:r>
                        <a:rPr sz="1400" spc="-5" dirty="0">
                          <a:solidFill>
                            <a:srgbClr val="464646"/>
                          </a:solidFill>
                          <a:latin typeface="Arial"/>
                          <a:cs typeface="Arial"/>
                        </a:rPr>
                        <a:t>Director</a:t>
                      </a:r>
                      <a:endParaRPr sz="1400" dirty="0">
                        <a:latin typeface="Arial"/>
                        <a:cs typeface="Arial"/>
                      </a:endParaRPr>
                    </a:p>
                  </a:txBody>
                  <a:tcPr marL="0" marR="0" marT="876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ECCC"/>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4777740" y="1493519"/>
            <a:ext cx="4061460" cy="277495"/>
          </a:xfrm>
          <a:prstGeom prst="rect">
            <a:avLst/>
          </a:prstGeom>
          <a:solidFill>
            <a:srgbClr val="464646"/>
          </a:solidFill>
        </p:spPr>
        <p:txBody>
          <a:bodyPr vert="horz" wrap="square" lIns="0" tIns="55244" rIns="0" bIns="0" rtlCol="0">
            <a:spAutoFit/>
          </a:bodyPr>
          <a:lstStyle/>
          <a:p>
            <a:pPr marL="92075">
              <a:lnSpc>
                <a:spcPct val="100000"/>
              </a:lnSpc>
              <a:spcBef>
                <a:spcPts val="434"/>
              </a:spcBef>
            </a:pPr>
            <a:r>
              <a:rPr sz="1400" b="1" spc="-10" dirty="0">
                <a:solidFill>
                  <a:srgbClr val="FFFFFF"/>
                </a:solidFill>
                <a:latin typeface="Arial"/>
                <a:cs typeface="Arial"/>
              </a:rPr>
              <a:t>Substantial</a:t>
            </a:r>
            <a:r>
              <a:rPr sz="1400" b="1" spc="-125" dirty="0">
                <a:solidFill>
                  <a:srgbClr val="FFFFFF"/>
                </a:solidFill>
                <a:latin typeface="Arial"/>
                <a:cs typeface="Arial"/>
              </a:rPr>
              <a:t> </a:t>
            </a:r>
            <a:r>
              <a:rPr sz="1400" b="1" spc="-10" dirty="0">
                <a:solidFill>
                  <a:srgbClr val="FFFFFF"/>
                </a:solidFill>
                <a:latin typeface="Arial"/>
                <a:cs typeface="Arial"/>
              </a:rPr>
              <a:t>Shareholders</a:t>
            </a:r>
            <a:endParaRPr sz="1400" dirty="0">
              <a:latin typeface="Arial"/>
              <a:cs typeface="Arial"/>
            </a:endParaRPr>
          </a:p>
        </p:txBody>
      </p:sp>
      <p:sp>
        <p:nvSpPr>
          <p:cNvPr id="7" name="object 7"/>
          <p:cNvSpPr txBox="1"/>
          <p:nvPr/>
        </p:nvSpPr>
        <p:spPr>
          <a:xfrm>
            <a:off x="382522" y="6495388"/>
            <a:ext cx="103505" cy="147955"/>
          </a:xfrm>
          <a:prstGeom prst="rect">
            <a:avLst/>
          </a:prstGeom>
        </p:spPr>
        <p:txBody>
          <a:bodyPr vert="horz" wrap="square" lIns="0" tIns="12700" rIns="0" bIns="0" rtlCol="0">
            <a:spAutoFit/>
          </a:bodyPr>
          <a:lstStyle/>
          <a:p>
            <a:pPr marL="12700">
              <a:lnSpc>
                <a:spcPct val="100000"/>
              </a:lnSpc>
              <a:spcBef>
                <a:spcPts val="100"/>
              </a:spcBef>
            </a:pPr>
            <a:r>
              <a:rPr sz="800" i="1" dirty="0">
                <a:solidFill>
                  <a:srgbClr val="565656"/>
                </a:solidFill>
                <a:latin typeface="Calibri"/>
                <a:cs typeface="Calibri"/>
              </a:rPr>
              <a:t>1.</a:t>
            </a:r>
            <a:endParaRPr sz="800" dirty="0">
              <a:latin typeface="Calibri"/>
              <a:cs typeface="Calibri"/>
            </a:endParaRPr>
          </a:p>
        </p:txBody>
      </p:sp>
      <p:sp>
        <p:nvSpPr>
          <p:cNvPr id="8" name="object 8"/>
          <p:cNvSpPr txBox="1"/>
          <p:nvPr/>
        </p:nvSpPr>
        <p:spPr>
          <a:xfrm>
            <a:off x="725400" y="6495388"/>
            <a:ext cx="1331999" cy="151323"/>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565656"/>
                </a:solidFill>
                <a:latin typeface="Calibri"/>
                <a:cs typeface="Calibri"/>
              </a:rPr>
              <a:t>As</a:t>
            </a:r>
            <a:r>
              <a:rPr sz="900" i="1" spc="-75" dirty="0">
                <a:solidFill>
                  <a:srgbClr val="565656"/>
                </a:solidFill>
                <a:latin typeface="Calibri"/>
                <a:cs typeface="Calibri"/>
              </a:rPr>
              <a:t> </a:t>
            </a:r>
            <a:r>
              <a:rPr sz="900" i="1" spc="-5" dirty="0">
                <a:solidFill>
                  <a:srgbClr val="565656"/>
                </a:solidFill>
                <a:latin typeface="Calibri"/>
                <a:cs typeface="Calibri"/>
              </a:rPr>
              <a:t>at</a:t>
            </a:r>
            <a:r>
              <a:rPr sz="900" i="1" spc="-30" dirty="0">
                <a:solidFill>
                  <a:srgbClr val="565656"/>
                </a:solidFill>
                <a:latin typeface="Calibri"/>
                <a:cs typeface="Calibri"/>
              </a:rPr>
              <a:t> </a:t>
            </a:r>
            <a:r>
              <a:rPr lang="en-AU" sz="900" i="1" spc="-35" dirty="0">
                <a:solidFill>
                  <a:srgbClr val="565656"/>
                </a:solidFill>
                <a:latin typeface="Calibri"/>
                <a:cs typeface="Calibri"/>
              </a:rPr>
              <a:t>23 </a:t>
            </a:r>
            <a:r>
              <a:rPr lang="en-AU" sz="900" i="1" spc="-5" dirty="0">
                <a:solidFill>
                  <a:srgbClr val="565656"/>
                </a:solidFill>
                <a:latin typeface="Calibri"/>
                <a:cs typeface="Calibri"/>
              </a:rPr>
              <a:t>November</a:t>
            </a:r>
            <a:r>
              <a:rPr sz="900" i="1" spc="-50" dirty="0">
                <a:solidFill>
                  <a:srgbClr val="565656"/>
                </a:solidFill>
                <a:latin typeface="Calibri"/>
                <a:cs typeface="Calibri"/>
              </a:rPr>
              <a:t> </a:t>
            </a:r>
            <a:r>
              <a:rPr sz="900" i="1" dirty="0">
                <a:solidFill>
                  <a:srgbClr val="565656"/>
                </a:solidFill>
                <a:latin typeface="Calibri"/>
                <a:cs typeface="Calibri"/>
              </a:rPr>
              <a:t>2022</a:t>
            </a:r>
            <a:endParaRPr sz="900" dirty="0">
              <a:latin typeface="Calibri"/>
              <a:cs typeface="Calibri"/>
            </a:endParaRPr>
          </a:p>
        </p:txBody>
      </p:sp>
      <p:sp>
        <p:nvSpPr>
          <p:cNvPr id="9" name="object 9"/>
          <p:cNvSpPr/>
          <p:nvPr/>
        </p:nvSpPr>
        <p:spPr>
          <a:xfrm>
            <a:off x="6701028" y="2333244"/>
            <a:ext cx="1010285" cy="812165"/>
          </a:xfrm>
          <a:custGeom>
            <a:avLst/>
            <a:gdLst/>
            <a:ahLst/>
            <a:cxnLst/>
            <a:rect l="l" t="t" r="r" b="b"/>
            <a:pathLst>
              <a:path w="1010284" h="812164">
                <a:moveTo>
                  <a:pt x="0" y="0"/>
                </a:moveTo>
                <a:lnTo>
                  <a:pt x="0" y="265645"/>
                </a:lnTo>
                <a:lnTo>
                  <a:pt x="48869" y="267131"/>
                </a:lnTo>
                <a:lnTo>
                  <a:pt x="97104" y="271538"/>
                </a:lnTo>
                <a:lnTo>
                  <a:pt x="144614" y="278790"/>
                </a:lnTo>
                <a:lnTo>
                  <a:pt x="191287" y="288823"/>
                </a:lnTo>
                <a:lnTo>
                  <a:pt x="237020" y="301548"/>
                </a:lnTo>
                <a:lnTo>
                  <a:pt x="281724" y="316903"/>
                </a:lnTo>
                <a:lnTo>
                  <a:pt x="325272" y="334810"/>
                </a:lnTo>
                <a:lnTo>
                  <a:pt x="367576" y="355193"/>
                </a:lnTo>
                <a:lnTo>
                  <a:pt x="408533" y="377990"/>
                </a:lnTo>
                <a:lnTo>
                  <a:pt x="448043" y="403098"/>
                </a:lnTo>
                <a:lnTo>
                  <a:pt x="486003" y="430479"/>
                </a:lnTo>
                <a:lnTo>
                  <a:pt x="522300" y="460032"/>
                </a:lnTo>
                <a:lnTo>
                  <a:pt x="556844" y="491693"/>
                </a:lnTo>
                <a:lnTo>
                  <a:pt x="589521" y="525386"/>
                </a:lnTo>
                <a:lnTo>
                  <a:pt x="620229" y="561047"/>
                </a:lnTo>
                <a:lnTo>
                  <a:pt x="648881" y="598589"/>
                </a:lnTo>
                <a:lnTo>
                  <a:pt x="675360" y="637946"/>
                </a:lnTo>
                <a:lnTo>
                  <a:pt x="699566" y="679030"/>
                </a:lnTo>
                <a:lnTo>
                  <a:pt x="721398" y="721791"/>
                </a:lnTo>
                <a:lnTo>
                  <a:pt x="740752" y="766140"/>
                </a:lnTo>
                <a:lnTo>
                  <a:pt x="757529" y="811999"/>
                </a:lnTo>
                <a:lnTo>
                  <a:pt x="1010043" y="728484"/>
                </a:lnTo>
                <a:lnTo>
                  <a:pt x="993597" y="682434"/>
                </a:lnTo>
                <a:lnTo>
                  <a:pt x="975194" y="637514"/>
                </a:lnTo>
                <a:lnTo>
                  <a:pt x="954900" y="593763"/>
                </a:lnTo>
                <a:lnTo>
                  <a:pt x="932751" y="551205"/>
                </a:lnTo>
                <a:lnTo>
                  <a:pt x="908837" y="509905"/>
                </a:lnTo>
                <a:lnTo>
                  <a:pt x="883196" y="469887"/>
                </a:lnTo>
                <a:lnTo>
                  <a:pt x="855891" y="431203"/>
                </a:lnTo>
                <a:lnTo>
                  <a:pt x="826973" y="393890"/>
                </a:lnTo>
                <a:lnTo>
                  <a:pt x="796518" y="357987"/>
                </a:lnTo>
                <a:lnTo>
                  <a:pt x="764552" y="323545"/>
                </a:lnTo>
                <a:lnTo>
                  <a:pt x="731164" y="290601"/>
                </a:lnTo>
                <a:lnTo>
                  <a:pt x="696391" y="259194"/>
                </a:lnTo>
                <a:lnTo>
                  <a:pt x="660311" y="229374"/>
                </a:lnTo>
                <a:lnTo>
                  <a:pt x="622960" y="201168"/>
                </a:lnTo>
                <a:lnTo>
                  <a:pt x="584415" y="174625"/>
                </a:lnTo>
                <a:lnTo>
                  <a:pt x="544715" y="149796"/>
                </a:lnTo>
                <a:lnTo>
                  <a:pt x="503923" y="126707"/>
                </a:lnTo>
                <a:lnTo>
                  <a:pt x="462114" y="105410"/>
                </a:lnTo>
                <a:lnTo>
                  <a:pt x="419328" y="85940"/>
                </a:lnTo>
                <a:lnTo>
                  <a:pt x="375627" y="68351"/>
                </a:lnTo>
                <a:lnTo>
                  <a:pt x="331063" y="52666"/>
                </a:lnTo>
                <a:lnTo>
                  <a:pt x="285699" y="38950"/>
                </a:lnTo>
                <a:lnTo>
                  <a:pt x="239610" y="27216"/>
                </a:lnTo>
                <a:lnTo>
                  <a:pt x="192824" y="17526"/>
                </a:lnTo>
                <a:lnTo>
                  <a:pt x="145415" y="9918"/>
                </a:lnTo>
                <a:lnTo>
                  <a:pt x="97434" y="4432"/>
                </a:lnTo>
                <a:lnTo>
                  <a:pt x="48945" y="1117"/>
                </a:lnTo>
                <a:lnTo>
                  <a:pt x="0" y="0"/>
                </a:lnTo>
                <a:close/>
              </a:path>
            </a:pathLst>
          </a:custGeom>
          <a:solidFill>
            <a:srgbClr val="006600"/>
          </a:solidFill>
        </p:spPr>
        <p:txBody>
          <a:bodyPr wrap="square" lIns="0" tIns="0" rIns="0" bIns="0" rtlCol="0"/>
          <a:lstStyle/>
          <a:p>
            <a:endParaRPr dirty="0"/>
          </a:p>
        </p:txBody>
      </p:sp>
      <p:sp>
        <p:nvSpPr>
          <p:cNvPr id="10" name="object 10"/>
          <p:cNvSpPr/>
          <p:nvPr/>
        </p:nvSpPr>
        <p:spPr>
          <a:xfrm>
            <a:off x="7408164" y="3061716"/>
            <a:ext cx="356870" cy="827405"/>
          </a:xfrm>
          <a:custGeom>
            <a:avLst/>
            <a:gdLst/>
            <a:ahLst/>
            <a:cxnLst/>
            <a:rect l="l" t="t" r="r" b="b"/>
            <a:pathLst>
              <a:path w="356870" h="827404">
                <a:moveTo>
                  <a:pt x="302488" y="0"/>
                </a:moveTo>
                <a:lnTo>
                  <a:pt x="50342" y="83578"/>
                </a:lnTo>
                <a:lnTo>
                  <a:pt x="64477" y="131216"/>
                </a:lnTo>
                <a:lnTo>
                  <a:pt x="75577" y="179374"/>
                </a:lnTo>
                <a:lnTo>
                  <a:pt x="83629" y="227926"/>
                </a:lnTo>
                <a:lnTo>
                  <a:pt x="88671" y="276720"/>
                </a:lnTo>
                <a:lnTo>
                  <a:pt x="90703" y="325628"/>
                </a:lnTo>
                <a:lnTo>
                  <a:pt x="89738" y="374497"/>
                </a:lnTo>
                <a:lnTo>
                  <a:pt x="85788" y="423189"/>
                </a:lnTo>
                <a:lnTo>
                  <a:pt x="78854" y="471589"/>
                </a:lnTo>
                <a:lnTo>
                  <a:pt x="68973" y="519518"/>
                </a:lnTo>
                <a:lnTo>
                  <a:pt x="56121" y="566864"/>
                </a:lnTo>
                <a:lnTo>
                  <a:pt x="40347" y="613473"/>
                </a:lnTo>
                <a:lnTo>
                  <a:pt x="21628" y="659218"/>
                </a:lnTo>
                <a:lnTo>
                  <a:pt x="0" y="703935"/>
                </a:lnTo>
                <a:lnTo>
                  <a:pt x="235356" y="827151"/>
                </a:lnTo>
                <a:lnTo>
                  <a:pt x="257759" y="781672"/>
                </a:lnTo>
                <a:lnTo>
                  <a:pt x="277888" y="735380"/>
                </a:lnTo>
                <a:lnTo>
                  <a:pt x="295744" y="688365"/>
                </a:lnTo>
                <a:lnTo>
                  <a:pt x="311302" y="640689"/>
                </a:lnTo>
                <a:lnTo>
                  <a:pt x="324573" y="592455"/>
                </a:lnTo>
                <a:lnTo>
                  <a:pt x="335546" y="543750"/>
                </a:lnTo>
                <a:lnTo>
                  <a:pt x="344208" y="494626"/>
                </a:lnTo>
                <a:lnTo>
                  <a:pt x="350558" y="445211"/>
                </a:lnTo>
                <a:lnTo>
                  <a:pt x="354596" y="395554"/>
                </a:lnTo>
                <a:lnTo>
                  <a:pt x="356298" y="345744"/>
                </a:lnTo>
                <a:lnTo>
                  <a:pt x="355663" y="295871"/>
                </a:lnTo>
                <a:lnTo>
                  <a:pt x="352691" y="246024"/>
                </a:lnTo>
                <a:lnTo>
                  <a:pt x="347370" y="196278"/>
                </a:lnTo>
                <a:lnTo>
                  <a:pt x="339699" y="146723"/>
                </a:lnTo>
                <a:lnTo>
                  <a:pt x="329666" y="97434"/>
                </a:lnTo>
                <a:lnTo>
                  <a:pt x="317271" y="48501"/>
                </a:lnTo>
                <a:lnTo>
                  <a:pt x="302488" y="0"/>
                </a:lnTo>
                <a:close/>
              </a:path>
            </a:pathLst>
          </a:custGeom>
          <a:solidFill>
            <a:srgbClr val="339933"/>
          </a:solidFill>
        </p:spPr>
        <p:txBody>
          <a:bodyPr wrap="square" lIns="0" tIns="0" rIns="0" bIns="0" rtlCol="0"/>
          <a:lstStyle/>
          <a:p>
            <a:endParaRPr dirty="0"/>
          </a:p>
        </p:txBody>
      </p:sp>
      <p:sp>
        <p:nvSpPr>
          <p:cNvPr id="11" name="object 11"/>
          <p:cNvSpPr/>
          <p:nvPr/>
        </p:nvSpPr>
        <p:spPr>
          <a:xfrm>
            <a:off x="7408160" y="3061716"/>
            <a:ext cx="356870" cy="827405"/>
          </a:xfrm>
          <a:custGeom>
            <a:avLst/>
            <a:gdLst/>
            <a:ahLst/>
            <a:cxnLst/>
            <a:rect l="l" t="t" r="r" b="b"/>
            <a:pathLst>
              <a:path w="356870" h="827404">
                <a:moveTo>
                  <a:pt x="235356" y="827150"/>
                </a:moveTo>
                <a:lnTo>
                  <a:pt x="257759" y="781672"/>
                </a:lnTo>
                <a:lnTo>
                  <a:pt x="277888" y="735380"/>
                </a:lnTo>
                <a:lnTo>
                  <a:pt x="295744" y="688365"/>
                </a:lnTo>
                <a:lnTo>
                  <a:pt x="311302" y="640689"/>
                </a:lnTo>
                <a:lnTo>
                  <a:pt x="324573" y="592454"/>
                </a:lnTo>
                <a:lnTo>
                  <a:pt x="335546" y="543750"/>
                </a:lnTo>
                <a:lnTo>
                  <a:pt x="344208" y="494626"/>
                </a:lnTo>
                <a:lnTo>
                  <a:pt x="350570" y="445211"/>
                </a:lnTo>
                <a:lnTo>
                  <a:pt x="354596" y="395554"/>
                </a:lnTo>
                <a:lnTo>
                  <a:pt x="356298" y="345744"/>
                </a:lnTo>
                <a:lnTo>
                  <a:pt x="355663" y="295871"/>
                </a:lnTo>
                <a:lnTo>
                  <a:pt x="352691" y="246024"/>
                </a:lnTo>
                <a:lnTo>
                  <a:pt x="347370" y="196278"/>
                </a:lnTo>
                <a:lnTo>
                  <a:pt x="339699" y="146723"/>
                </a:lnTo>
                <a:lnTo>
                  <a:pt x="329666" y="97434"/>
                </a:lnTo>
                <a:lnTo>
                  <a:pt x="317271" y="48501"/>
                </a:lnTo>
                <a:lnTo>
                  <a:pt x="302488" y="0"/>
                </a:lnTo>
                <a:lnTo>
                  <a:pt x="50342" y="83578"/>
                </a:lnTo>
                <a:lnTo>
                  <a:pt x="64477" y="131216"/>
                </a:lnTo>
                <a:lnTo>
                  <a:pt x="75577" y="179374"/>
                </a:lnTo>
                <a:lnTo>
                  <a:pt x="83629" y="227926"/>
                </a:lnTo>
                <a:lnTo>
                  <a:pt x="88671" y="276720"/>
                </a:lnTo>
                <a:lnTo>
                  <a:pt x="90703" y="325627"/>
                </a:lnTo>
                <a:lnTo>
                  <a:pt x="89738" y="374497"/>
                </a:lnTo>
                <a:lnTo>
                  <a:pt x="85788" y="423189"/>
                </a:lnTo>
                <a:lnTo>
                  <a:pt x="78867" y="471589"/>
                </a:lnTo>
                <a:lnTo>
                  <a:pt x="68973" y="519518"/>
                </a:lnTo>
                <a:lnTo>
                  <a:pt x="56134" y="566864"/>
                </a:lnTo>
                <a:lnTo>
                  <a:pt x="40347" y="613473"/>
                </a:lnTo>
                <a:lnTo>
                  <a:pt x="21628" y="659218"/>
                </a:lnTo>
                <a:lnTo>
                  <a:pt x="0" y="703935"/>
                </a:lnTo>
                <a:lnTo>
                  <a:pt x="235356" y="827150"/>
                </a:lnTo>
                <a:close/>
              </a:path>
            </a:pathLst>
          </a:custGeom>
          <a:ln w="18288">
            <a:solidFill>
              <a:srgbClr val="FFFFFF"/>
            </a:solidFill>
          </a:ln>
        </p:spPr>
        <p:txBody>
          <a:bodyPr wrap="square" lIns="0" tIns="0" rIns="0" bIns="0" rtlCol="0"/>
          <a:lstStyle/>
          <a:p>
            <a:endParaRPr dirty="0"/>
          </a:p>
        </p:txBody>
      </p:sp>
      <p:sp>
        <p:nvSpPr>
          <p:cNvPr id="12" name="object 12"/>
          <p:cNvSpPr/>
          <p:nvPr/>
        </p:nvSpPr>
        <p:spPr>
          <a:xfrm>
            <a:off x="5638794" y="2333244"/>
            <a:ext cx="1766570" cy="2125980"/>
          </a:xfrm>
          <a:custGeom>
            <a:avLst/>
            <a:gdLst/>
            <a:ahLst/>
            <a:cxnLst/>
            <a:rect l="l" t="t" r="r" b="b"/>
            <a:pathLst>
              <a:path w="1766570" h="2125979">
                <a:moveTo>
                  <a:pt x="1063332" y="0"/>
                </a:moveTo>
                <a:lnTo>
                  <a:pt x="1014653" y="1092"/>
                </a:lnTo>
                <a:lnTo>
                  <a:pt x="966546" y="4343"/>
                </a:lnTo>
                <a:lnTo>
                  <a:pt x="919048" y="9702"/>
                </a:lnTo>
                <a:lnTo>
                  <a:pt x="872197" y="17119"/>
                </a:lnTo>
                <a:lnTo>
                  <a:pt x="826058" y="26555"/>
                </a:lnTo>
                <a:lnTo>
                  <a:pt x="780656" y="37973"/>
                </a:lnTo>
                <a:lnTo>
                  <a:pt x="736053" y="51295"/>
                </a:lnTo>
                <a:lnTo>
                  <a:pt x="692302" y="66497"/>
                </a:lnTo>
                <a:lnTo>
                  <a:pt x="649439" y="83527"/>
                </a:lnTo>
                <a:lnTo>
                  <a:pt x="607504" y="102336"/>
                </a:lnTo>
                <a:lnTo>
                  <a:pt x="566559" y="122885"/>
                </a:lnTo>
                <a:lnTo>
                  <a:pt x="526656" y="145110"/>
                </a:lnTo>
                <a:lnTo>
                  <a:pt x="487819" y="168986"/>
                </a:lnTo>
                <a:lnTo>
                  <a:pt x="450100" y="194449"/>
                </a:lnTo>
                <a:lnTo>
                  <a:pt x="413562" y="221462"/>
                </a:lnTo>
                <a:lnTo>
                  <a:pt x="378244" y="249974"/>
                </a:lnTo>
                <a:lnTo>
                  <a:pt x="344182" y="279933"/>
                </a:lnTo>
                <a:lnTo>
                  <a:pt x="311442" y="311315"/>
                </a:lnTo>
                <a:lnTo>
                  <a:pt x="280060" y="344043"/>
                </a:lnTo>
                <a:lnTo>
                  <a:pt x="250088" y="378079"/>
                </a:lnTo>
                <a:lnTo>
                  <a:pt x="221564" y="413384"/>
                </a:lnTo>
                <a:lnTo>
                  <a:pt x="194538" y="449910"/>
                </a:lnTo>
                <a:lnTo>
                  <a:pt x="169062" y="487603"/>
                </a:lnTo>
                <a:lnTo>
                  <a:pt x="145186" y="526427"/>
                </a:lnTo>
                <a:lnTo>
                  <a:pt x="122935" y="566318"/>
                </a:lnTo>
                <a:lnTo>
                  <a:pt x="102387" y="607250"/>
                </a:lnTo>
                <a:lnTo>
                  <a:pt x="83565" y="649160"/>
                </a:lnTo>
                <a:lnTo>
                  <a:pt x="66535" y="692010"/>
                </a:lnTo>
                <a:lnTo>
                  <a:pt x="51320" y="735736"/>
                </a:lnTo>
                <a:lnTo>
                  <a:pt x="37985" y="780326"/>
                </a:lnTo>
                <a:lnTo>
                  <a:pt x="26581" y="825703"/>
                </a:lnTo>
                <a:lnTo>
                  <a:pt x="17132" y="871816"/>
                </a:lnTo>
                <a:lnTo>
                  <a:pt x="9715" y="918654"/>
                </a:lnTo>
                <a:lnTo>
                  <a:pt x="4343" y="966127"/>
                </a:lnTo>
                <a:lnTo>
                  <a:pt x="1104" y="1014222"/>
                </a:lnTo>
                <a:lnTo>
                  <a:pt x="0" y="1062875"/>
                </a:lnTo>
                <a:lnTo>
                  <a:pt x="1104" y="1111529"/>
                </a:lnTo>
                <a:lnTo>
                  <a:pt x="4343" y="1159624"/>
                </a:lnTo>
                <a:lnTo>
                  <a:pt x="9715" y="1207096"/>
                </a:lnTo>
                <a:lnTo>
                  <a:pt x="17132" y="1253934"/>
                </a:lnTo>
                <a:lnTo>
                  <a:pt x="26581" y="1300048"/>
                </a:lnTo>
                <a:lnTo>
                  <a:pt x="37985" y="1345425"/>
                </a:lnTo>
                <a:lnTo>
                  <a:pt x="51320" y="1390015"/>
                </a:lnTo>
                <a:lnTo>
                  <a:pt x="66535" y="1433741"/>
                </a:lnTo>
                <a:lnTo>
                  <a:pt x="83565" y="1476590"/>
                </a:lnTo>
                <a:lnTo>
                  <a:pt x="102387" y="1518500"/>
                </a:lnTo>
                <a:lnTo>
                  <a:pt x="122935" y="1559433"/>
                </a:lnTo>
                <a:lnTo>
                  <a:pt x="145186" y="1599323"/>
                </a:lnTo>
                <a:lnTo>
                  <a:pt x="169062" y="1638147"/>
                </a:lnTo>
                <a:lnTo>
                  <a:pt x="194538" y="1675841"/>
                </a:lnTo>
                <a:lnTo>
                  <a:pt x="221564" y="1712366"/>
                </a:lnTo>
                <a:lnTo>
                  <a:pt x="250088" y="1747672"/>
                </a:lnTo>
                <a:lnTo>
                  <a:pt x="280060" y="1781708"/>
                </a:lnTo>
                <a:lnTo>
                  <a:pt x="311442" y="1814436"/>
                </a:lnTo>
                <a:lnTo>
                  <a:pt x="344182" y="1845805"/>
                </a:lnTo>
                <a:lnTo>
                  <a:pt x="378244" y="1875777"/>
                </a:lnTo>
                <a:lnTo>
                  <a:pt x="413562" y="1904288"/>
                </a:lnTo>
                <a:lnTo>
                  <a:pt x="450100" y="1931301"/>
                </a:lnTo>
                <a:lnTo>
                  <a:pt x="487819" y="1956765"/>
                </a:lnTo>
                <a:lnTo>
                  <a:pt x="526656" y="1980641"/>
                </a:lnTo>
                <a:lnTo>
                  <a:pt x="566559" y="2002866"/>
                </a:lnTo>
                <a:lnTo>
                  <a:pt x="607504" y="2023414"/>
                </a:lnTo>
                <a:lnTo>
                  <a:pt x="649439" y="2042223"/>
                </a:lnTo>
                <a:lnTo>
                  <a:pt x="692302" y="2059254"/>
                </a:lnTo>
                <a:lnTo>
                  <a:pt x="736053" y="2074456"/>
                </a:lnTo>
                <a:lnTo>
                  <a:pt x="780656" y="2087778"/>
                </a:lnTo>
                <a:lnTo>
                  <a:pt x="826058" y="2099195"/>
                </a:lnTo>
                <a:lnTo>
                  <a:pt x="872197" y="2108631"/>
                </a:lnTo>
                <a:lnTo>
                  <a:pt x="919048" y="2116048"/>
                </a:lnTo>
                <a:lnTo>
                  <a:pt x="966546" y="2121408"/>
                </a:lnTo>
                <a:lnTo>
                  <a:pt x="1014653" y="2124659"/>
                </a:lnTo>
                <a:lnTo>
                  <a:pt x="1063332" y="2125751"/>
                </a:lnTo>
                <a:lnTo>
                  <a:pt x="1112621" y="2124608"/>
                </a:lnTo>
                <a:lnTo>
                  <a:pt x="1161503" y="2121230"/>
                </a:lnTo>
                <a:lnTo>
                  <a:pt x="1209928" y="2115629"/>
                </a:lnTo>
                <a:lnTo>
                  <a:pt x="1257807" y="2107857"/>
                </a:lnTo>
                <a:lnTo>
                  <a:pt x="1305090" y="2097951"/>
                </a:lnTo>
                <a:lnTo>
                  <a:pt x="1351724" y="2085949"/>
                </a:lnTo>
                <a:lnTo>
                  <a:pt x="1397634" y="2071890"/>
                </a:lnTo>
                <a:lnTo>
                  <a:pt x="1442745" y="2055812"/>
                </a:lnTo>
                <a:lnTo>
                  <a:pt x="1487017" y="2037753"/>
                </a:lnTo>
                <a:lnTo>
                  <a:pt x="1530362" y="2017750"/>
                </a:lnTo>
                <a:lnTo>
                  <a:pt x="1572742" y="1995843"/>
                </a:lnTo>
                <a:lnTo>
                  <a:pt x="1614068" y="1972081"/>
                </a:lnTo>
                <a:lnTo>
                  <a:pt x="1654302" y="1946490"/>
                </a:lnTo>
                <a:lnTo>
                  <a:pt x="1693354" y="1919109"/>
                </a:lnTo>
                <a:lnTo>
                  <a:pt x="1731175" y="1889975"/>
                </a:lnTo>
                <a:lnTo>
                  <a:pt x="1766493" y="1860156"/>
                </a:lnTo>
                <a:lnTo>
                  <a:pt x="1055141" y="1860156"/>
                </a:lnTo>
                <a:lnTo>
                  <a:pt x="1009294" y="1858403"/>
                </a:lnTo>
                <a:lnTo>
                  <a:pt x="963409" y="1853971"/>
                </a:lnTo>
                <a:lnTo>
                  <a:pt x="917613" y="1846821"/>
                </a:lnTo>
                <a:lnTo>
                  <a:pt x="871994" y="1836940"/>
                </a:lnTo>
                <a:lnTo>
                  <a:pt x="826693" y="1824278"/>
                </a:lnTo>
                <a:lnTo>
                  <a:pt x="781799" y="1808797"/>
                </a:lnTo>
                <a:lnTo>
                  <a:pt x="737438" y="1790458"/>
                </a:lnTo>
                <a:lnTo>
                  <a:pt x="693712" y="1769237"/>
                </a:lnTo>
                <a:lnTo>
                  <a:pt x="651344" y="1745449"/>
                </a:lnTo>
                <a:lnTo>
                  <a:pt x="610946" y="1719452"/>
                </a:lnTo>
                <a:lnTo>
                  <a:pt x="572642" y="1691449"/>
                </a:lnTo>
                <a:lnTo>
                  <a:pt x="536397" y="1661477"/>
                </a:lnTo>
                <a:lnTo>
                  <a:pt x="502259" y="1629664"/>
                </a:lnTo>
                <a:lnTo>
                  <a:pt x="470255" y="1596123"/>
                </a:lnTo>
                <a:lnTo>
                  <a:pt x="440448" y="1560982"/>
                </a:lnTo>
                <a:lnTo>
                  <a:pt x="412851" y="1524342"/>
                </a:lnTo>
                <a:lnTo>
                  <a:pt x="387515" y="1486319"/>
                </a:lnTo>
                <a:lnTo>
                  <a:pt x="364451" y="1447025"/>
                </a:lnTo>
                <a:lnTo>
                  <a:pt x="343725" y="1406575"/>
                </a:lnTo>
                <a:lnTo>
                  <a:pt x="325348" y="1365072"/>
                </a:lnTo>
                <a:lnTo>
                  <a:pt x="309359" y="1322628"/>
                </a:lnTo>
                <a:lnTo>
                  <a:pt x="295808" y="1279372"/>
                </a:lnTo>
                <a:lnTo>
                  <a:pt x="284721" y="1235405"/>
                </a:lnTo>
                <a:lnTo>
                  <a:pt x="276136" y="1190840"/>
                </a:lnTo>
                <a:lnTo>
                  <a:pt x="270078" y="1145794"/>
                </a:lnTo>
                <a:lnTo>
                  <a:pt x="266585" y="1100366"/>
                </a:lnTo>
                <a:lnTo>
                  <a:pt x="265709" y="1054684"/>
                </a:lnTo>
                <a:lnTo>
                  <a:pt x="267461" y="1008862"/>
                </a:lnTo>
                <a:lnTo>
                  <a:pt x="271906" y="963002"/>
                </a:lnTo>
                <a:lnTo>
                  <a:pt x="279044" y="917219"/>
                </a:lnTo>
                <a:lnTo>
                  <a:pt x="288937" y="871626"/>
                </a:lnTo>
                <a:lnTo>
                  <a:pt x="301612" y="826338"/>
                </a:lnTo>
                <a:lnTo>
                  <a:pt x="317093" y="781469"/>
                </a:lnTo>
                <a:lnTo>
                  <a:pt x="335432" y="737120"/>
                </a:lnTo>
                <a:lnTo>
                  <a:pt x="356666" y="693420"/>
                </a:lnTo>
                <a:lnTo>
                  <a:pt x="380822" y="650519"/>
                </a:lnTo>
                <a:lnTo>
                  <a:pt x="407365" y="609498"/>
                </a:lnTo>
                <a:lnTo>
                  <a:pt x="436168" y="570445"/>
                </a:lnTo>
                <a:lnTo>
                  <a:pt x="467131" y="533412"/>
                </a:lnTo>
                <a:lnTo>
                  <a:pt x="500125" y="498462"/>
                </a:lnTo>
                <a:lnTo>
                  <a:pt x="535063" y="465683"/>
                </a:lnTo>
                <a:lnTo>
                  <a:pt x="571804" y="435127"/>
                </a:lnTo>
                <a:lnTo>
                  <a:pt x="610247" y="406869"/>
                </a:lnTo>
                <a:lnTo>
                  <a:pt x="650278" y="380974"/>
                </a:lnTo>
                <a:lnTo>
                  <a:pt x="691781" y="357517"/>
                </a:lnTo>
                <a:lnTo>
                  <a:pt x="734656" y="336562"/>
                </a:lnTo>
                <a:lnTo>
                  <a:pt x="778776" y="318173"/>
                </a:lnTo>
                <a:lnTo>
                  <a:pt x="824026" y="302437"/>
                </a:lnTo>
                <a:lnTo>
                  <a:pt x="870292" y="289394"/>
                </a:lnTo>
                <a:lnTo>
                  <a:pt x="917473" y="279146"/>
                </a:lnTo>
                <a:lnTo>
                  <a:pt x="965453" y="271729"/>
                </a:lnTo>
                <a:lnTo>
                  <a:pt x="1014107" y="267233"/>
                </a:lnTo>
                <a:lnTo>
                  <a:pt x="1063332" y="265722"/>
                </a:lnTo>
                <a:lnTo>
                  <a:pt x="1063332" y="0"/>
                </a:lnTo>
                <a:close/>
              </a:path>
            </a:pathLst>
          </a:custGeom>
          <a:solidFill>
            <a:srgbClr val="9BB957"/>
          </a:solidFill>
        </p:spPr>
        <p:txBody>
          <a:bodyPr wrap="square" lIns="0" tIns="0" rIns="0" bIns="0" rtlCol="0"/>
          <a:lstStyle/>
          <a:p>
            <a:endParaRPr dirty="0"/>
          </a:p>
        </p:txBody>
      </p:sp>
      <p:sp>
        <p:nvSpPr>
          <p:cNvPr id="13" name="object 13"/>
          <p:cNvSpPr/>
          <p:nvPr/>
        </p:nvSpPr>
        <p:spPr>
          <a:xfrm>
            <a:off x="6693937" y="3765590"/>
            <a:ext cx="950594" cy="427990"/>
          </a:xfrm>
          <a:custGeom>
            <a:avLst/>
            <a:gdLst/>
            <a:ahLst/>
            <a:cxnLst/>
            <a:rect l="l" t="t" r="r" b="b"/>
            <a:pathLst>
              <a:path w="950595" h="427989">
                <a:moveTo>
                  <a:pt x="714857" y="0"/>
                </a:moveTo>
                <a:lnTo>
                  <a:pt x="691045" y="42354"/>
                </a:lnTo>
                <a:lnTo>
                  <a:pt x="665073" y="82702"/>
                </a:lnTo>
                <a:lnTo>
                  <a:pt x="637032" y="121018"/>
                </a:lnTo>
                <a:lnTo>
                  <a:pt x="607047" y="157251"/>
                </a:lnTo>
                <a:lnTo>
                  <a:pt x="575221" y="191376"/>
                </a:lnTo>
                <a:lnTo>
                  <a:pt x="541667" y="223354"/>
                </a:lnTo>
                <a:lnTo>
                  <a:pt x="506514" y="253161"/>
                </a:lnTo>
                <a:lnTo>
                  <a:pt x="469861" y="280746"/>
                </a:lnTo>
                <a:lnTo>
                  <a:pt x="431812" y="306070"/>
                </a:lnTo>
                <a:lnTo>
                  <a:pt x="392506" y="329120"/>
                </a:lnTo>
                <a:lnTo>
                  <a:pt x="352031" y="349846"/>
                </a:lnTo>
                <a:lnTo>
                  <a:pt x="310515" y="368211"/>
                </a:lnTo>
                <a:lnTo>
                  <a:pt x="268058" y="384187"/>
                </a:lnTo>
                <a:lnTo>
                  <a:pt x="224777" y="397725"/>
                </a:lnTo>
                <a:lnTo>
                  <a:pt x="180797" y="408813"/>
                </a:lnTo>
                <a:lnTo>
                  <a:pt x="136207" y="417398"/>
                </a:lnTo>
                <a:lnTo>
                  <a:pt x="91135" y="423456"/>
                </a:lnTo>
                <a:lnTo>
                  <a:pt x="45694" y="426935"/>
                </a:lnTo>
                <a:lnTo>
                  <a:pt x="0" y="427812"/>
                </a:lnTo>
                <a:lnTo>
                  <a:pt x="711352" y="427812"/>
                </a:lnTo>
                <a:lnTo>
                  <a:pt x="747725" y="394284"/>
                </a:lnTo>
                <a:lnTo>
                  <a:pt x="781456" y="360146"/>
                </a:lnTo>
                <a:lnTo>
                  <a:pt x="813714" y="324408"/>
                </a:lnTo>
                <a:lnTo>
                  <a:pt x="844410" y="287108"/>
                </a:lnTo>
                <a:lnTo>
                  <a:pt x="873493" y="248297"/>
                </a:lnTo>
                <a:lnTo>
                  <a:pt x="900899" y="208013"/>
                </a:lnTo>
                <a:lnTo>
                  <a:pt x="926553" y="166281"/>
                </a:lnTo>
                <a:lnTo>
                  <a:pt x="950404" y="123151"/>
                </a:lnTo>
                <a:lnTo>
                  <a:pt x="714857" y="0"/>
                </a:lnTo>
                <a:close/>
              </a:path>
            </a:pathLst>
          </a:custGeom>
          <a:solidFill>
            <a:srgbClr val="9BB957"/>
          </a:solidFill>
        </p:spPr>
        <p:txBody>
          <a:bodyPr wrap="square" lIns="0" tIns="0" rIns="0" bIns="0" rtlCol="0"/>
          <a:lstStyle/>
          <a:p>
            <a:endParaRPr dirty="0"/>
          </a:p>
        </p:txBody>
      </p:sp>
      <p:sp>
        <p:nvSpPr>
          <p:cNvPr id="14" name="object 14"/>
          <p:cNvSpPr/>
          <p:nvPr/>
        </p:nvSpPr>
        <p:spPr>
          <a:xfrm>
            <a:off x="5638794" y="2333244"/>
            <a:ext cx="2005964" cy="2125980"/>
          </a:xfrm>
          <a:custGeom>
            <a:avLst/>
            <a:gdLst/>
            <a:ahLst/>
            <a:cxnLst/>
            <a:rect l="l" t="t" r="r" b="b"/>
            <a:pathLst>
              <a:path w="2005965" h="2125979">
                <a:moveTo>
                  <a:pt x="1063332" y="0"/>
                </a:moveTo>
                <a:lnTo>
                  <a:pt x="1014653" y="1092"/>
                </a:lnTo>
                <a:lnTo>
                  <a:pt x="966546" y="4343"/>
                </a:lnTo>
                <a:lnTo>
                  <a:pt x="919048" y="9702"/>
                </a:lnTo>
                <a:lnTo>
                  <a:pt x="872197" y="17119"/>
                </a:lnTo>
                <a:lnTo>
                  <a:pt x="826058" y="26555"/>
                </a:lnTo>
                <a:lnTo>
                  <a:pt x="780656" y="37973"/>
                </a:lnTo>
                <a:lnTo>
                  <a:pt x="736053" y="51295"/>
                </a:lnTo>
                <a:lnTo>
                  <a:pt x="692302" y="66497"/>
                </a:lnTo>
                <a:lnTo>
                  <a:pt x="649439" y="83527"/>
                </a:lnTo>
                <a:lnTo>
                  <a:pt x="607504" y="102336"/>
                </a:lnTo>
                <a:lnTo>
                  <a:pt x="566559" y="122885"/>
                </a:lnTo>
                <a:lnTo>
                  <a:pt x="526656" y="145110"/>
                </a:lnTo>
                <a:lnTo>
                  <a:pt x="487819" y="168986"/>
                </a:lnTo>
                <a:lnTo>
                  <a:pt x="450100" y="194449"/>
                </a:lnTo>
                <a:lnTo>
                  <a:pt x="413562" y="221462"/>
                </a:lnTo>
                <a:lnTo>
                  <a:pt x="378244" y="249974"/>
                </a:lnTo>
                <a:lnTo>
                  <a:pt x="344182" y="279933"/>
                </a:lnTo>
                <a:lnTo>
                  <a:pt x="311442" y="311315"/>
                </a:lnTo>
                <a:lnTo>
                  <a:pt x="280060" y="344043"/>
                </a:lnTo>
                <a:lnTo>
                  <a:pt x="250088" y="378079"/>
                </a:lnTo>
                <a:lnTo>
                  <a:pt x="221564" y="413384"/>
                </a:lnTo>
                <a:lnTo>
                  <a:pt x="194538" y="449910"/>
                </a:lnTo>
                <a:lnTo>
                  <a:pt x="169062" y="487603"/>
                </a:lnTo>
                <a:lnTo>
                  <a:pt x="145186" y="526427"/>
                </a:lnTo>
                <a:lnTo>
                  <a:pt x="122935" y="566318"/>
                </a:lnTo>
                <a:lnTo>
                  <a:pt x="102387" y="607250"/>
                </a:lnTo>
                <a:lnTo>
                  <a:pt x="83565" y="649160"/>
                </a:lnTo>
                <a:lnTo>
                  <a:pt x="66535" y="692010"/>
                </a:lnTo>
                <a:lnTo>
                  <a:pt x="51320" y="735736"/>
                </a:lnTo>
                <a:lnTo>
                  <a:pt x="37985" y="780326"/>
                </a:lnTo>
                <a:lnTo>
                  <a:pt x="26581" y="825703"/>
                </a:lnTo>
                <a:lnTo>
                  <a:pt x="17132" y="871816"/>
                </a:lnTo>
                <a:lnTo>
                  <a:pt x="9715" y="918654"/>
                </a:lnTo>
                <a:lnTo>
                  <a:pt x="4343" y="966127"/>
                </a:lnTo>
                <a:lnTo>
                  <a:pt x="1104" y="1014222"/>
                </a:lnTo>
                <a:lnTo>
                  <a:pt x="0" y="1062875"/>
                </a:lnTo>
                <a:lnTo>
                  <a:pt x="1104" y="1111529"/>
                </a:lnTo>
                <a:lnTo>
                  <a:pt x="4343" y="1159624"/>
                </a:lnTo>
                <a:lnTo>
                  <a:pt x="9715" y="1207096"/>
                </a:lnTo>
                <a:lnTo>
                  <a:pt x="17132" y="1253934"/>
                </a:lnTo>
                <a:lnTo>
                  <a:pt x="26581" y="1300048"/>
                </a:lnTo>
                <a:lnTo>
                  <a:pt x="37985" y="1345425"/>
                </a:lnTo>
                <a:lnTo>
                  <a:pt x="51320" y="1390015"/>
                </a:lnTo>
                <a:lnTo>
                  <a:pt x="66535" y="1433741"/>
                </a:lnTo>
                <a:lnTo>
                  <a:pt x="83565" y="1476590"/>
                </a:lnTo>
                <a:lnTo>
                  <a:pt x="102387" y="1518500"/>
                </a:lnTo>
                <a:lnTo>
                  <a:pt x="122935" y="1559433"/>
                </a:lnTo>
                <a:lnTo>
                  <a:pt x="145186" y="1599323"/>
                </a:lnTo>
                <a:lnTo>
                  <a:pt x="169062" y="1638147"/>
                </a:lnTo>
                <a:lnTo>
                  <a:pt x="194538" y="1675841"/>
                </a:lnTo>
                <a:lnTo>
                  <a:pt x="221564" y="1712366"/>
                </a:lnTo>
                <a:lnTo>
                  <a:pt x="250088" y="1747672"/>
                </a:lnTo>
                <a:lnTo>
                  <a:pt x="280060" y="1781708"/>
                </a:lnTo>
                <a:lnTo>
                  <a:pt x="311442" y="1814436"/>
                </a:lnTo>
                <a:lnTo>
                  <a:pt x="344182" y="1845805"/>
                </a:lnTo>
                <a:lnTo>
                  <a:pt x="378244" y="1875777"/>
                </a:lnTo>
                <a:lnTo>
                  <a:pt x="413562" y="1904288"/>
                </a:lnTo>
                <a:lnTo>
                  <a:pt x="450100" y="1931301"/>
                </a:lnTo>
                <a:lnTo>
                  <a:pt x="487819" y="1956765"/>
                </a:lnTo>
                <a:lnTo>
                  <a:pt x="526656" y="1980641"/>
                </a:lnTo>
                <a:lnTo>
                  <a:pt x="566559" y="2002866"/>
                </a:lnTo>
                <a:lnTo>
                  <a:pt x="607504" y="2023414"/>
                </a:lnTo>
                <a:lnTo>
                  <a:pt x="649439" y="2042223"/>
                </a:lnTo>
                <a:lnTo>
                  <a:pt x="692302" y="2059254"/>
                </a:lnTo>
                <a:lnTo>
                  <a:pt x="736053" y="2074456"/>
                </a:lnTo>
                <a:lnTo>
                  <a:pt x="780656" y="2087778"/>
                </a:lnTo>
                <a:lnTo>
                  <a:pt x="826058" y="2099195"/>
                </a:lnTo>
                <a:lnTo>
                  <a:pt x="872197" y="2108631"/>
                </a:lnTo>
                <a:lnTo>
                  <a:pt x="919048" y="2116048"/>
                </a:lnTo>
                <a:lnTo>
                  <a:pt x="966546" y="2121408"/>
                </a:lnTo>
                <a:lnTo>
                  <a:pt x="1014653" y="2124659"/>
                </a:lnTo>
                <a:lnTo>
                  <a:pt x="1063332" y="2125751"/>
                </a:lnTo>
                <a:lnTo>
                  <a:pt x="1112621" y="2124608"/>
                </a:lnTo>
                <a:lnTo>
                  <a:pt x="1161503" y="2121230"/>
                </a:lnTo>
                <a:lnTo>
                  <a:pt x="1209928" y="2115629"/>
                </a:lnTo>
                <a:lnTo>
                  <a:pt x="1257807" y="2107857"/>
                </a:lnTo>
                <a:lnTo>
                  <a:pt x="1305090" y="2097951"/>
                </a:lnTo>
                <a:lnTo>
                  <a:pt x="1351724" y="2085949"/>
                </a:lnTo>
                <a:lnTo>
                  <a:pt x="1397634" y="2071890"/>
                </a:lnTo>
                <a:lnTo>
                  <a:pt x="1442745" y="2055812"/>
                </a:lnTo>
                <a:lnTo>
                  <a:pt x="1487017" y="2037753"/>
                </a:lnTo>
                <a:lnTo>
                  <a:pt x="1530362" y="2017750"/>
                </a:lnTo>
                <a:lnTo>
                  <a:pt x="1572742" y="1995843"/>
                </a:lnTo>
                <a:lnTo>
                  <a:pt x="1614068" y="1972081"/>
                </a:lnTo>
                <a:lnTo>
                  <a:pt x="1654302" y="1946490"/>
                </a:lnTo>
                <a:lnTo>
                  <a:pt x="1693354" y="1919109"/>
                </a:lnTo>
                <a:lnTo>
                  <a:pt x="1731175" y="1889975"/>
                </a:lnTo>
                <a:lnTo>
                  <a:pt x="1767700" y="1859140"/>
                </a:lnTo>
                <a:lnTo>
                  <a:pt x="1802866" y="1826628"/>
                </a:lnTo>
                <a:lnTo>
                  <a:pt x="1836597" y="1792490"/>
                </a:lnTo>
                <a:lnTo>
                  <a:pt x="1868855" y="1756752"/>
                </a:lnTo>
                <a:lnTo>
                  <a:pt x="1899551" y="1719452"/>
                </a:lnTo>
                <a:lnTo>
                  <a:pt x="1928634" y="1680641"/>
                </a:lnTo>
                <a:lnTo>
                  <a:pt x="1956041" y="1640357"/>
                </a:lnTo>
                <a:lnTo>
                  <a:pt x="1981695" y="1598625"/>
                </a:lnTo>
                <a:lnTo>
                  <a:pt x="2005545" y="1555496"/>
                </a:lnTo>
                <a:lnTo>
                  <a:pt x="1769998" y="1432344"/>
                </a:lnTo>
                <a:lnTo>
                  <a:pt x="1746186" y="1474698"/>
                </a:lnTo>
                <a:lnTo>
                  <a:pt x="1720214" y="1515059"/>
                </a:lnTo>
                <a:lnTo>
                  <a:pt x="1692173" y="1553362"/>
                </a:lnTo>
                <a:lnTo>
                  <a:pt x="1662188" y="1589595"/>
                </a:lnTo>
                <a:lnTo>
                  <a:pt x="1630362" y="1623733"/>
                </a:lnTo>
                <a:lnTo>
                  <a:pt x="1596809" y="1655711"/>
                </a:lnTo>
                <a:lnTo>
                  <a:pt x="1561655" y="1685505"/>
                </a:lnTo>
                <a:lnTo>
                  <a:pt x="1525003" y="1713090"/>
                </a:lnTo>
                <a:lnTo>
                  <a:pt x="1486966" y="1738426"/>
                </a:lnTo>
                <a:lnTo>
                  <a:pt x="1447647" y="1761464"/>
                </a:lnTo>
                <a:lnTo>
                  <a:pt x="1407172" y="1782191"/>
                </a:lnTo>
                <a:lnTo>
                  <a:pt x="1365656" y="1800555"/>
                </a:lnTo>
                <a:lnTo>
                  <a:pt x="1323200" y="1816531"/>
                </a:lnTo>
                <a:lnTo>
                  <a:pt x="1279918" y="1830070"/>
                </a:lnTo>
                <a:lnTo>
                  <a:pt x="1235938" y="1841157"/>
                </a:lnTo>
                <a:lnTo>
                  <a:pt x="1191348" y="1849742"/>
                </a:lnTo>
                <a:lnTo>
                  <a:pt x="1146276" y="1855800"/>
                </a:lnTo>
                <a:lnTo>
                  <a:pt x="1100835" y="1859280"/>
                </a:lnTo>
                <a:lnTo>
                  <a:pt x="1055141" y="1860156"/>
                </a:lnTo>
                <a:lnTo>
                  <a:pt x="1009294" y="1858403"/>
                </a:lnTo>
                <a:lnTo>
                  <a:pt x="963409" y="1853971"/>
                </a:lnTo>
                <a:lnTo>
                  <a:pt x="917613" y="1846821"/>
                </a:lnTo>
                <a:lnTo>
                  <a:pt x="871994" y="1836940"/>
                </a:lnTo>
                <a:lnTo>
                  <a:pt x="826693" y="1824278"/>
                </a:lnTo>
                <a:lnTo>
                  <a:pt x="781799" y="1808797"/>
                </a:lnTo>
                <a:lnTo>
                  <a:pt x="737438" y="1790458"/>
                </a:lnTo>
                <a:lnTo>
                  <a:pt x="693712" y="1769237"/>
                </a:lnTo>
                <a:lnTo>
                  <a:pt x="651344" y="1745449"/>
                </a:lnTo>
                <a:lnTo>
                  <a:pt x="610971" y="1719478"/>
                </a:lnTo>
                <a:lnTo>
                  <a:pt x="572642" y="1691449"/>
                </a:lnTo>
                <a:lnTo>
                  <a:pt x="536397" y="1661477"/>
                </a:lnTo>
                <a:lnTo>
                  <a:pt x="502259" y="1629664"/>
                </a:lnTo>
                <a:lnTo>
                  <a:pt x="470255" y="1596123"/>
                </a:lnTo>
                <a:lnTo>
                  <a:pt x="440448" y="1560982"/>
                </a:lnTo>
                <a:lnTo>
                  <a:pt x="412851" y="1524342"/>
                </a:lnTo>
                <a:lnTo>
                  <a:pt x="387515" y="1486319"/>
                </a:lnTo>
                <a:lnTo>
                  <a:pt x="364451" y="1447025"/>
                </a:lnTo>
                <a:lnTo>
                  <a:pt x="343725" y="1406575"/>
                </a:lnTo>
                <a:lnTo>
                  <a:pt x="325348" y="1365072"/>
                </a:lnTo>
                <a:lnTo>
                  <a:pt x="309359" y="1322628"/>
                </a:lnTo>
                <a:lnTo>
                  <a:pt x="295808" y="1279372"/>
                </a:lnTo>
                <a:lnTo>
                  <a:pt x="284721" y="1235405"/>
                </a:lnTo>
                <a:lnTo>
                  <a:pt x="276136" y="1190840"/>
                </a:lnTo>
                <a:lnTo>
                  <a:pt x="270078" y="1145794"/>
                </a:lnTo>
                <a:lnTo>
                  <a:pt x="266585" y="1100366"/>
                </a:lnTo>
                <a:lnTo>
                  <a:pt x="265709" y="1054684"/>
                </a:lnTo>
                <a:lnTo>
                  <a:pt x="267461" y="1008862"/>
                </a:lnTo>
                <a:lnTo>
                  <a:pt x="271906" y="963002"/>
                </a:lnTo>
                <a:lnTo>
                  <a:pt x="279044" y="917219"/>
                </a:lnTo>
                <a:lnTo>
                  <a:pt x="288937" y="871626"/>
                </a:lnTo>
                <a:lnTo>
                  <a:pt x="301612" y="826338"/>
                </a:lnTo>
                <a:lnTo>
                  <a:pt x="317093" y="781469"/>
                </a:lnTo>
                <a:lnTo>
                  <a:pt x="335432" y="737120"/>
                </a:lnTo>
                <a:lnTo>
                  <a:pt x="356666" y="693420"/>
                </a:lnTo>
                <a:lnTo>
                  <a:pt x="380822" y="650519"/>
                </a:lnTo>
                <a:lnTo>
                  <a:pt x="407365" y="609498"/>
                </a:lnTo>
                <a:lnTo>
                  <a:pt x="436168" y="570445"/>
                </a:lnTo>
                <a:lnTo>
                  <a:pt x="467131" y="533412"/>
                </a:lnTo>
                <a:lnTo>
                  <a:pt x="500125" y="498462"/>
                </a:lnTo>
                <a:lnTo>
                  <a:pt x="535063" y="465683"/>
                </a:lnTo>
                <a:lnTo>
                  <a:pt x="571804" y="435127"/>
                </a:lnTo>
                <a:lnTo>
                  <a:pt x="610247" y="406869"/>
                </a:lnTo>
                <a:lnTo>
                  <a:pt x="650278" y="380974"/>
                </a:lnTo>
                <a:lnTo>
                  <a:pt x="691781" y="357517"/>
                </a:lnTo>
                <a:lnTo>
                  <a:pt x="734656" y="336562"/>
                </a:lnTo>
                <a:lnTo>
                  <a:pt x="778776" y="318173"/>
                </a:lnTo>
                <a:lnTo>
                  <a:pt x="824026" y="302437"/>
                </a:lnTo>
                <a:lnTo>
                  <a:pt x="870292" y="289394"/>
                </a:lnTo>
                <a:lnTo>
                  <a:pt x="917473" y="279146"/>
                </a:lnTo>
                <a:lnTo>
                  <a:pt x="965453" y="271729"/>
                </a:lnTo>
                <a:lnTo>
                  <a:pt x="1014107" y="267233"/>
                </a:lnTo>
                <a:lnTo>
                  <a:pt x="1063332" y="265722"/>
                </a:lnTo>
                <a:lnTo>
                  <a:pt x="1063332" y="0"/>
                </a:lnTo>
                <a:close/>
              </a:path>
            </a:pathLst>
          </a:custGeom>
          <a:ln w="18288">
            <a:solidFill>
              <a:srgbClr val="FFFFFF"/>
            </a:solidFill>
          </a:ln>
        </p:spPr>
        <p:txBody>
          <a:bodyPr wrap="square" lIns="0" tIns="0" rIns="0" bIns="0" rtlCol="0"/>
          <a:lstStyle/>
          <a:p>
            <a:endParaRPr dirty="0"/>
          </a:p>
        </p:txBody>
      </p:sp>
      <p:sp>
        <p:nvSpPr>
          <p:cNvPr id="15" name="object 15"/>
          <p:cNvSpPr/>
          <p:nvPr/>
        </p:nvSpPr>
        <p:spPr>
          <a:xfrm>
            <a:off x="4834128" y="4686300"/>
            <a:ext cx="83820" cy="83820"/>
          </a:xfrm>
          <a:custGeom>
            <a:avLst/>
            <a:gdLst/>
            <a:ahLst/>
            <a:cxnLst/>
            <a:rect l="l" t="t" r="r" b="b"/>
            <a:pathLst>
              <a:path w="83820" h="83820">
                <a:moveTo>
                  <a:pt x="0" y="0"/>
                </a:moveTo>
                <a:lnTo>
                  <a:pt x="83820" y="0"/>
                </a:lnTo>
                <a:lnTo>
                  <a:pt x="83820" y="83819"/>
                </a:lnTo>
                <a:lnTo>
                  <a:pt x="0" y="83819"/>
                </a:lnTo>
                <a:lnTo>
                  <a:pt x="0" y="0"/>
                </a:lnTo>
                <a:close/>
              </a:path>
            </a:pathLst>
          </a:custGeom>
          <a:solidFill>
            <a:srgbClr val="006600"/>
          </a:solidFill>
        </p:spPr>
        <p:txBody>
          <a:bodyPr wrap="square" lIns="0" tIns="0" rIns="0" bIns="0" rtlCol="0"/>
          <a:lstStyle/>
          <a:p>
            <a:endParaRPr dirty="0"/>
          </a:p>
        </p:txBody>
      </p:sp>
      <p:sp>
        <p:nvSpPr>
          <p:cNvPr id="16" name="object 16"/>
          <p:cNvSpPr/>
          <p:nvPr/>
        </p:nvSpPr>
        <p:spPr>
          <a:xfrm>
            <a:off x="6752843" y="4686300"/>
            <a:ext cx="83820" cy="83820"/>
          </a:xfrm>
          <a:custGeom>
            <a:avLst/>
            <a:gdLst/>
            <a:ahLst/>
            <a:cxnLst/>
            <a:rect l="l" t="t" r="r" b="b"/>
            <a:pathLst>
              <a:path w="83820" h="83820">
                <a:moveTo>
                  <a:pt x="0" y="0"/>
                </a:moveTo>
                <a:lnTo>
                  <a:pt x="83820" y="0"/>
                </a:lnTo>
                <a:lnTo>
                  <a:pt x="83820" y="83819"/>
                </a:lnTo>
                <a:lnTo>
                  <a:pt x="0" y="83819"/>
                </a:lnTo>
                <a:lnTo>
                  <a:pt x="0" y="0"/>
                </a:lnTo>
                <a:close/>
              </a:path>
            </a:pathLst>
          </a:custGeom>
          <a:solidFill>
            <a:srgbClr val="339933"/>
          </a:solidFill>
        </p:spPr>
        <p:txBody>
          <a:bodyPr wrap="square" lIns="0" tIns="0" rIns="0" bIns="0" rtlCol="0"/>
          <a:lstStyle/>
          <a:p>
            <a:endParaRPr dirty="0"/>
          </a:p>
        </p:txBody>
      </p:sp>
      <p:sp>
        <p:nvSpPr>
          <p:cNvPr id="17" name="object 17"/>
          <p:cNvSpPr txBox="1"/>
          <p:nvPr/>
        </p:nvSpPr>
        <p:spPr>
          <a:xfrm>
            <a:off x="6890957" y="4617593"/>
            <a:ext cx="1732914"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575757"/>
                </a:solidFill>
                <a:latin typeface="Calibri"/>
                <a:cs typeface="Calibri"/>
              </a:rPr>
              <a:t>Mega</a:t>
            </a:r>
            <a:r>
              <a:rPr sz="1200" spc="-60" dirty="0">
                <a:solidFill>
                  <a:srgbClr val="575757"/>
                </a:solidFill>
                <a:latin typeface="Calibri"/>
                <a:cs typeface="Calibri"/>
              </a:rPr>
              <a:t> </a:t>
            </a:r>
            <a:r>
              <a:rPr sz="1200" spc="-5" dirty="0">
                <a:solidFill>
                  <a:srgbClr val="575757"/>
                </a:solidFill>
                <a:latin typeface="Calibri"/>
                <a:cs typeface="Calibri"/>
              </a:rPr>
              <a:t>Uranium</a:t>
            </a:r>
            <a:r>
              <a:rPr sz="1200" spc="-65" dirty="0">
                <a:solidFill>
                  <a:srgbClr val="575757"/>
                </a:solidFill>
                <a:latin typeface="Calibri"/>
                <a:cs typeface="Calibri"/>
              </a:rPr>
              <a:t> </a:t>
            </a:r>
            <a:r>
              <a:rPr sz="1200" spc="-15" dirty="0">
                <a:solidFill>
                  <a:srgbClr val="575757"/>
                </a:solidFill>
                <a:latin typeface="Calibri"/>
                <a:cs typeface="Calibri"/>
              </a:rPr>
              <a:t>Ltd</a:t>
            </a:r>
            <a:r>
              <a:rPr sz="1200" spc="-125" dirty="0">
                <a:solidFill>
                  <a:srgbClr val="575757"/>
                </a:solidFill>
                <a:latin typeface="Calibri"/>
                <a:cs typeface="Calibri"/>
              </a:rPr>
              <a:t> </a:t>
            </a:r>
            <a:r>
              <a:rPr sz="1200" spc="-5" dirty="0">
                <a:solidFill>
                  <a:srgbClr val="575757"/>
                </a:solidFill>
                <a:latin typeface="Calibri"/>
                <a:cs typeface="Calibri"/>
              </a:rPr>
              <a:t>(12.76%)</a:t>
            </a:r>
            <a:endParaRPr sz="1200" dirty="0">
              <a:latin typeface="Calibri"/>
              <a:cs typeface="Calibri"/>
            </a:endParaRPr>
          </a:p>
        </p:txBody>
      </p:sp>
      <p:sp>
        <p:nvSpPr>
          <p:cNvPr id="18" name="object 18"/>
          <p:cNvSpPr/>
          <p:nvPr/>
        </p:nvSpPr>
        <p:spPr>
          <a:xfrm>
            <a:off x="4834128" y="4946903"/>
            <a:ext cx="83820" cy="83820"/>
          </a:xfrm>
          <a:custGeom>
            <a:avLst/>
            <a:gdLst/>
            <a:ahLst/>
            <a:cxnLst/>
            <a:rect l="l" t="t" r="r" b="b"/>
            <a:pathLst>
              <a:path w="83820" h="83820">
                <a:moveTo>
                  <a:pt x="0" y="0"/>
                </a:moveTo>
                <a:lnTo>
                  <a:pt x="83820" y="0"/>
                </a:lnTo>
                <a:lnTo>
                  <a:pt x="83820" y="83820"/>
                </a:lnTo>
                <a:lnTo>
                  <a:pt x="0" y="83820"/>
                </a:lnTo>
                <a:lnTo>
                  <a:pt x="0" y="0"/>
                </a:lnTo>
                <a:close/>
              </a:path>
            </a:pathLst>
          </a:custGeom>
          <a:solidFill>
            <a:srgbClr val="9BB957"/>
          </a:solidFill>
        </p:spPr>
        <p:txBody>
          <a:bodyPr wrap="square" lIns="0" tIns="0" rIns="0" bIns="0" rtlCol="0"/>
          <a:lstStyle/>
          <a:p>
            <a:endParaRPr dirty="0"/>
          </a:p>
        </p:txBody>
      </p:sp>
      <p:sp>
        <p:nvSpPr>
          <p:cNvPr id="19" name="object 19"/>
          <p:cNvSpPr txBox="1"/>
          <p:nvPr/>
        </p:nvSpPr>
        <p:spPr>
          <a:xfrm>
            <a:off x="4966962" y="4577755"/>
            <a:ext cx="1750060" cy="543560"/>
          </a:xfrm>
          <a:prstGeom prst="rect">
            <a:avLst/>
          </a:prstGeom>
        </p:spPr>
        <p:txBody>
          <a:bodyPr vert="horz" wrap="square" lIns="0" tIns="12700" rIns="0" bIns="0" rtlCol="0">
            <a:spAutoFit/>
          </a:bodyPr>
          <a:lstStyle/>
          <a:p>
            <a:pPr marL="12700" marR="5080">
              <a:lnSpc>
                <a:spcPct val="141700"/>
              </a:lnSpc>
              <a:spcBef>
                <a:spcPts val="100"/>
              </a:spcBef>
            </a:pPr>
            <a:r>
              <a:rPr sz="1200" spc="-10" dirty="0">
                <a:solidFill>
                  <a:srgbClr val="575757"/>
                </a:solidFill>
                <a:latin typeface="Calibri"/>
                <a:cs typeface="Calibri"/>
              </a:rPr>
              <a:t>Sentient </a:t>
            </a:r>
            <a:r>
              <a:rPr sz="1200" spc="-5" dirty="0">
                <a:solidFill>
                  <a:srgbClr val="575757"/>
                </a:solidFill>
                <a:latin typeface="Calibri"/>
                <a:cs typeface="Calibri"/>
              </a:rPr>
              <a:t>Group </a:t>
            </a:r>
            <a:r>
              <a:rPr sz="1200" spc="-15" dirty="0">
                <a:solidFill>
                  <a:srgbClr val="575757"/>
                </a:solidFill>
                <a:latin typeface="Calibri"/>
                <a:cs typeface="Calibri"/>
              </a:rPr>
              <a:t>Ltd</a:t>
            </a:r>
            <a:r>
              <a:rPr sz="1200" spc="-204" dirty="0">
                <a:solidFill>
                  <a:srgbClr val="575757"/>
                </a:solidFill>
                <a:latin typeface="Calibri"/>
                <a:cs typeface="Calibri"/>
              </a:rPr>
              <a:t> </a:t>
            </a:r>
            <a:r>
              <a:rPr sz="1200" spc="-5" dirty="0">
                <a:solidFill>
                  <a:srgbClr val="575757"/>
                </a:solidFill>
                <a:latin typeface="Calibri"/>
                <a:cs typeface="Calibri"/>
              </a:rPr>
              <a:t>(19.91%)  </a:t>
            </a:r>
            <a:r>
              <a:rPr sz="1200" dirty="0">
                <a:solidFill>
                  <a:srgbClr val="575757"/>
                </a:solidFill>
                <a:latin typeface="Calibri"/>
                <a:cs typeface="Calibri"/>
              </a:rPr>
              <a:t>Other</a:t>
            </a:r>
            <a:r>
              <a:rPr sz="1200" spc="-60" dirty="0">
                <a:solidFill>
                  <a:srgbClr val="575757"/>
                </a:solidFill>
                <a:latin typeface="Calibri"/>
                <a:cs typeface="Calibri"/>
              </a:rPr>
              <a:t> </a:t>
            </a:r>
            <a:r>
              <a:rPr sz="1200" spc="-5" dirty="0">
                <a:solidFill>
                  <a:srgbClr val="575757"/>
                </a:solidFill>
                <a:latin typeface="Calibri"/>
                <a:cs typeface="Calibri"/>
              </a:rPr>
              <a:t>(67.33%)</a:t>
            </a:r>
            <a:endParaRPr sz="1200" dirty="0">
              <a:latin typeface="Calibri"/>
              <a:cs typeface="Calibri"/>
            </a:endParaRPr>
          </a:p>
        </p:txBody>
      </p:sp>
      <p:sp>
        <p:nvSpPr>
          <p:cNvPr id="23" name="Slide Number Placeholder 22">
            <a:extLst>
              <a:ext uri="{FF2B5EF4-FFF2-40B4-BE49-F238E27FC236}">
                <a16:creationId xmlns:a16="http://schemas.microsoft.com/office/drawing/2014/main" id="{60DD0F5B-954D-BEB2-11A4-7A58AE746119}"/>
              </a:ext>
            </a:extLst>
          </p:cNvPr>
          <p:cNvSpPr>
            <a:spLocks noGrp="1"/>
          </p:cNvSpPr>
          <p:nvPr>
            <p:ph type="sldNum" sz="quarter" idx="7"/>
          </p:nvPr>
        </p:nvSpPr>
        <p:spPr/>
        <p:txBody>
          <a:bodyPr/>
          <a:lstStyle/>
          <a:p>
            <a:fld id="{B6F15528-21DE-4FAA-801E-634DDDAF4B2B}" type="slidenum">
              <a:rPr lang="en-AU" smtClean="0"/>
              <a:t>3</a:t>
            </a:fld>
            <a:endParaRPr lang="en-A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93538" y="4598253"/>
            <a:ext cx="6736715" cy="872034"/>
          </a:xfrm>
          <a:prstGeom prst="rect">
            <a:avLst/>
          </a:prstGeom>
        </p:spPr>
        <p:txBody>
          <a:bodyPr vert="horz" wrap="square" lIns="0" tIns="12700" rIns="0" bIns="0" rtlCol="0">
            <a:spAutoFit/>
          </a:bodyPr>
          <a:lstStyle/>
          <a:p>
            <a:pPr marL="12700" marR="5080">
              <a:lnSpc>
                <a:spcPct val="100000"/>
              </a:lnSpc>
              <a:spcBef>
                <a:spcPts val="100"/>
              </a:spcBef>
            </a:pPr>
            <a:r>
              <a:rPr lang="en-AU" sz="1100" b="1" u="sng" spc="-5" dirty="0">
                <a:solidFill>
                  <a:srgbClr val="464646"/>
                </a:solidFill>
                <a:latin typeface="Arial"/>
                <a:cs typeface="Arial"/>
              </a:rPr>
              <a:t>Four (4) Discoveries of Massive/Semi-Massive Nickel Sulphides to date</a:t>
            </a:r>
            <a:r>
              <a:rPr lang="en-AU" sz="1100" spc="-5" dirty="0">
                <a:solidFill>
                  <a:srgbClr val="464646"/>
                </a:solidFill>
                <a:latin typeface="Arial"/>
                <a:cs typeface="Arial"/>
              </a:rPr>
              <a:t> </a:t>
            </a:r>
            <a:r>
              <a:rPr sz="1100" spc="-5" dirty="0">
                <a:solidFill>
                  <a:srgbClr val="464646"/>
                </a:solidFill>
                <a:latin typeface="Arial"/>
                <a:cs typeface="Arial"/>
              </a:rPr>
              <a:t>at Toro’s 100% owned </a:t>
            </a:r>
            <a:r>
              <a:rPr sz="1100" dirty="0">
                <a:solidFill>
                  <a:srgbClr val="464646"/>
                </a:solidFill>
                <a:latin typeface="Arial"/>
                <a:cs typeface="Arial"/>
              </a:rPr>
              <a:t>Dusty </a:t>
            </a:r>
            <a:r>
              <a:rPr sz="1100" spc="-5" dirty="0">
                <a:solidFill>
                  <a:srgbClr val="464646"/>
                </a:solidFill>
                <a:latin typeface="Arial"/>
                <a:cs typeface="Arial"/>
              </a:rPr>
              <a:t>Nickel Project located </a:t>
            </a:r>
            <a:r>
              <a:rPr sz="1100" spc="-10" dirty="0">
                <a:solidFill>
                  <a:srgbClr val="464646"/>
                </a:solidFill>
                <a:latin typeface="Arial"/>
                <a:cs typeface="Arial"/>
              </a:rPr>
              <a:t>in </a:t>
            </a:r>
            <a:r>
              <a:rPr sz="1100" dirty="0">
                <a:solidFill>
                  <a:srgbClr val="464646"/>
                </a:solidFill>
                <a:latin typeface="Arial"/>
                <a:cs typeface="Arial"/>
              </a:rPr>
              <a:t>the </a:t>
            </a:r>
            <a:r>
              <a:rPr sz="1100" spc="-5" dirty="0">
                <a:solidFill>
                  <a:srgbClr val="464646"/>
                </a:solidFill>
                <a:latin typeface="Arial"/>
                <a:cs typeface="Arial"/>
              </a:rPr>
              <a:t>Yandal Greenstone  Belt approx. </a:t>
            </a:r>
            <a:r>
              <a:rPr sz="1100" dirty="0">
                <a:solidFill>
                  <a:srgbClr val="464646"/>
                </a:solidFill>
                <a:latin typeface="Arial"/>
                <a:cs typeface="Arial"/>
              </a:rPr>
              <a:t>50km </a:t>
            </a:r>
            <a:r>
              <a:rPr sz="1100" spc="-5" dirty="0">
                <a:solidFill>
                  <a:srgbClr val="464646"/>
                </a:solidFill>
                <a:latin typeface="Arial"/>
                <a:cs typeface="Arial"/>
              </a:rPr>
              <a:t>east of world-class </a:t>
            </a:r>
            <a:r>
              <a:rPr sz="1100" spc="-25" dirty="0">
                <a:solidFill>
                  <a:srgbClr val="464646"/>
                </a:solidFill>
                <a:latin typeface="Arial"/>
                <a:cs typeface="Arial"/>
              </a:rPr>
              <a:t>Mt </a:t>
            </a:r>
            <a:r>
              <a:rPr sz="1100" spc="-5" dirty="0">
                <a:solidFill>
                  <a:srgbClr val="464646"/>
                </a:solidFill>
                <a:latin typeface="Arial"/>
                <a:cs typeface="Arial"/>
              </a:rPr>
              <a:t>Keith </a:t>
            </a:r>
            <a:r>
              <a:rPr lang="en-AU" sz="1100" spc="-5" dirty="0">
                <a:solidFill>
                  <a:srgbClr val="464646"/>
                </a:solidFill>
                <a:latin typeface="Arial"/>
                <a:cs typeface="Arial"/>
              </a:rPr>
              <a:t>N</a:t>
            </a:r>
            <a:r>
              <a:rPr sz="1100" dirty="0" err="1">
                <a:solidFill>
                  <a:srgbClr val="464646"/>
                </a:solidFill>
                <a:latin typeface="Arial"/>
                <a:cs typeface="Arial"/>
              </a:rPr>
              <a:t>ickel</a:t>
            </a:r>
            <a:r>
              <a:rPr sz="1100" dirty="0">
                <a:solidFill>
                  <a:srgbClr val="464646"/>
                </a:solidFill>
                <a:latin typeface="Arial"/>
                <a:cs typeface="Arial"/>
              </a:rPr>
              <a:t> </a:t>
            </a:r>
            <a:r>
              <a:rPr sz="1100" spc="-5" dirty="0">
                <a:solidFill>
                  <a:srgbClr val="464646"/>
                </a:solidFill>
                <a:latin typeface="Arial"/>
                <a:cs typeface="Arial"/>
              </a:rPr>
              <a:t>deposit</a:t>
            </a:r>
            <a:r>
              <a:rPr lang="en-AU" sz="1100" spc="-5" dirty="0">
                <a:solidFill>
                  <a:srgbClr val="464646"/>
                </a:solidFill>
                <a:latin typeface="Arial"/>
                <a:cs typeface="Arial"/>
              </a:rPr>
              <a:t>.</a:t>
            </a:r>
            <a:r>
              <a:rPr sz="1100" spc="-5" dirty="0">
                <a:solidFill>
                  <a:srgbClr val="464646"/>
                </a:solidFill>
                <a:latin typeface="Arial"/>
                <a:cs typeface="Arial"/>
              </a:rPr>
              <a:t> </a:t>
            </a:r>
            <a:r>
              <a:rPr lang="en-AU" sz="1100" b="1" u="sng" spc="-15" dirty="0">
                <a:solidFill>
                  <a:srgbClr val="464646"/>
                </a:solidFill>
                <a:uFill>
                  <a:solidFill>
                    <a:srgbClr val="464646"/>
                  </a:solidFill>
                </a:uFill>
                <a:latin typeface="Arial"/>
                <a:cs typeface="Arial"/>
              </a:rPr>
              <a:t>Ov</a:t>
            </a:r>
            <a:r>
              <a:rPr sz="1100" b="1" u="sng" spc="-15" dirty="0">
                <a:solidFill>
                  <a:srgbClr val="464646"/>
                </a:solidFill>
                <a:uFill>
                  <a:solidFill>
                    <a:srgbClr val="464646"/>
                  </a:solidFill>
                </a:uFill>
                <a:latin typeface="Arial"/>
                <a:cs typeface="Arial"/>
              </a:rPr>
              <a:t>er</a:t>
            </a:r>
            <a:r>
              <a:rPr sz="1100" b="1" u="sng" spc="-5"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15km</a:t>
            </a:r>
            <a:r>
              <a:rPr sz="1100" b="1" u="sng" spc="-30" dirty="0">
                <a:solidFill>
                  <a:srgbClr val="464646"/>
                </a:solidFill>
                <a:uFill>
                  <a:solidFill>
                    <a:srgbClr val="464646"/>
                  </a:solidFill>
                </a:uFill>
                <a:latin typeface="Arial"/>
                <a:cs typeface="Arial"/>
              </a:rPr>
              <a:t> </a:t>
            </a:r>
            <a:r>
              <a:rPr lang="en-AU" sz="1100" b="1" u="sng" spc="-5" dirty="0">
                <a:solidFill>
                  <a:srgbClr val="464646"/>
                </a:solidFill>
                <a:uFill>
                  <a:solidFill>
                    <a:srgbClr val="464646"/>
                  </a:solidFill>
                </a:uFill>
                <a:latin typeface="Arial"/>
                <a:cs typeface="Arial"/>
              </a:rPr>
              <a:t>testing for extension </a:t>
            </a:r>
            <a:r>
              <a:rPr sz="1100" b="1" u="sng" spc="-10" dirty="0">
                <a:solidFill>
                  <a:srgbClr val="464646"/>
                </a:solidFill>
                <a:uFill>
                  <a:solidFill>
                    <a:srgbClr val="464646"/>
                  </a:solidFill>
                </a:uFill>
                <a:latin typeface="Arial"/>
                <a:cs typeface="Arial"/>
              </a:rPr>
              <a:t>strike</a:t>
            </a:r>
            <a:r>
              <a:rPr sz="1100" b="1" u="sng" spc="-45"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length</a:t>
            </a:r>
            <a:r>
              <a:rPr sz="1100" b="1" u="sng" spc="-30"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of</a:t>
            </a:r>
            <a:r>
              <a:rPr sz="1100" b="1" u="sng" spc="-25" dirty="0">
                <a:solidFill>
                  <a:srgbClr val="464646"/>
                </a:solidFill>
                <a:uFill>
                  <a:solidFill>
                    <a:srgbClr val="464646"/>
                  </a:solidFill>
                </a:uFill>
                <a:latin typeface="Arial"/>
                <a:cs typeface="Arial"/>
              </a:rPr>
              <a:t> </a:t>
            </a:r>
            <a:r>
              <a:rPr lang="en-AU" sz="1100" b="1" u="sng" spc="-10" dirty="0">
                <a:solidFill>
                  <a:srgbClr val="464646"/>
                </a:solidFill>
                <a:uFill>
                  <a:solidFill>
                    <a:srgbClr val="464646"/>
                  </a:solidFill>
                </a:uFill>
                <a:latin typeface="Arial"/>
                <a:cs typeface="Arial"/>
              </a:rPr>
              <a:t>k</a:t>
            </a:r>
            <a:r>
              <a:rPr sz="1100" b="1" u="sng" spc="-10" dirty="0" err="1">
                <a:solidFill>
                  <a:srgbClr val="464646"/>
                </a:solidFill>
                <a:uFill>
                  <a:solidFill>
                    <a:srgbClr val="464646"/>
                  </a:solidFill>
                </a:uFill>
                <a:latin typeface="Arial"/>
                <a:cs typeface="Arial"/>
              </a:rPr>
              <a:t>omatiite</a:t>
            </a:r>
            <a:r>
              <a:rPr sz="1100" b="1" u="sng" spc="-55" dirty="0">
                <a:solidFill>
                  <a:srgbClr val="464646"/>
                </a:solidFill>
                <a:uFill>
                  <a:solidFill>
                    <a:srgbClr val="464646"/>
                  </a:solidFill>
                </a:uFill>
                <a:latin typeface="Arial"/>
                <a:cs typeface="Arial"/>
              </a:rPr>
              <a:t> </a:t>
            </a:r>
            <a:r>
              <a:rPr sz="1100" b="1" u="sng" dirty="0">
                <a:solidFill>
                  <a:srgbClr val="464646"/>
                </a:solidFill>
                <a:uFill>
                  <a:solidFill>
                    <a:srgbClr val="464646"/>
                  </a:solidFill>
                </a:uFill>
                <a:latin typeface="Arial"/>
                <a:cs typeface="Arial"/>
              </a:rPr>
              <a:t>-</a:t>
            </a:r>
            <a:r>
              <a:rPr sz="1100" b="1" u="sng" spc="-25"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ultramafic</a:t>
            </a:r>
            <a:r>
              <a:rPr sz="1100" b="1" u="sng" spc="-70"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target</a:t>
            </a:r>
            <a:r>
              <a:rPr sz="1100" b="1" u="sng" spc="-40"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rock</a:t>
            </a:r>
            <a:r>
              <a:rPr sz="1100" b="1" u="sng" spc="-20"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for</a:t>
            </a:r>
            <a:r>
              <a:rPr sz="1100" b="1" u="sng" spc="-35" dirty="0">
                <a:solidFill>
                  <a:srgbClr val="464646"/>
                </a:solidFill>
                <a:uFill>
                  <a:solidFill>
                    <a:srgbClr val="464646"/>
                  </a:solidFill>
                </a:uFill>
                <a:latin typeface="Arial"/>
                <a:cs typeface="Arial"/>
              </a:rPr>
              <a:t> </a:t>
            </a:r>
            <a:r>
              <a:rPr lang="en-AU" sz="1100" b="1" u="sng" spc="-15" dirty="0">
                <a:solidFill>
                  <a:srgbClr val="464646"/>
                </a:solidFill>
                <a:uFill>
                  <a:solidFill>
                    <a:srgbClr val="464646"/>
                  </a:solidFill>
                </a:uFill>
                <a:latin typeface="Arial"/>
                <a:cs typeface="Arial"/>
              </a:rPr>
              <a:t>M</a:t>
            </a:r>
            <a:r>
              <a:rPr sz="1100" b="1" u="sng" spc="-15" dirty="0">
                <a:solidFill>
                  <a:srgbClr val="464646"/>
                </a:solidFill>
                <a:uFill>
                  <a:solidFill>
                    <a:srgbClr val="464646"/>
                  </a:solidFill>
                </a:uFill>
                <a:latin typeface="Arial"/>
                <a:cs typeface="Arial"/>
              </a:rPr>
              <a:t>as</a:t>
            </a:r>
            <a:r>
              <a:rPr lang="en-AU" sz="1100" b="1" u="sng" spc="-15" dirty="0">
                <a:solidFill>
                  <a:srgbClr val="464646"/>
                </a:solidFill>
                <a:uFill>
                  <a:solidFill>
                    <a:srgbClr val="464646"/>
                  </a:solidFill>
                </a:uFill>
                <a:latin typeface="Arial"/>
                <a:cs typeface="Arial"/>
              </a:rPr>
              <a:t>s</a:t>
            </a:r>
            <a:r>
              <a:rPr sz="1100" b="1" u="sng" spc="-15" dirty="0" err="1">
                <a:solidFill>
                  <a:srgbClr val="464646"/>
                </a:solidFill>
                <a:uFill>
                  <a:solidFill>
                    <a:srgbClr val="464646"/>
                  </a:solidFill>
                </a:uFill>
                <a:latin typeface="Arial"/>
                <a:cs typeface="Arial"/>
              </a:rPr>
              <a:t>ive</a:t>
            </a:r>
            <a:r>
              <a:rPr sz="1100" b="1" u="sng" spc="-25" dirty="0">
                <a:solidFill>
                  <a:srgbClr val="464646"/>
                </a:solidFill>
                <a:uFill>
                  <a:solidFill>
                    <a:srgbClr val="464646"/>
                  </a:solidFill>
                </a:uFill>
                <a:latin typeface="Arial"/>
                <a:cs typeface="Arial"/>
              </a:rPr>
              <a:t> </a:t>
            </a:r>
            <a:r>
              <a:rPr sz="1100" b="1" u="sng" spc="-10" dirty="0">
                <a:solidFill>
                  <a:srgbClr val="464646"/>
                </a:solidFill>
                <a:uFill>
                  <a:solidFill>
                    <a:srgbClr val="464646"/>
                  </a:solidFill>
                </a:uFill>
                <a:latin typeface="Arial"/>
                <a:cs typeface="Arial"/>
              </a:rPr>
              <a:t>Ni</a:t>
            </a:r>
            <a:r>
              <a:rPr sz="1100" b="1" u="sng" spc="-25" dirty="0">
                <a:solidFill>
                  <a:srgbClr val="464646"/>
                </a:solidFill>
                <a:uFill>
                  <a:solidFill>
                    <a:srgbClr val="464646"/>
                  </a:solidFill>
                </a:uFill>
                <a:latin typeface="Arial"/>
                <a:cs typeface="Arial"/>
              </a:rPr>
              <a:t> </a:t>
            </a:r>
            <a:r>
              <a:rPr lang="en-AU" sz="1100" b="1" u="sng" spc="-15" dirty="0">
                <a:solidFill>
                  <a:srgbClr val="464646"/>
                </a:solidFill>
                <a:uFill>
                  <a:solidFill>
                    <a:srgbClr val="464646"/>
                  </a:solidFill>
                </a:uFill>
                <a:latin typeface="Arial"/>
                <a:cs typeface="Arial"/>
              </a:rPr>
              <a:t>S</a:t>
            </a:r>
            <a:r>
              <a:rPr sz="1100" b="1" u="sng" spc="-15" dirty="0" err="1">
                <a:solidFill>
                  <a:srgbClr val="464646"/>
                </a:solidFill>
                <a:uFill>
                  <a:solidFill>
                    <a:srgbClr val="464646"/>
                  </a:solidFill>
                </a:uFill>
                <a:latin typeface="Arial"/>
                <a:cs typeface="Arial"/>
              </a:rPr>
              <a:t>ulphides</a:t>
            </a:r>
            <a:r>
              <a:rPr sz="1100" spc="-15" dirty="0">
                <a:solidFill>
                  <a:srgbClr val="464646"/>
                </a:solidFill>
                <a:latin typeface="Arial"/>
                <a:cs typeface="Arial"/>
              </a:rPr>
              <a:t>.</a:t>
            </a:r>
            <a:endParaRPr lang="en-AU" sz="1100" spc="-15" dirty="0">
              <a:solidFill>
                <a:srgbClr val="464646"/>
              </a:solidFill>
              <a:latin typeface="Arial"/>
              <a:cs typeface="Arial"/>
            </a:endParaRPr>
          </a:p>
          <a:p>
            <a:pPr marL="12700" marR="5080">
              <a:lnSpc>
                <a:spcPct val="100000"/>
              </a:lnSpc>
              <a:spcBef>
                <a:spcPts val="100"/>
              </a:spcBef>
            </a:pPr>
            <a:r>
              <a:rPr lang="en-AU" sz="1100" spc="-5" dirty="0">
                <a:solidFill>
                  <a:srgbClr val="464646"/>
                </a:solidFill>
                <a:latin typeface="Arial"/>
                <a:cs typeface="Arial"/>
              </a:rPr>
              <a:t>Diamond drilling </a:t>
            </a:r>
            <a:r>
              <a:rPr lang="en-AU" sz="1100" spc="-65" dirty="0">
                <a:solidFill>
                  <a:srgbClr val="464646"/>
                </a:solidFill>
                <a:latin typeface="Arial"/>
                <a:cs typeface="Arial"/>
              </a:rPr>
              <a:t>continues</a:t>
            </a:r>
            <a:r>
              <a:rPr lang="en-AU" sz="1100" spc="-15" dirty="0">
                <a:solidFill>
                  <a:srgbClr val="464646"/>
                </a:solidFill>
                <a:latin typeface="Arial"/>
                <a:cs typeface="Arial"/>
              </a:rPr>
              <a:t>.</a:t>
            </a:r>
            <a:endParaRPr sz="1100" dirty="0">
              <a:latin typeface="Arial"/>
              <a:cs typeface="Arial"/>
            </a:endParaRPr>
          </a:p>
        </p:txBody>
      </p:sp>
      <p:sp>
        <p:nvSpPr>
          <p:cNvPr id="3" name="object 3"/>
          <p:cNvSpPr txBox="1"/>
          <p:nvPr/>
        </p:nvSpPr>
        <p:spPr>
          <a:xfrm>
            <a:off x="2065610" y="3429000"/>
            <a:ext cx="6510986" cy="1229183"/>
          </a:xfrm>
          <a:prstGeom prst="rect">
            <a:avLst/>
          </a:prstGeom>
        </p:spPr>
        <p:txBody>
          <a:bodyPr vert="horz" wrap="square" lIns="0" tIns="13335" rIns="0" bIns="0" rtlCol="0">
            <a:spAutoFit/>
          </a:bodyPr>
          <a:lstStyle/>
          <a:p>
            <a:pPr marL="12700" marR="5080">
              <a:spcBef>
                <a:spcPts val="105"/>
              </a:spcBef>
            </a:pPr>
            <a:r>
              <a:rPr sz="1100" spc="-10" dirty="0">
                <a:solidFill>
                  <a:srgbClr val="464646"/>
                </a:solidFill>
                <a:latin typeface="Arial"/>
                <a:cs typeface="Arial"/>
              </a:rPr>
              <a:t>Scoping </a:t>
            </a:r>
            <a:r>
              <a:rPr lang="en-AU" sz="1100" spc="-10" dirty="0">
                <a:solidFill>
                  <a:srgbClr val="464646"/>
                </a:solidFill>
                <a:latin typeface="Arial"/>
                <a:cs typeface="Arial"/>
              </a:rPr>
              <a:t>Study for </a:t>
            </a:r>
            <a:r>
              <a:rPr sz="1100" spc="-5" dirty="0">
                <a:solidFill>
                  <a:srgbClr val="464646"/>
                </a:solidFill>
                <a:latin typeface="Arial"/>
                <a:cs typeface="Arial"/>
              </a:rPr>
              <a:t>the </a:t>
            </a:r>
            <a:r>
              <a:rPr sz="1100" spc="-10" dirty="0">
                <a:solidFill>
                  <a:srgbClr val="464646"/>
                </a:solidFill>
                <a:latin typeface="Arial"/>
                <a:cs typeface="Arial"/>
              </a:rPr>
              <a:t>Lake </a:t>
            </a:r>
            <a:r>
              <a:rPr sz="1100" spc="-15" dirty="0">
                <a:solidFill>
                  <a:srgbClr val="464646"/>
                </a:solidFill>
                <a:latin typeface="Arial"/>
                <a:cs typeface="Arial"/>
              </a:rPr>
              <a:t>Maitland </a:t>
            </a:r>
            <a:r>
              <a:rPr sz="1100" spc="-10" dirty="0">
                <a:solidFill>
                  <a:srgbClr val="464646"/>
                </a:solidFill>
                <a:latin typeface="Arial"/>
                <a:cs typeface="Arial"/>
              </a:rPr>
              <a:t>Uranium </a:t>
            </a:r>
            <a:r>
              <a:rPr sz="1100" spc="-15" dirty="0">
                <a:solidFill>
                  <a:srgbClr val="464646"/>
                </a:solidFill>
                <a:latin typeface="Arial"/>
                <a:cs typeface="Arial"/>
              </a:rPr>
              <a:t>Deposit </a:t>
            </a:r>
            <a:r>
              <a:rPr lang="en-AU" sz="1100" spc="-15" dirty="0">
                <a:solidFill>
                  <a:srgbClr val="464646"/>
                </a:solidFill>
                <a:latin typeface="Arial"/>
                <a:cs typeface="Arial"/>
              </a:rPr>
              <a:t>disclosed a strong</a:t>
            </a:r>
            <a:r>
              <a:rPr lang="en-AU" sz="1100" b="1" spc="-15" dirty="0">
                <a:solidFill>
                  <a:srgbClr val="464646"/>
                </a:solidFill>
                <a:latin typeface="Arial"/>
                <a:cs typeface="Arial"/>
              </a:rPr>
              <a:t> </a:t>
            </a:r>
            <a:r>
              <a:rPr lang="en-AU" sz="1100" b="1" spc="-15" dirty="0">
                <a:solidFill>
                  <a:srgbClr val="FF0000"/>
                </a:solidFill>
                <a:latin typeface="Arial"/>
                <a:cs typeface="Arial"/>
              </a:rPr>
              <a:t>A$610M NPV pre tax</a:t>
            </a:r>
            <a:r>
              <a:rPr lang="en-AU" sz="1100" spc="-15" dirty="0">
                <a:solidFill>
                  <a:srgbClr val="464646"/>
                </a:solidFill>
                <a:latin typeface="Arial"/>
                <a:cs typeface="Arial"/>
              </a:rPr>
              <a:t>, and modest </a:t>
            </a:r>
            <a:r>
              <a:rPr sz="1100" spc="-15" dirty="0">
                <a:solidFill>
                  <a:srgbClr val="464646"/>
                </a:solidFill>
                <a:latin typeface="Arial"/>
                <a:cs typeface="Arial"/>
              </a:rPr>
              <a:t>capital </a:t>
            </a:r>
            <a:r>
              <a:rPr sz="1100" spc="-5" dirty="0">
                <a:solidFill>
                  <a:srgbClr val="464646"/>
                </a:solidFill>
                <a:latin typeface="Arial"/>
                <a:cs typeface="Arial"/>
              </a:rPr>
              <a:t>and </a:t>
            </a:r>
            <a:r>
              <a:rPr sz="1100" spc="-15" dirty="0">
                <a:solidFill>
                  <a:srgbClr val="464646"/>
                </a:solidFill>
                <a:latin typeface="Arial"/>
                <a:cs typeface="Arial"/>
              </a:rPr>
              <a:t>operating</a:t>
            </a:r>
            <a:r>
              <a:rPr sz="1100" spc="-165" dirty="0">
                <a:solidFill>
                  <a:srgbClr val="464646"/>
                </a:solidFill>
                <a:latin typeface="Arial"/>
                <a:cs typeface="Arial"/>
              </a:rPr>
              <a:t> </a:t>
            </a:r>
            <a:r>
              <a:rPr sz="1100" spc="-5" dirty="0">
                <a:solidFill>
                  <a:srgbClr val="464646"/>
                </a:solidFill>
                <a:latin typeface="Arial"/>
                <a:cs typeface="Arial"/>
              </a:rPr>
              <a:t>costs.</a:t>
            </a:r>
            <a:r>
              <a:rPr lang="en-AU" sz="1100" spc="-5" dirty="0">
                <a:solidFill>
                  <a:srgbClr val="464646"/>
                </a:solidFill>
                <a:latin typeface="Arial"/>
                <a:cs typeface="Arial"/>
              </a:rPr>
              <a:t> </a:t>
            </a:r>
            <a:r>
              <a:rPr lang="en-AU" sz="1100" b="1"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CAPEX of AUS$270M </a:t>
            </a:r>
            <a:r>
              <a:rPr lang="en-AU" sz="1100"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(US$189.5M) (US$:AUS$ 0.70), inclusive of a 20% contingency and 15% EPCM allowance. </a:t>
            </a:r>
            <a:r>
              <a:rPr lang="en-AU" sz="1100" b="1" kern="1200" dirty="0">
                <a:solidFill>
                  <a:srgbClr val="FF0000"/>
                </a:solidFill>
                <a:latin typeface="Arial" panose="020B0604020202020204" pitchFamily="34" charset="0"/>
                <a:cs typeface="Arial" panose="020B0604020202020204" pitchFamily="34" charset="0"/>
              </a:rPr>
              <a:t>2.5 year payback</a:t>
            </a:r>
            <a:r>
              <a:rPr lang="en-AU" sz="1100" kern="1200" dirty="0">
                <a:solidFill>
                  <a:schemeClr val="tx1">
                    <a:lumMod val="75000"/>
                    <a:lumOff val="25000"/>
                  </a:schemeClr>
                </a:solidFill>
                <a:latin typeface="Arial" panose="020B0604020202020204" pitchFamily="34" charset="0"/>
                <a:cs typeface="Arial" panose="020B0604020202020204" pitchFamily="34" charset="0"/>
              </a:rPr>
              <a:t>. </a:t>
            </a:r>
            <a:endParaRPr lang="en-AU" sz="1100" dirty="0">
              <a:effectLst/>
              <a:latin typeface="Arial" panose="020B0604020202020204" pitchFamily="34" charset="0"/>
              <a:ea typeface="Calibri" panose="020F0502020204030204" pitchFamily="34" charset="0"/>
              <a:cs typeface="Times New Roman" panose="02020603050405020304" pitchFamily="18" charset="0"/>
            </a:endParaRPr>
          </a:p>
          <a:p>
            <a:pPr marL="12700" marR="5080">
              <a:spcBef>
                <a:spcPts val="105"/>
              </a:spcBef>
            </a:pPr>
            <a:r>
              <a:rPr lang="en-AU" sz="1100"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Life of Mine </a:t>
            </a:r>
            <a:r>
              <a:rPr lang="en-AU" sz="1100" b="1" kern="1200" dirty="0">
                <a:solidFill>
                  <a:schemeClr val="tx1">
                    <a:lumMod val="65000"/>
                    <a:lumOff val="35000"/>
                  </a:schemeClr>
                </a:solidFill>
                <a:latin typeface="Arial" panose="020B0604020202020204" pitchFamily="34" charset="0"/>
                <a:cs typeface="Arial" panose="020B0604020202020204" pitchFamily="34" charset="0"/>
              </a:rPr>
              <a:t>C1</a:t>
            </a:r>
            <a:r>
              <a:rPr lang="en-AU" sz="1100" kern="1200" dirty="0">
                <a:solidFill>
                  <a:schemeClr val="tx1">
                    <a:lumMod val="65000"/>
                    <a:lumOff val="35000"/>
                  </a:schemeClr>
                </a:solidFill>
                <a:latin typeface="Arial" panose="020B0604020202020204" pitchFamily="34" charset="0"/>
                <a:cs typeface="Arial" panose="020B0604020202020204" pitchFamily="34" charset="0"/>
              </a:rPr>
              <a:t> operating cost </a:t>
            </a:r>
            <a:r>
              <a:rPr lang="en-AU" sz="1100" b="1" kern="1200" dirty="0">
                <a:solidFill>
                  <a:schemeClr val="tx1">
                    <a:lumMod val="65000"/>
                    <a:lumOff val="35000"/>
                  </a:schemeClr>
                </a:solidFill>
                <a:latin typeface="Arial" panose="020B0604020202020204" pitchFamily="34" charset="0"/>
                <a:cs typeface="Arial" panose="020B0604020202020204" pitchFamily="34" charset="0"/>
              </a:rPr>
              <a:t>US$23.10/lb U</a:t>
            </a:r>
            <a:r>
              <a:rPr lang="en-AU" sz="1100" b="1" kern="1200" baseline="-25000" dirty="0">
                <a:solidFill>
                  <a:schemeClr val="tx1">
                    <a:lumMod val="65000"/>
                    <a:lumOff val="35000"/>
                  </a:schemeClr>
                </a:solidFill>
                <a:latin typeface="Arial" panose="020B0604020202020204" pitchFamily="34" charset="0"/>
                <a:cs typeface="Arial" panose="020B0604020202020204" pitchFamily="34" charset="0"/>
              </a:rPr>
              <a:t>3</a:t>
            </a:r>
            <a:r>
              <a:rPr lang="en-AU" sz="1100" b="1" kern="1200" dirty="0">
                <a:solidFill>
                  <a:schemeClr val="tx1">
                    <a:lumMod val="65000"/>
                    <a:lumOff val="35000"/>
                  </a:schemeClr>
                </a:solidFill>
                <a:latin typeface="Arial" panose="020B0604020202020204" pitchFamily="34" charset="0"/>
                <a:cs typeface="Arial" panose="020B0604020202020204" pitchFamily="34" charset="0"/>
              </a:rPr>
              <a:t>O</a:t>
            </a:r>
            <a:r>
              <a:rPr lang="en-AU" sz="1100" b="1" kern="1200" baseline="-25000" dirty="0">
                <a:solidFill>
                  <a:schemeClr val="tx1">
                    <a:lumMod val="65000"/>
                    <a:lumOff val="35000"/>
                  </a:schemeClr>
                </a:solidFill>
                <a:latin typeface="Arial" panose="020B0604020202020204" pitchFamily="34" charset="0"/>
                <a:cs typeface="Arial" panose="020B0604020202020204" pitchFamily="34" charset="0"/>
              </a:rPr>
              <a:t>8 </a:t>
            </a:r>
            <a:r>
              <a:rPr lang="en-AU" sz="1100"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and </a:t>
            </a:r>
            <a:r>
              <a:rPr lang="en-AU" sz="1100" b="1"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AISC</a:t>
            </a:r>
            <a:r>
              <a:rPr lang="en-AU" sz="1100"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AU" sz="1100" b="1" dirty="0">
                <a:solidFill>
                  <a:schemeClr val="tx1">
                    <a:lumMod val="65000"/>
                    <a:lumOff val="35000"/>
                  </a:schemeClr>
                </a:solidFill>
                <a:effectLst/>
                <a:latin typeface="Arial" panose="020B0604020202020204" pitchFamily="34" charset="0"/>
                <a:ea typeface="Calibri" panose="020F0502020204030204" pitchFamily="34" charset="0"/>
                <a:cs typeface="Times New Roman" panose="02020603050405020304" pitchFamily="18" charset="0"/>
              </a:rPr>
              <a:t>US$28.02/lb </a:t>
            </a:r>
            <a:r>
              <a:rPr lang="en-AU" sz="1100" b="1" spc="-5" dirty="0">
                <a:solidFill>
                  <a:schemeClr val="tx1">
                    <a:lumMod val="65000"/>
                    <a:lumOff val="35000"/>
                  </a:schemeClr>
                </a:solidFill>
                <a:latin typeface="Arial"/>
                <a:cs typeface="Arial"/>
              </a:rPr>
              <a:t>U</a:t>
            </a:r>
            <a:r>
              <a:rPr lang="en-AU" sz="1100" b="1" spc="-7" baseline="-11904" dirty="0">
                <a:solidFill>
                  <a:schemeClr val="tx1">
                    <a:lumMod val="65000"/>
                    <a:lumOff val="35000"/>
                  </a:schemeClr>
                </a:solidFill>
                <a:latin typeface="Arial"/>
                <a:cs typeface="Arial"/>
              </a:rPr>
              <a:t>3</a:t>
            </a:r>
            <a:r>
              <a:rPr lang="en-AU" sz="1100" b="1" spc="-5" dirty="0">
                <a:solidFill>
                  <a:schemeClr val="tx1">
                    <a:lumMod val="65000"/>
                    <a:lumOff val="35000"/>
                  </a:schemeClr>
                </a:solidFill>
                <a:latin typeface="Arial"/>
                <a:cs typeface="Arial"/>
              </a:rPr>
              <a:t>O</a:t>
            </a:r>
            <a:r>
              <a:rPr lang="en-AU" sz="1100" b="1" spc="-7" baseline="-11904" dirty="0">
                <a:solidFill>
                  <a:schemeClr val="tx1">
                    <a:lumMod val="65000"/>
                    <a:lumOff val="35000"/>
                  </a:schemeClr>
                </a:solidFill>
                <a:latin typeface="Arial"/>
                <a:cs typeface="Arial"/>
              </a:rPr>
              <a:t>8</a:t>
            </a:r>
            <a:r>
              <a:rPr lang="en-AU" sz="1100" b="1" kern="1200" dirty="0">
                <a:solidFill>
                  <a:schemeClr val="tx1">
                    <a:lumMod val="65000"/>
                    <a:lumOff val="35000"/>
                  </a:schemeClr>
                </a:solidFill>
                <a:latin typeface="Arial" panose="020B0604020202020204" pitchFamily="34" charset="0"/>
                <a:cs typeface="Arial" panose="020B0604020202020204" pitchFamily="34" charset="0"/>
              </a:rPr>
              <a:t> </a:t>
            </a:r>
          </a:p>
          <a:p>
            <a:pPr marL="12700" marR="5080">
              <a:spcBef>
                <a:spcPts val="105"/>
              </a:spcBef>
            </a:pPr>
            <a:r>
              <a:rPr lang="en-AU" sz="1100" spc="-5" dirty="0">
                <a:solidFill>
                  <a:srgbClr val="464646"/>
                </a:solidFill>
                <a:latin typeface="Arial"/>
                <a:cs typeface="Arial"/>
              </a:rPr>
              <a:t>Pit </a:t>
            </a:r>
            <a:r>
              <a:rPr lang="en-AU" sz="1100" spc="-10" dirty="0">
                <a:solidFill>
                  <a:srgbClr val="464646"/>
                </a:solidFill>
                <a:latin typeface="Arial"/>
                <a:cs typeface="Arial"/>
              </a:rPr>
              <a:t>re-optimisation at Lake Maitland </a:t>
            </a:r>
            <a:r>
              <a:rPr lang="en-AU" sz="1100" spc="-5" dirty="0">
                <a:solidFill>
                  <a:srgbClr val="464646"/>
                </a:solidFill>
                <a:latin typeface="Arial"/>
                <a:cs typeface="Arial"/>
              </a:rPr>
              <a:t>resulted in </a:t>
            </a:r>
            <a:r>
              <a:rPr lang="en-AU" sz="1100" dirty="0">
                <a:solidFill>
                  <a:srgbClr val="464646"/>
                </a:solidFill>
                <a:latin typeface="Arial"/>
                <a:cs typeface="Arial"/>
              </a:rPr>
              <a:t>a </a:t>
            </a:r>
            <a:r>
              <a:rPr lang="en-AU" sz="1100" b="1" u="sng" spc="-10" dirty="0">
                <a:solidFill>
                  <a:srgbClr val="464646"/>
                </a:solidFill>
                <a:uFill>
                  <a:solidFill>
                    <a:srgbClr val="464646"/>
                  </a:solidFill>
                </a:uFill>
                <a:latin typeface="Arial"/>
                <a:cs typeface="Arial"/>
              </a:rPr>
              <a:t>transformational potential increase</a:t>
            </a:r>
            <a:r>
              <a:rPr lang="en-AU" sz="1100" b="1" u="sng" spc="-10" dirty="0">
                <a:solidFill>
                  <a:srgbClr val="464646"/>
                </a:solidFill>
                <a:latin typeface="Arial"/>
                <a:cs typeface="Arial"/>
              </a:rPr>
              <a:t> </a:t>
            </a:r>
            <a:r>
              <a:rPr lang="en-AU" sz="1100" b="1" u="sng" dirty="0">
                <a:solidFill>
                  <a:srgbClr val="464646"/>
                </a:solidFill>
                <a:uFill>
                  <a:solidFill>
                    <a:srgbClr val="464646"/>
                  </a:solidFill>
                </a:uFill>
                <a:latin typeface="Arial"/>
                <a:cs typeface="Arial"/>
              </a:rPr>
              <a:t>in </a:t>
            </a:r>
            <a:r>
              <a:rPr lang="en-AU" sz="1100" b="1" u="sng" spc="-5" dirty="0">
                <a:solidFill>
                  <a:srgbClr val="464646"/>
                </a:solidFill>
                <a:uFill>
                  <a:solidFill>
                    <a:srgbClr val="464646"/>
                  </a:solidFill>
                </a:uFill>
                <a:latin typeface="Arial"/>
                <a:cs typeface="Arial"/>
              </a:rPr>
              <a:t>production </a:t>
            </a:r>
            <a:r>
              <a:rPr lang="en-AU" sz="1100" spc="-5" dirty="0">
                <a:solidFill>
                  <a:srgbClr val="464646"/>
                </a:solidFill>
                <a:uFill>
                  <a:solidFill>
                    <a:srgbClr val="464646"/>
                  </a:solidFill>
                </a:uFill>
                <a:latin typeface="Arial"/>
                <a:cs typeface="Arial"/>
              </a:rPr>
              <a:t>resulting from processing improvements and cost reductions</a:t>
            </a:r>
            <a:r>
              <a:rPr lang="en-AU" sz="1100" spc="-5" dirty="0">
                <a:solidFill>
                  <a:srgbClr val="464646"/>
                </a:solidFill>
                <a:latin typeface="Arial"/>
                <a:cs typeface="Arial"/>
              </a:rPr>
              <a:t>.</a:t>
            </a:r>
            <a:endParaRPr lang="en-AU" sz="1100" dirty="0">
              <a:latin typeface="Arial"/>
              <a:cs typeface="Arial"/>
            </a:endParaRPr>
          </a:p>
          <a:p>
            <a:pPr marL="12700" marR="5080">
              <a:lnSpc>
                <a:spcPct val="100000"/>
              </a:lnSpc>
              <a:spcBef>
                <a:spcPts val="105"/>
              </a:spcBef>
            </a:pPr>
            <a:endParaRPr sz="1050" dirty="0">
              <a:latin typeface="Arial"/>
              <a:cs typeface="Arial"/>
            </a:endParaRPr>
          </a:p>
        </p:txBody>
      </p:sp>
      <p:sp>
        <p:nvSpPr>
          <p:cNvPr id="5" name="object 5"/>
          <p:cNvSpPr txBox="1">
            <a:spLocks noGrp="1"/>
          </p:cNvSpPr>
          <p:nvPr>
            <p:ph type="title"/>
          </p:nvPr>
        </p:nvSpPr>
        <p:spPr>
          <a:xfrm>
            <a:off x="321561" y="449069"/>
            <a:ext cx="3596640" cy="330835"/>
          </a:xfrm>
          <a:prstGeom prst="rect">
            <a:avLst/>
          </a:prstGeom>
        </p:spPr>
        <p:txBody>
          <a:bodyPr vert="horz" wrap="square" lIns="0" tIns="13335" rIns="0" bIns="0" rtlCol="0">
            <a:spAutoFit/>
          </a:bodyPr>
          <a:lstStyle/>
          <a:p>
            <a:pPr marL="12700">
              <a:lnSpc>
                <a:spcPct val="100000"/>
              </a:lnSpc>
              <a:spcBef>
                <a:spcPts val="105"/>
              </a:spcBef>
              <a:tabLst>
                <a:tab pos="1903730" algn="l"/>
              </a:tabLst>
            </a:pPr>
            <a:r>
              <a:rPr sz="2000" i="0" spc="95" dirty="0">
                <a:solidFill>
                  <a:srgbClr val="FFFFFF"/>
                </a:solidFill>
                <a:latin typeface="Arial"/>
                <a:cs typeface="Arial"/>
              </a:rPr>
              <a:t>INVESTMENT	</a:t>
            </a:r>
            <a:r>
              <a:rPr sz="2000" i="0" spc="85" dirty="0">
                <a:solidFill>
                  <a:srgbClr val="FFFFFF"/>
                </a:solidFill>
                <a:latin typeface="Arial"/>
                <a:cs typeface="Arial"/>
              </a:rPr>
              <a:t>HIGHLIGHTS</a:t>
            </a:r>
            <a:endParaRPr sz="2000" dirty="0">
              <a:latin typeface="Arial"/>
              <a:cs typeface="Arial"/>
            </a:endParaRPr>
          </a:p>
        </p:txBody>
      </p:sp>
      <p:sp>
        <p:nvSpPr>
          <p:cNvPr id="6" name="object 6"/>
          <p:cNvSpPr/>
          <p:nvPr/>
        </p:nvSpPr>
        <p:spPr>
          <a:xfrm>
            <a:off x="333534" y="1457752"/>
            <a:ext cx="1666875" cy="754380"/>
          </a:xfrm>
          <a:custGeom>
            <a:avLst/>
            <a:gdLst/>
            <a:ahLst/>
            <a:cxnLst/>
            <a:rect l="l" t="t" r="r" b="b"/>
            <a:pathLst>
              <a:path w="1666875" h="754380">
                <a:moveTo>
                  <a:pt x="1593735" y="0"/>
                </a:moveTo>
                <a:lnTo>
                  <a:pt x="73228" y="0"/>
                </a:lnTo>
                <a:lnTo>
                  <a:pt x="44729" y="9893"/>
                </a:lnTo>
                <a:lnTo>
                  <a:pt x="21450" y="36766"/>
                </a:lnTo>
                <a:lnTo>
                  <a:pt x="5753" y="76835"/>
                </a:lnTo>
                <a:lnTo>
                  <a:pt x="0" y="125768"/>
                </a:lnTo>
                <a:lnTo>
                  <a:pt x="0" y="628611"/>
                </a:lnTo>
                <a:lnTo>
                  <a:pt x="5753" y="677545"/>
                </a:lnTo>
                <a:lnTo>
                  <a:pt x="21450" y="717486"/>
                </a:lnTo>
                <a:lnTo>
                  <a:pt x="44729" y="744486"/>
                </a:lnTo>
                <a:lnTo>
                  <a:pt x="73228" y="754380"/>
                </a:lnTo>
                <a:lnTo>
                  <a:pt x="1593735" y="754380"/>
                </a:lnTo>
                <a:lnTo>
                  <a:pt x="1622183" y="744486"/>
                </a:lnTo>
                <a:lnTo>
                  <a:pt x="1645539" y="717486"/>
                </a:lnTo>
                <a:lnTo>
                  <a:pt x="1661160" y="677545"/>
                </a:lnTo>
                <a:lnTo>
                  <a:pt x="1666875" y="628611"/>
                </a:lnTo>
                <a:lnTo>
                  <a:pt x="1666875" y="125768"/>
                </a:lnTo>
                <a:lnTo>
                  <a:pt x="1661160" y="76835"/>
                </a:lnTo>
                <a:lnTo>
                  <a:pt x="1645539" y="36766"/>
                </a:lnTo>
                <a:lnTo>
                  <a:pt x="1622183" y="9893"/>
                </a:lnTo>
                <a:lnTo>
                  <a:pt x="1593735" y="0"/>
                </a:lnTo>
                <a:close/>
              </a:path>
            </a:pathLst>
          </a:custGeom>
          <a:solidFill>
            <a:srgbClr val="629F13"/>
          </a:solidFill>
        </p:spPr>
        <p:txBody>
          <a:bodyPr wrap="square" lIns="0" tIns="0" rIns="0" bIns="0" rtlCol="0"/>
          <a:lstStyle/>
          <a:p>
            <a:endParaRPr dirty="0"/>
          </a:p>
        </p:txBody>
      </p:sp>
      <p:sp>
        <p:nvSpPr>
          <p:cNvPr id="7" name="object 7"/>
          <p:cNvSpPr/>
          <p:nvPr/>
        </p:nvSpPr>
        <p:spPr>
          <a:xfrm>
            <a:off x="333533" y="1457752"/>
            <a:ext cx="1666875" cy="754380"/>
          </a:xfrm>
          <a:custGeom>
            <a:avLst/>
            <a:gdLst/>
            <a:ahLst/>
            <a:cxnLst/>
            <a:rect l="l" t="t" r="r" b="b"/>
            <a:pathLst>
              <a:path w="1666875" h="754380">
                <a:moveTo>
                  <a:pt x="1593735" y="0"/>
                </a:moveTo>
                <a:lnTo>
                  <a:pt x="73228" y="0"/>
                </a:lnTo>
                <a:lnTo>
                  <a:pt x="44729" y="9893"/>
                </a:lnTo>
                <a:lnTo>
                  <a:pt x="21450" y="36766"/>
                </a:lnTo>
                <a:lnTo>
                  <a:pt x="5753" y="76835"/>
                </a:lnTo>
                <a:lnTo>
                  <a:pt x="0" y="125768"/>
                </a:lnTo>
                <a:lnTo>
                  <a:pt x="0" y="628611"/>
                </a:lnTo>
                <a:lnTo>
                  <a:pt x="5753" y="677545"/>
                </a:lnTo>
                <a:lnTo>
                  <a:pt x="21450" y="717486"/>
                </a:lnTo>
                <a:lnTo>
                  <a:pt x="44729" y="744486"/>
                </a:lnTo>
                <a:lnTo>
                  <a:pt x="73228" y="754380"/>
                </a:lnTo>
                <a:lnTo>
                  <a:pt x="1593735" y="754380"/>
                </a:lnTo>
                <a:lnTo>
                  <a:pt x="1622183" y="744486"/>
                </a:lnTo>
                <a:lnTo>
                  <a:pt x="1645539" y="717486"/>
                </a:lnTo>
                <a:lnTo>
                  <a:pt x="1661160" y="677545"/>
                </a:lnTo>
                <a:lnTo>
                  <a:pt x="1666875" y="628611"/>
                </a:lnTo>
                <a:lnTo>
                  <a:pt x="1666875" y="125768"/>
                </a:lnTo>
                <a:lnTo>
                  <a:pt x="1661160" y="76835"/>
                </a:lnTo>
                <a:lnTo>
                  <a:pt x="1645539" y="36766"/>
                </a:lnTo>
                <a:lnTo>
                  <a:pt x="1622183" y="9893"/>
                </a:lnTo>
                <a:lnTo>
                  <a:pt x="1593735" y="0"/>
                </a:lnTo>
                <a:close/>
              </a:path>
            </a:pathLst>
          </a:custGeom>
          <a:ln w="28575">
            <a:solidFill>
              <a:srgbClr val="347928"/>
            </a:solidFill>
          </a:ln>
        </p:spPr>
        <p:txBody>
          <a:bodyPr wrap="square" lIns="0" tIns="0" rIns="0" bIns="0" rtlCol="0"/>
          <a:lstStyle/>
          <a:p>
            <a:endParaRPr dirty="0"/>
          </a:p>
        </p:txBody>
      </p:sp>
      <p:sp>
        <p:nvSpPr>
          <p:cNvPr id="8" name="object 8"/>
          <p:cNvSpPr txBox="1"/>
          <p:nvPr/>
        </p:nvSpPr>
        <p:spPr>
          <a:xfrm>
            <a:off x="382827" y="1546024"/>
            <a:ext cx="1617581" cy="533479"/>
          </a:xfrm>
          <a:prstGeom prst="rect">
            <a:avLst/>
          </a:prstGeom>
        </p:spPr>
        <p:txBody>
          <a:bodyPr vert="horz" wrap="square" lIns="0" tIns="12700" rIns="0" bIns="0" rtlCol="0">
            <a:spAutoFit/>
          </a:bodyPr>
          <a:lstStyle/>
          <a:p>
            <a:pPr marL="377825" marR="12065" indent="-365760" algn="ctr">
              <a:lnSpc>
                <a:spcPct val="100000"/>
              </a:lnSpc>
              <a:spcBef>
                <a:spcPts val="100"/>
              </a:spcBef>
            </a:pPr>
            <a:r>
              <a:rPr sz="1100" b="1" spc="-5" dirty="0">
                <a:solidFill>
                  <a:srgbClr val="FFFFFF"/>
                </a:solidFill>
                <a:latin typeface="Arial"/>
                <a:cs typeface="Arial"/>
              </a:rPr>
              <a:t>Significant</a:t>
            </a:r>
            <a:r>
              <a:rPr sz="1100" b="1" spc="-235" dirty="0">
                <a:solidFill>
                  <a:srgbClr val="FFFFFF"/>
                </a:solidFill>
                <a:latin typeface="Arial"/>
                <a:cs typeface="Arial"/>
              </a:rPr>
              <a:t> </a:t>
            </a:r>
            <a:endParaRPr lang="en-AU" sz="1100" b="1" spc="-235" dirty="0">
              <a:solidFill>
                <a:srgbClr val="FFFFFF"/>
              </a:solidFill>
              <a:latin typeface="Arial"/>
              <a:cs typeface="Arial"/>
            </a:endParaRPr>
          </a:p>
          <a:p>
            <a:pPr marL="377825" marR="12065" indent="-365760">
              <a:lnSpc>
                <a:spcPct val="100000"/>
              </a:lnSpc>
              <a:spcBef>
                <a:spcPts val="100"/>
              </a:spcBef>
            </a:pPr>
            <a:r>
              <a:rPr sz="1100" b="1" dirty="0">
                <a:solidFill>
                  <a:srgbClr val="FFFFFF"/>
                </a:solidFill>
                <a:latin typeface="Arial"/>
                <a:cs typeface="Arial"/>
              </a:rPr>
              <a:t>Uranium</a:t>
            </a:r>
            <a:r>
              <a:rPr lang="en-AU" sz="1100" b="1" spc="-160" dirty="0">
                <a:solidFill>
                  <a:srgbClr val="FFFFFF"/>
                </a:solidFill>
                <a:latin typeface="Arial"/>
                <a:cs typeface="Arial"/>
              </a:rPr>
              <a:t>  </a:t>
            </a:r>
            <a:r>
              <a:rPr sz="1100" b="1" dirty="0">
                <a:solidFill>
                  <a:srgbClr val="FFFFFF"/>
                </a:solidFill>
                <a:latin typeface="Arial"/>
                <a:cs typeface="Arial"/>
              </a:rPr>
              <a:t>&amp;</a:t>
            </a:r>
            <a:r>
              <a:rPr lang="en-AU" sz="1100" b="1" dirty="0">
                <a:solidFill>
                  <a:srgbClr val="FFFFFF"/>
                </a:solidFill>
                <a:latin typeface="Arial"/>
                <a:cs typeface="Arial"/>
              </a:rPr>
              <a:t> </a:t>
            </a:r>
            <a:r>
              <a:rPr sz="1100" b="1" dirty="0">
                <a:solidFill>
                  <a:srgbClr val="FFFFFF"/>
                </a:solidFill>
                <a:latin typeface="Arial"/>
                <a:cs typeface="Arial"/>
              </a:rPr>
              <a:t>Vanadium</a:t>
            </a:r>
            <a:r>
              <a:rPr lang="en-AU" sz="1100" b="1" spc="-15" dirty="0">
                <a:solidFill>
                  <a:srgbClr val="FFFFFF"/>
                </a:solidFill>
                <a:latin typeface="Arial"/>
                <a:cs typeface="Arial"/>
              </a:rPr>
              <a:t> </a:t>
            </a:r>
            <a:r>
              <a:rPr sz="1100" b="1" spc="-5" dirty="0">
                <a:solidFill>
                  <a:srgbClr val="FFFFFF"/>
                </a:solidFill>
                <a:latin typeface="Arial"/>
                <a:cs typeface="Arial"/>
              </a:rPr>
              <a:t>Inventory</a:t>
            </a:r>
            <a:endParaRPr sz="1100" dirty="0">
              <a:latin typeface="Arial"/>
              <a:cs typeface="Arial"/>
            </a:endParaRPr>
          </a:p>
        </p:txBody>
      </p:sp>
      <p:sp>
        <p:nvSpPr>
          <p:cNvPr id="9" name="object 9"/>
          <p:cNvSpPr/>
          <p:nvPr/>
        </p:nvSpPr>
        <p:spPr>
          <a:xfrm>
            <a:off x="319394" y="3562002"/>
            <a:ext cx="1666875" cy="758825"/>
          </a:xfrm>
          <a:custGeom>
            <a:avLst/>
            <a:gdLst/>
            <a:ahLst/>
            <a:cxnLst/>
            <a:rect l="l" t="t" r="r" b="b"/>
            <a:pathLst>
              <a:path w="1666875" h="758825">
                <a:moveTo>
                  <a:pt x="1593481" y="0"/>
                </a:moveTo>
                <a:lnTo>
                  <a:pt x="73342" y="0"/>
                </a:lnTo>
                <a:lnTo>
                  <a:pt x="44805" y="9918"/>
                </a:lnTo>
                <a:lnTo>
                  <a:pt x="21488" y="37020"/>
                </a:lnTo>
                <a:lnTo>
                  <a:pt x="5765" y="77228"/>
                </a:lnTo>
                <a:lnTo>
                  <a:pt x="0" y="126466"/>
                </a:lnTo>
                <a:lnTo>
                  <a:pt x="0" y="632104"/>
                </a:lnTo>
                <a:lnTo>
                  <a:pt x="5765" y="681342"/>
                </a:lnTo>
                <a:lnTo>
                  <a:pt x="21488" y="721550"/>
                </a:lnTo>
                <a:lnTo>
                  <a:pt x="44805" y="748525"/>
                </a:lnTo>
                <a:lnTo>
                  <a:pt x="73342" y="758571"/>
                </a:lnTo>
                <a:lnTo>
                  <a:pt x="1593481" y="758571"/>
                </a:lnTo>
                <a:lnTo>
                  <a:pt x="1622056" y="748525"/>
                </a:lnTo>
                <a:lnTo>
                  <a:pt x="1645412" y="721550"/>
                </a:lnTo>
                <a:lnTo>
                  <a:pt x="1661160" y="681342"/>
                </a:lnTo>
                <a:lnTo>
                  <a:pt x="1666875" y="632104"/>
                </a:lnTo>
                <a:lnTo>
                  <a:pt x="1666875" y="126466"/>
                </a:lnTo>
                <a:lnTo>
                  <a:pt x="1661160" y="77228"/>
                </a:lnTo>
                <a:lnTo>
                  <a:pt x="1645412" y="37020"/>
                </a:lnTo>
                <a:lnTo>
                  <a:pt x="1622056" y="9918"/>
                </a:lnTo>
                <a:lnTo>
                  <a:pt x="1593481" y="0"/>
                </a:lnTo>
                <a:close/>
              </a:path>
            </a:pathLst>
          </a:custGeom>
          <a:solidFill>
            <a:srgbClr val="629F13"/>
          </a:solidFill>
        </p:spPr>
        <p:txBody>
          <a:bodyPr wrap="square" lIns="0" tIns="0" rIns="0" bIns="0" rtlCol="0"/>
          <a:lstStyle/>
          <a:p>
            <a:endParaRPr dirty="0"/>
          </a:p>
        </p:txBody>
      </p:sp>
      <p:sp>
        <p:nvSpPr>
          <p:cNvPr id="10" name="object 10"/>
          <p:cNvSpPr/>
          <p:nvPr/>
        </p:nvSpPr>
        <p:spPr>
          <a:xfrm>
            <a:off x="316228" y="3554729"/>
            <a:ext cx="1666875" cy="758825"/>
          </a:xfrm>
          <a:custGeom>
            <a:avLst/>
            <a:gdLst/>
            <a:ahLst/>
            <a:cxnLst/>
            <a:rect l="l" t="t" r="r" b="b"/>
            <a:pathLst>
              <a:path w="1666875" h="758825">
                <a:moveTo>
                  <a:pt x="1593481" y="0"/>
                </a:moveTo>
                <a:lnTo>
                  <a:pt x="73342" y="0"/>
                </a:lnTo>
                <a:lnTo>
                  <a:pt x="44805" y="9918"/>
                </a:lnTo>
                <a:lnTo>
                  <a:pt x="21488" y="37020"/>
                </a:lnTo>
                <a:lnTo>
                  <a:pt x="5765" y="77228"/>
                </a:lnTo>
                <a:lnTo>
                  <a:pt x="0" y="126466"/>
                </a:lnTo>
                <a:lnTo>
                  <a:pt x="0" y="632104"/>
                </a:lnTo>
                <a:lnTo>
                  <a:pt x="5765" y="681342"/>
                </a:lnTo>
                <a:lnTo>
                  <a:pt x="21488" y="721550"/>
                </a:lnTo>
                <a:lnTo>
                  <a:pt x="44805" y="748525"/>
                </a:lnTo>
                <a:lnTo>
                  <a:pt x="73342" y="758571"/>
                </a:lnTo>
                <a:lnTo>
                  <a:pt x="1593481" y="758571"/>
                </a:lnTo>
                <a:lnTo>
                  <a:pt x="1622056" y="748525"/>
                </a:lnTo>
                <a:lnTo>
                  <a:pt x="1645412" y="721550"/>
                </a:lnTo>
                <a:lnTo>
                  <a:pt x="1661160" y="681342"/>
                </a:lnTo>
                <a:lnTo>
                  <a:pt x="1666875" y="632104"/>
                </a:lnTo>
                <a:lnTo>
                  <a:pt x="1666875" y="126466"/>
                </a:lnTo>
                <a:lnTo>
                  <a:pt x="1661160" y="77228"/>
                </a:lnTo>
                <a:lnTo>
                  <a:pt x="1645412" y="37020"/>
                </a:lnTo>
                <a:lnTo>
                  <a:pt x="1622056" y="9918"/>
                </a:lnTo>
                <a:lnTo>
                  <a:pt x="1593481" y="0"/>
                </a:lnTo>
                <a:close/>
              </a:path>
            </a:pathLst>
          </a:custGeom>
          <a:ln w="28575">
            <a:solidFill>
              <a:srgbClr val="347928"/>
            </a:solidFill>
          </a:ln>
        </p:spPr>
        <p:txBody>
          <a:bodyPr wrap="square" lIns="0" tIns="0" rIns="0" bIns="0" rtlCol="0"/>
          <a:lstStyle/>
          <a:p>
            <a:endParaRPr dirty="0"/>
          </a:p>
        </p:txBody>
      </p:sp>
      <p:sp>
        <p:nvSpPr>
          <p:cNvPr id="11" name="object 11"/>
          <p:cNvSpPr txBox="1"/>
          <p:nvPr/>
        </p:nvSpPr>
        <p:spPr>
          <a:xfrm>
            <a:off x="412679" y="3642739"/>
            <a:ext cx="1435976" cy="574040"/>
          </a:xfrm>
          <a:prstGeom prst="rect">
            <a:avLst/>
          </a:prstGeom>
        </p:spPr>
        <p:txBody>
          <a:bodyPr vert="horz" wrap="square" lIns="0" tIns="12700" rIns="0" bIns="0" rtlCol="0">
            <a:spAutoFit/>
          </a:bodyPr>
          <a:lstStyle/>
          <a:p>
            <a:pPr marL="12700" marR="5080" algn="ctr">
              <a:lnSpc>
                <a:spcPct val="100000"/>
              </a:lnSpc>
              <a:spcBef>
                <a:spcPts val="100"/>
              </a:spcBef>
            </a:pPr>
            <a:r>
              <a:rPr sz="1200" b="1" spc="-5" dirty="0" err="1">
                <a:solidFill>
                  <a:srgbClr val="FFFFFF"/>
                </a:solidFill>
                <a:latin typeface="Arial"/>
                <a:cs typeface="Arial"/>
              </a:rPr>
              <a:t>Wiluna</a:t>
            </a:r>
            <a:r>
              <a:rPr lang="en-AU" sz="1200" b="1" spc="-5" dirty="0">
                <a:solidFill>
                  <a:srgbClr val="FFFFFF"/>
                </a:solidFill>
                <a:latin typeface="Arial"/>
                <a:cs typeface="Arial"/>
              </a:rPr>
              <a:t> </a:t>
            </a:r>
            <a:r>
              <a:rPr sz="1200" b="1" spc="-270" dirty="0">
                <a:solidFill>
                  <a:srgbClr val="FFFFFF"/>
                </a:solidFill>
                <a:latin typeface="Arial"/>
                <a:cs typeface="Arial"/>
              </a:rPr>
              <a:t> </a:t>
            </a:r>
            <a:r>
              <a:rPr lang="en-AU" sz="1200" b="1" spc="-270" dirty="0">
                <a:solidFill>
                  <a:srgbClr val="FFFFFF"/>
                </a:solidFill>
                <a:latin typeface="Arial"/>
                <a:cs typeface="Arial"/>
              </a:rPr>
              <a:t> </a:t>
            </a:r>
            <a:r>
              <a:rPr sz="1200" b="1" spc="-5" dirty="0">
                <a:solidFill>
                  <a:srgbClr val="FFFFFF"/>
                </a:solidFill>
                <a:latin typeface="Arial"/>
                <a:cs typeface="Arial"/>
              </a:rPr>
              <a:t>Uranium  Project studies  continue</a:t>
            </a:r>
            <a:endParaRPr sz="1200" dirty="0">
              <a:latin typeface="Arial"/>
              <a:cs typeface="Arial"/>
            </a:endParaRPr>
          </a:p>
        </p:txBody>
      </p:sp>
      <p:sp>
        <p:nvSpPr>
          <p:cNvPr id="12" name="object 12"/>
          <p:cNvSpPr/>
          <p:nvPr/>
        </p:nvSpPr>
        <p:spPr>
          <a:xfrm>
            <a:off x="315466" y="5638800"/>
            <a:ext cx="1666875" cy="756285"/>
          </a:xfrm>
          <a:custGeom>
            <a:avLst/>
            <a:gdLst/>
            <a:ahLst/>
            <a:cxnLst/>
            <a:rect l="l" t="t" r="r" b="b"/>
            <a:pathLst>
              <a:path w="1666875" h="756285">
                <a:moveTo>
                  <a:pt x="1593735" y="0"/>
                </a:moveTo>
                <a:lnTo>
                  <a:pt x="73228" y="0"/>
                </a:lnTo>
                <a:lnTo>
                  <a:pt x="44729" y="9893"/>
                </a:lnTo>
                <a:lnTo>
                  <a:pt x="21450" y="36893"/>
                </a:lnTo>
                <a:lnTo>
                  <a:pt x="5753" y="76936"/>
                </a:lnTo>
                <a:lnTo>
                  <a:pt x="0" y="125971"/>
                </a:lnTo>
                <a:lnTo>
                  <a:pt x="0" y="629869"/>
                </a:lnTo>
                <a:lnTo>
                  <a:pt x="5753" y="678903"/>
                </a:lnTo>
                <a:lnTo>
                  <a:pt x="21450" y="718947"/>
                </a:lnTo>
                <a:lnTo>
                  <a:pt x="44729" y="745947"/>
                </a:lnTo>
                <a:lnTo>
                  <a:pt x="73228" y="755840"/>
                </a:lnTo>
                <a:lnTo>
                  <a:pt x="1593735" y="755840"/>
                </a:lnTo>
                <a:lnTo>
                  <a:pt x="1622183" y="745947"/>
                </a:lnTo>
                <a:lnTo>
                  <a:pt x="1645539" y="718947"/>
                </a:lnTo>
                <a:lnTo>
                  <a:pt x="1661160" y="678903"/>
                </a:lnTo>
                <a:lnTo>
                  <a:pt x="1666875" y="629869"/>
                </a:lnTo>
                <a:lnTo>
                  <a:pt x="1666875" y="125971"/>
                </a:lnTo>
                <a:lnTo>
                  <a:pt x="1661160" y="76936"/>
                </a:lnTo>
                <a:lnTo>
                  <a:pt x="1645539" y="36893"/>
                </a:lnTo>
                <a:lnTo>
                  <a:pt x="1622183" y="9893"/>
                </a:lnTo>
                <a:lnTo>
                  <a:pt x="1593735" y="0"/>
                </a:lnTo>
                <a:close/>
              </a:path>
            </a:pathLst>
          </a:custGeom>
          <a:solidFill>
            <a:srgbClr val="629F13"/>
          </a:solidFill>
        </p:spPr>
        <p:txBody>
          <a:bodyPr wrap="square" lIns="0" tIns="0" rIns="0" bIns="0" rtlCol="0"/>
          <a:lstStyle/>
          <a:p>
            <a:endParaRPr dirty="0"/>
          </a:p>
        </p:txBody>
      </p:sp>
      <p:sp>
        <p:nvSpPr>
          <p:cNvPr id="13" name="object 13"/>
          <p:cNvSpPr/>
          <p:nvPr/>
        </p:nvSpPr>
        <p:spPr>
          <a:xfrm>
            <a:off x="316228" y="5639561"/>
            <a:ext cx="1666875" cy="756285"/>
          </a:xfrm>
          <a:custGeom>
            <a:avLst/>
            <a:gdLst/>
            <a:ahLst/>
            <a:cxnLst/>
            <a:rect l="l" t="t" r="r" b="b"/>
            <a:pathLst>
              <a:path w="1666875" h="756285">
                <a:moveTo>
                  <a:pt x="1593735" y="0"/>
                </a:moveTo>
                <a:lnTo>
                  <a:pt x="73228" y="0"/>
                </a:lnTo>
                <a:lnTo>
                  <a:pt x="44729" y="9893"/>
                </a:lnTo>
                <a:lnTo>
                  <a:pt x="21450" y="36893"/>
                </a:lnTo>
                <a:lnTo>
                  <a:pt x="5753" y="76936"/>
                </a:lnTo>
                <a:lnTo>
                  <a:pt x="0" y="125971"/>
                </a:lnTo>
                <a:lnTo>
                  <a:pt x="0" y="629869"/>
                </a:lnTo>
                <a:lnTo>
                  <a:pt x="5753" y="678903"/>
                </a:lnTo>
                <a:lnTo>
                  <a:pt x="21450" y="718947"/>
                </a:lnTo>
                <a:lnTo>
                  <a:pt x="44729" y="745947"/>
                </a:lnTo>
                <a:lnTo>
                  <a:pt x="73228" y="755840"/>
                </a:lnTo>
                <a:lnTo>
                  <a:pt x="1593735" y="755840"/>
                </a:lnTo>
                <a:lnTo>
                  <a:pt x="1622183" y="745947"/>
                </a:lnTo>
                <a:lnTo>
                  <a:pt x="1645539" y="718947"/>
                </a:lnTo>
                <a:lnTo>
                  <a:pt x="1661160" y="678903"/>
                </a:lnTo>
                <a:lnTo>
                  <a:pt x="1666875" y="629869"/>
                </a:lnTo>
                <a:lnTo>
                  <a:pt x="1666875" y="125971"/>
                </a:lnTo>
                <a:lnTo>
                  <a:pt x="1661160" y="76936"/>
                </a:lnTo>
                <a:lnTo>
                  <a:pt x="1645539" y="36893"/>
                </a:lnTo>
                <a:lnTo>
                  <a:pt x="1622183" y="9893"/>
                </a:lnTo>
                <a:lnTo>
                  <a:pt x="1593735" y="0"/>
                </a:lnTo>
                <a:close/>
              </a:path>
            </a:pathLst>
          </a:custGeom>
          <a:ln w="28575">
            <a:solidFill>
              <a:srgbClr val="347928"/>
            </a:solidFill>
          </a:ln>
        </p:spPr>
        <p:txBody>
          <a:bodyPr wrap="square" lIns="0" tIns="0" rIns="0" bIns="0" rtlCol="0"/>
          <a:lstStyle/>
          <a:p>
            <a:endParaRPr dirty="0"/>
          </a:p>
        </p:txBody>
      </p:sp>
      <p:sp>
        <p:nvSpPr>
          <p:cNvPr id="14" name="object 14"/>
          <p:cNvSpPr txBox="1"/>
          <p:nvPr/>
        </p:nvSpPr>
        <p:spPr>
          <a:xfrm>
            <a:off x="382827" y="5808370"/>
            <a:ext cx="1519555" cy="391160"/>
          </a:xfrm>
          <a:prstGeom prst="rect">
            <a:avLst/>
          </a:prstGeom>
        </p:spPr>
        <p:txBody>
          <a:bodyPr vert="horz" wrap="square" lIns="0" tIns="12700" rIns="0" bIns="0" rtlCol="0">
            <a:spAutoFit/>
          </a:bodyPr>
          <a:lstStyle/>
          <a:p>
            <a:pPr marL="304800" marR="5080" indent="-292735" algn="ctr">
              <a:lnSpc>
                <a:spcPct val="100000"/>
              </a:lnSpc>
              <a:spcBef>
                <a:spcPts val="100"/>
              </a:spcBef>
            </a:pPr>
            <a:r>
              <a:rPr sz="1200" b="1" spc="-15" dirty="0">
                <a:solidFill>
                  <a:srgbClr val="FFFFFF"/>
                </a:solidFill>
                <a:latin typeface="Arial"/>
                <a:cs typeface="Arial"/>
              </a:rPr>
              <a:t>Experienced</a:t>
            </a:r>
            <a:r>
              <a:rPr sz="1200" b="1" spc="-70" dirty="0">
                <a:solidFill>
                  <a:srgbClr val="FFFFFF"/>
                </a:solidFill>
                <a:latin typeface="Arial"/>
                <a:cs typeface="Arial"/>
              </a:rPr>
              <a:t> </a:t>
            </a:r>
            <a:r>
              <a:rPr sz="1200" b="1" spc="10" dirty="0">
                <a:solidFill>
                  <a:srgbClr val="FFFFFF"/>
                </a:solidFill>
                <a:latin typeface="Arial"/>
                <a:cs typeface="Arial"/>
              </a:rPr>
              <a:t>Board</a:t>
            </a:r>
            <a:r>
              <a:rPr lang="en-AU" sz="1200" b="1" spc="10" dirty="0">
                <a:solidFill>
                  <a:srgbClr val="FFFFFF"/>
                </a:solidFill>
                <a:latin typeface="Arial"/>
                <a:cs typeface="Arial"/>
              </a:rPr>
              <a:t> &amp;</a:t>
            </a:r>
            <a:r>
              <a:rPr sz="1200" b="1" spc="10" dirty="0">
                <a:solidFill>
                  <a:srgbClr val="FFFFFF"/>
                </a:solidFill>
                <a:latin typeface="Arial"/>
                <a:cs typeface="Arial"/>
              </a:rPr>
              <a:t> </a:t>
            </a:r>
            <a:r>
              <a:rPr sz="1200" b="1" spc="-15" dirty="0">
                <a:solidFill>
                  <a:srgbClr val="FFFFFF"/>
                </a:solidFill>
                <a:latin typeface="Arial"/>
                <a:cs typeface="Arial"/>
              </a:rPr>
              <a:t>Management</a:t>
            </a:r>
            <a:endParaRPr sz="1200" dirty="0">
              <a:latin typeface="Arial"/>
              <a:cs typeface="Arial"/>
            </a:endParaRPr>
          </a:p>
        </p:txBody>
      </p:sp>
      <p:sp>
        <p:nvSpPr>
          <p:cNvPr id="15" name="object 15"/>
          <p:cNvSpPr/>
          <p:nvPr/>
        </p:nvSpPr>
        <p:spPr>
          <a:xfrm>
            <a:off x="315466" y="2514600"/>
            <a:ext cx="1666875" cy="756285"/>
          </a:xfrm>
          <a:custGeom>
            <a:avLst/>
            <a:gdLst/>
            <a:ahLst/>
            <a:cxnLst/>
            <a:rect l="l" t="t" r="r" b="b"/>
            <a:pathLst>
              <a:path w="1666875" h="756285">
                <a:moveTo>
                  <a:pt x="1593735" y="0"/>
                </a:moveTo>
                <a:lnTo>
                  <a:pt x="73228" y="0"/>
                </a:lnTo>
                <a:lnTo>
                  <a:pt x="44729" y="9906"/>
                </a:lnTo>
                <a:lnTo>
                  <a:pt x="21450" y="36842"/>
                </a:lnTo>
                <a:lnTo>
                  <a:pt x="5753" y="76987"/>
                </a:lnTo>
                <a:lnTo>
                  <a:pt x="0" y="126022"/>
                </a:lnTo>
                <a:lnTo>
                  <a:pt x="0" y="629881"/>
                </a:lnTo>
                <a:lnTo>
                  <a:pt x="5753" y="678916"/>
                </a:lnTo>
                <a:lnTo>
                  <a:pt x="21450" y="718934"/>
                </a:lnTo>
                <a:lnTo>
                  <a:pt x="44729" y="745998"/>
                </a:lnTo>
                <a:lnTo>
                  <a:pt x="73228" y="755904"/>
                </a:lnTo>
                <a:lnTo>
                  <a:pt x="1593735" y="755904"/>
                </a:lnTo>
                <a:lnTo>
                  <a:pt x="1622183" y="745998"/>
                </a:lnTo>
                <a:lnTo>
                  <a:pt x="1645539" y="718934"/>
                </a:lnTo>
                <a:lnTo>
                  <a:pt x="1661160" y="678916"/>
                </a:lnTo>
                <a:lnTo>
                  <a:pt x="1666875" y="629881"/>
                </a:lnTo>
                <a:lnTo>
                  <a:pt x="1666875" y="126022"/>
                </a:lnTo>
                <a:lnTo>
                  <a:pt x="1661160" y="76987"/>
                </a:lnTo>
                <a:lnTo>
                  <a:pt x="1645539" y="36842"/>
                </a:lnTo>
                <a:lnTo>
                  <a:pt x="1622183" y="9906"/>
                </a:lnTo>
                <a:lnTo>
                  <a:pt x="1593735" y="0"/>
                </a:lnTo>
                <a:close/>
              </a:path>
            </a:pathLst>
          </a:custGeom>
          <a:solidFill>
            <a:srgbClr val="629F13"/>
          </a:solidFill>
        </p:spPr>
        <p:txBody>
          <a:bodyPr wrap="square" lIns="0" tIns="0" rIns="0" bIns="0" rtlCol="0"/>
          <a:lstStyle/>
          <a:p>
            <a:endParaRPr dirty="0"/>
          </a:p>
        </p:txBody>
      </p:sp>
      <p:sp>
        <p:nvSpPr>
          <p:cNvPr id="16" name="object 16"/>
          <p:cNvSpPr/>
          <p:nvPr/>
        </p:nvSpPr>
        <p:spPr>
          <a:xfrm>
            <a:off x="316228" y="2515361"/>
            <a:ext cx="1666875" cy="756285"/>
          </a:xfrm>
          <a:custGeom>
            <a:avLst/>
            <a:gdLst/>
            <a:ahLst/>
            <a:cxnLst/>
            <a:rect l="l" t="t" r="r" b="b"/>
            <a:pathLst>
              <a:path w="1666875" h="756285">
                <a:moveTo>
                  <a:pt x="1593735" y="0"/>
                </a:moveTo>
                <a:lnTo>
                  <a:pt x="73228" y="0"/>
                </a:lnTo>
                <a:lnTo>
                  <a:pt x="44729" y="9906"/>
                </a:lnTo>
                <a:lnTo>
                  <a:pt x="21450" y="36842"/>
                </a:lnTo>
                <a:lnTo>
                  <a:pt x="5753" y="76987"/>
                </a:lnTo>
                <a:lnTo>
                  <a:pt x="0" y="126022"/>
                </a:lnTo>
                <a:lnTo>
                  <a:pt x="0" y="629881"/>
                </a:lnTo>
                <a:lnTo>
                  <a:pt x="5753" y="678916"/>
                </a:lnTo>
                <a:lnTo>
                  <a:pt x="21450" y="718934"/>
                </a:lnTo>
                <a:lnTo>
                  <a:pt x="44729" y="745998"/>
                </a:lnTo>
                <a:lnTo>
                  <a:pt x="73228" y="755904"/>
                </a:lnTo>
                <a:lnTo>
                  <a:pt x="1593735" y="755904"/>
                </a:lnTo>
                <a:lnTo>
                  <a:pt x="1622183" y="745998"/>
                </a:lnTo>
                <a:lnTo>
                  <a:pt x="1645539" y="718934"/>
                </a:lnTo>
                <a:lnTo>
                  <a:pt x="1661160" y="678916"/>
                </a:lnTo>
                <a:lnTo>
                  <a:pt x="1666875" y="629881"/>
                </a:lnTo>
                <a:lnTo>
                  <a:pt x="1666875" y="126022"/>
                </a:lnTo>
                <a:lnTo>
                  <a:pt x="1661160" y="76987"/>
                </a:lnTo>
                <a:lnTo>
                  <a:pt x="1645539" y="36842"/>
                </a:lnTo>
                <a:lnTo>
                  <a:pt x="1622183" y="9906"/>
                </a:lnTo>
                <a:lnTo>
                  <a:pt x="1593735" y="0"/>
                </a:lnTo>
                <a:close/>
              </a:path>
            </a:pathLst>
          </a:custGeom>
          <a:ln w="28574">
            <a:solidFill>
              <a:srgbClr val="347928"/>
            </a:solidFill>
          </a:ln>
        </p:spPr>
        <p:txBody>
          <a:bodyPr wrap="square" lIns="0" tIns="0" rIns="0" bIns="0" rtlCol="0"/>
          <a:lstStyle/>
          <a:p>
            <a:endParaRPr dirty="0"/>
          </a:p>
        </p:txBody>
      </p:sp>
      <p:sp>
        <p:nvSpPr>
          <p:cNvPr id="17" name="object 17"/>
          <p:cNvSpPr txBox="1"/>
          <p:nvPr/>
        </p:nvSpPr>
        <p:spPr>
          <a:xfrm>
            <a:off x="321561" y="2666999"/>
            <a:ext cx="1583439" cy="394980"/>
          </a:xfrm>
          <a:prstGeom prst="rect">
            <a:avLst/>
          </a:prstGeom>
        </p:spPr>
        <p:txBody>
          <a:bodyPr vert="horz" wrap="square" lIns="0" tIns="12700" rIns="0" bIns="0" rtlCol="0">
            <a:spAutoFit/>
          </a:bodyPr>
          <a:lstStyle/>
          <a:p>
            <a:pPr marL="256540" marR="5080" indent="-243840" algn="ctr">
              <a:lnSpc>
                <a:spcPct val="100000"/>
              </a:lnSpc>
              <a:spcBef>
                <a:spcPts val="100"/>
              </a:spcBef>
            </a:pPr>
            <a:r>
              <a:rPr lang="en-AU" sz="1200" b="1" spc="-5" dirty="0">
                <a:solidFill>
                  <a:srgbClr val="FFFFFF"/>
                </a:solidFill>
                <a:latin typeface="Arial"/>
                <a:cs typeface="Arial"/>
              </a:rPr>
              <a:t>Government </a:t>
            </a:r>
          </a:p>
          <a:p>
            <a:pPr marL="256540" marR="5080" indent="-243840" algn="ctr">
              <a:lnSpc>
                <a:spcPct val="100000"/>
              </a:lnSpc>
              <a:spcBef>
                <a:spcPts val="100"/>
              </a:spcBef>
            </a:pPr>
            <a:r>
              <a:rPr lang="en-AU" sz="1200" b="1" spc="-5" dirty="0">
                <a:solidFill>
                  <a:srgbClr val="FFFFFF"/>
                </a:solidFill>
                <a:latin typeface="Arial"/>
                <a:cs typeface="Arial"/>
              </a:rPr>
              <a:t>Approvals</a:t>
            </a:r>
            <a:endParaRPr sz="1200" dirty="0">
              <a:latin typeface="Arial"/>
              <a:cs typeface="Arial"/>
            </a:endParaRPr>
          </a:p>
        </p:txBody>
      </p:sp>
      <p:sp>
        <p:nvSpPr>
          <p:cNvPr id="18" name="object 18"/>
          <p:cNvSpPr/>
          <p:nvPr/>
        </p:nvSpPr>
        <p:spPr>
          <a:xfrm>
            <a:off x="315466" y="4579620"/>
            <a:ext cx="1666875" cy="754380"/>
          </a:xfrm>
          <a:custGeom>
            <a:avLst/>
            <a:gdLst/>
            <a:ahLst/>
            <a:cxnLst/>
            <a:rect l="l" t="t" r="r" b="b"/>
            <a:pathLst>
              <a:path w="1666875" h="754379">
                <a:moveTo>
                  <a:pt x="1593735" y="0"/>
                </a:moveTo>
                <a:lnTo>
                  <a:pt x="73228" y="0"/>
                </a:lnTo>
                <a:lnTo>
                  <a:pt x="44729" y="9893"/>
                </a:lnTo>
                <a:lnTo>
                  <a:pt x="21450" y="36766"/>
                </a:lnTo>
                <a:lnTo>
                  <a:pt x="5753" y="76834"/>
                </a:lnTo>
                <a:lnTo>
                  <a:pt x="0" y="125768"/>
                </a:lnTo>
                <a:lnTo>
                  <a:pt x="0" y="628611"/>
                </a:lnTo>
                <a:lnTo>
                  <a:pt x="5753" y="677544"/>
                </a:lnTo>
                <a:lnTo>
                  <a:pt x="21450" y="717486"/>
                </a:lnTo>
                <a:lnTo>
                  <a:pt x="44729" y="744486"/>
                </a:lnTo>
                <a:lnTo>
                  <a:pt x="73228" y="754379"/>
                </a:lnTo>
                <a:lnTo>
                  <a:pt x="1593735" y="754379"/>
                </a:lnTo>
                <a:lnTo>
                  <a:pt x="1622183" y="744486"/>
                </a:lnTo>
                <a:lnTo>
                  <a:pt x="1645539" y="717486"/>
                </a:lnTo>
                <a:lnTo>
                  <a:pt x="1661160" y="677544"/>
                </a:lnTo>
                <a:lnTo>
                  <a:pt x="1666875" y="628611"/>
                </a:lnTo>
                <a:lnTo>
                  <a:pt x="1666875" y="125768"/>
                </a:lnTo>
                <a:lnTo>
                  <a:pt x="1661160" y="76834"/>
                </a:lnTo>
                <a:lnTo>
                  <a:pt x="1645539" y="36766"/>
                </a:lnTo>
                <a:lnTo>
                  <a:pt x="1622183" y="9893"/>
                </a:lnTo>
                <a:lnTo>
                  <a:pt x="1593735" y="0"/>
                </a:lnTo>
                <a:close/>
              </a:path>
            </a:pathLst>
          </a:custGeom>
          <a:solidFill>
            <a:srgbClr val="629F13"/>
          </a:solidFill>
        </p:spPr>
        <p:txBody>
          <a:bodyPr wrap="square" lIns="0" tIns="0" rIns="0" bIns="0" rtlCol="0"/>
          <a:lstStyle/>
          <a:p>
            <a:endParaRPr dirty="0"/>
          </a:p>
        </p:txBody>
      </p:sp>
      <p:sp>
        <p:nvSpPr>
          <p:cNvPr id="19" name="object 19"/>
          <p:cNvSpPr/>
          <p:nvPr/>
        </p:nvSpPr>
        <p:spPr>
          <a:xfrm>
            <a:off x="316228" y="4580382"/>
            <a:ext cx="1666875" cy="754380"/>
          </a:xfrm>
          <a:custGeom>
            <a:avLst/>
            <a:gdLst/>
            <a:ahLst/>
            <a:cxnLst/>
            <a:rect l="l" t="t" r="r" b="b"/>
            <a:pathLst>
              <a:path w="1666875" h="754379">
                <a:moveTo>
                  <a:pt x="1593735" y="0"/>
                </a:moveTo>
                <a:lnTo>
                  <a:pt x="73228" y="0"/>
                </a:lnTo>
                <a:lnTo>
                  <a:pt x="44729" y="9893"/>
                </a:lnTo>
                <a:lnTo>
                  <a:pt x="21450" y="36766"/>
                </a:lnTo>
                <a:lnTo>
                  <a:pt x="5753" y="76835"/>
                </a:lnTo>
                <a:lnTo>
                  <a:pt x="0" y="125768"/>
                </a:lnTo>
                <a:lnTo>
                  <a:pt x="0" y="628611"/>
                </a:lnTo>
                <a:lnTo>
                  <a:pt x="5753" y="677545"/>
                </a:lnTo>
                <a:lnTo>
                  <a:pt x="21450" y="717486"/>
                </a:lnTo>
                <a:lnTo>
                  <a:pt x="44729" y="744486"/>
                </a:lnTo>
                <a:lnTo>
                  <a:pt x="73228" y="754380"/>
                </a:lnTo>
                <a:lnTo>
                  <a:pt x="1593735" y="754380"/>
                </a:lnTo>
                <a:lnTo>
                  <a:pt x="1622183" y="744486"/>
                </a:lnTo>
                <a:lnTo>
                  <a:pt x="1645539" y="717486"/>
                </a:lnTo>
                <a:lnTo>
                  <a:pt x="1661160" y="677545"/>
                </a:lnTo>
                <a:lnTo>
                  <a:pt x="1666875" y="628611"/>
                </a:lnTo>
                <a:lnTo>
                  <a:pt x="1666875" y="125768"/>
                </a:lnTo>
                <a:lnTo>
                  <a:pt x="1661160" y="76835"/>
                </a:lnTo>
                <a:lnTo>
                  <a:pt x="1645539" y="36766"/>
                </a:lnTo>
                <a:lnTo>
                  <a:pt x="1622183" y="9893"/>
                </a:lnTo>
                <a:lnTo>
                  <a:pt x="1593735" y="0"/>
                </a:lnTo>
                <a:close/>
              </a:path>
            </a:pathLst>
          </a:custGeom>
          <a:ln w="28575">
            <a:solidFill>
              <a:srgbClr val="347928"/>
            </a:solidFill>
          </a:ln>
        </p:spPr>
        <p:txBody>
          <a:bodyPr wrap="square" lIns="0" tIns="0" rIns="0" bIns="0" rtlCol="0"/>
          <a:lstStyle/>
          <a:p>
            <a:endParaRPr dirty="0"/>
          </a:p>
        </p:txBody>
      </p:sp>
      <p:sp>
        <p:nvSpPr>
          <p:cNvPr id="20" name="object 20"/>
          <p:cNvSpPr txBox="1"/>
          <p:nvPr/>
        </p:nvSpPr>
        <p:spPr>
          <a:xfrm>
            <a:off x="382827" y="4656199"/>
            <a:ext cx="1519555" cy="574040"/>
          </a:xfrm>
          <a:prstGeom prst="rect">
            <a:avLst/>
          </a:prstGeom>
        </p:spPr>
        <p:txBody>
          <a:bodyPr vert="horz" wrap="square" lIns="0" tIns="12700" rIns="0" bIns="0" rtlCol="0">
            <a:spAutoFit/>
          </a:bodyPr>
          <a:lstStyle/>
          <a:p>
            <a:pPr marL="12065" marR="5080" indent="-2540" algn="ctr">
              <a:lnSpc>
                <a:spcPct val="100000"/>
              </a:lnSpc>
              <a:spcBef>
                <a:spcPts val="100"/>
              </a:spcBef>
            </a:pPr>
            <a:r>
              <a:rPr sz="1200" b="1" spc="-5" dirty="0">
                <a:solidFill>
                  <a:srgbClr val="FFFFFF"/>
                </a:solidFill>
                <a:latin typeface="Arial"/>
                <a:cs typeface="Arial"/>
              </a:rPr>
              <a:t>Drill program </a:t>
            </a:r>
            <a:r>
              <a:rPr sz="1200" b="1" dirty="0">
                <a:solidFill>
                  <a:srgbClr val="FFFFFF"/>
                </a:solidFill>
                <a:latin typeface="Arial"/>
                <a:cs typeface="Arial"/>
              </a:rPr>
              <a:t>at  </a:t>
            </a:r>
            <a:r>
              <a:rPr sz="1200" b="1" spc="-5" dirty="0">
                <a:solidFill>
                  <a:srgbClr val="FFFFFF"/>
                </a:solidFill>
                <a:latin typeface="Arial"/>
                <a:cs typeface="Arial"/>
              </a:rPr>
              <a:t>Dusty</a:t>
            </a:r>
            <a:r>
              <a:rPr sz="1200" b="1" spc="-85" dirty="0">
                <a:solidFill>
                  <a:srgbClr val="FFFFFF"/>
                </a:solidFill>
                <a:latin typeface="Arial"/>
                <a:cs typeface="Arial"/>
              </a:rPr>
              <a:t> </a:t>
            </a:r>
            <a:r>
              <a:rPr sz="1200" b="1" dirty="0">
                <a:solidFill>
                  <a:srgbClr val="FFFFFF"/>
                </a:solidFill>
                <a:latin typeface="Arial"/>
                <a:cs typeface="Arial"/>
              </a:rPr>
              <a:t>Nickel</a:t>
            </a:r>
            <a:r>
              <a:rPr lang="en-AU" sz="1200" b="1" dirty="0">
                <a:solidFill>
                  <a:srgbClr val="FFFFFF"/>
                </a:solidFill>
                <a:latin typeface="Arial"/>
                <a:cs typeface="Arial"/>
              </a:rPr>
              <a:t> </a:t>
            </a:r>
            <a:r>
              <a:rPr sz="1200" b="1" dirty="0">
                <a:solidFill>
                  <a:srgbClr val="FFFFFF"/>
                </a:solidFill>
                <a:latin typeface="Arial"/>
                <a:cs typeface="Arial"/>
              </a:rPr>
              <a:t>Project  </a:t>
            </a:r>
            <a:r>
              <a:rPr lang="en-AU" sz="1200" b="1" dirty="0">
                <a:solidFill>
                  <a:srgbClr val="FFFFFF"/>
                </a:solidFill>
                <a:latin typeface="Arial"/>
                <a:cs typeface="Arial"/>
              </a:rPr>
              <a:t>continues </a:t>
            </a:r>
            <a:endParaRPr sz="1200" dirty="0">
              <a:latin typeface="Arial"/>
              <a:cs typeface="Arial"/>
            </a:endParaRPr>
          </a:p>
        </p:txBody>
      </p:sp>
      <p:sp>
        <p:nvSpPr>
          <p:cNvPr id="21" name="object 21"/>
          <p:cNvSpPr txBox="1"/>
          <p:nvPr/>
        </p:nvSpPr>
        <p:spPr>
          <a:xfrm>
            <a:off x="2049701" y="1283746"/>
            <a:ext cx="6947761" cy="1862689"/>
          </a:xfrm>
          <a:prstGeom prst="rect">
            <a:avLst/>
          </a:prstGeom>
        </p:spPr>
        <p:txBody>
          <a:bodyPr vert="horz" wrap="square" lIns="0" tIns="13335" rIns="0" bIns="0" rtlCol="0">
            <a:spAutoFit/>
          </a:bodyPr>
          <a:lstStyle/>
          <a:p>
            <a:pPr marL="60325" marR="310515">
              <a:lnSpc>
                <a:spcPct val="100000"/>
              </a:lnSpc>
              <a:spcBef>
                <a:spcPts val="105"/>
              </a:spcBef>
            </a:pPr>
            <a:endParaRPr lang="en-AU" sz="600" b="1" spc="-5" dirty="0">
              <a:solidFill>
                <a:srgbClr val="FF0000"/>
              </a:solidFill>
              <a:latin typeface="Arial"/>
              <a:cs typeface="Arial"/>
            </a:endParaRPr>
          </a:p>
          <a:p>
            <a:pPr marL="60325" marR="310515">
              <a:lnSpc>
                <a:spcPct val="100000"/>
              </a:lnSpc>
              <a:spcBef>
                <a:spcPts val="105"/>
              </a:spcBef>
            </a:pPr>
            <a:r>
              <a:rPr lang="en-AU" sz="1100" spc="-5" dirty="0">
                <a:solidFill>
                  <a:srgbClr val="464646"/>
                </a:solidFill>
                <a:latin typeface="Arial"/>
                <a:cs typeface="Arial"/>
              </a:rPr>
              <a:t>100%</a:t>
            </a:r>
            <a:r>
              <a:rPr lang="en-AU" sz="1100" spc="-35" dirty="0">
                <a:solidFill>
                  <a:srgbClr val="464646"/>
                </a:solidFill>
                <a:latin typeface="Arial"/>
                <a:cs typeface="Arial"/>
              </a:rPr>
              <a:t> </a:t>
            </a:r>
            <a:r>
              <a:rPr lang="en-AU" sz="1100" spc="-5" dirty="0">
                <a:solidFill>
                  <a:srgbClr val="464646"/>
                </a:solidFill>
                <a:latin typeface="Arial"/>
                <a:cs typeface="Arial"/>
              </a:rPr>
              <a:t>owned </a:t>
            </a:r>
            <a:r>
              <a:rPr sz="1100" b="1" i="1" dirty="0" err="1">
                <a:solidFill>
                  <a:srgbClr val="464646"/>
                </a:solidFill>
                <a:latin typeface="Arial"/>
                <a:cs typeface="Arial"/>
              </a:rPr>
              <a:t>Wiluna</a:t>
            </a:r>
            <a:r>
              <a:rPr sz="1100" b="1" i="1" spc="-15" dirty="0">
                <a:solidFill>
                  <a:srgbClr val="464646"/>
                </a:solidFill>
                <a:latin typeface="Arial"/>
                <a:cs typeface="Arial"/>
              </a:rPr>
              <a:t> </a:t>
            </a:r>
            <a:r>
              <a:rPr sz="1100" b="1" i="1" spc="-5" dirty="0">
                <a:solidFill>
                  <a:srgbClr val="464646"/>
                </a:solidFill>
                <a:latin typeface="Arial"/>
                <a:cs typeface="Arial"/>
              </a:rPr>
              <a:t>Uranium</a:t>
            </a:r>
            <a:r>
              <a:rPr sz="1100" b="1" i="1" spc="-45" dirty="0">
                <a:solidFill>
                  <a:srgbClr val="464646"/>
                </a:solidFill>
                <a:latin typeface="Arial"/>
                <a:cs typeface="Arial"/>
              </a:rPr>
              <a:t> </a:t>
            </a:r>
            <a:r>
              <a:rPr sz="1100" b="1" i="1" spc="-5" dirty="0">
                <a:solidFill>
                  <a:srgbClr val="464646"/>
                </a:solidFill>
                <a:latin typeface="Arial"/>
                <a:cs typeface="Arial"/>
              </a:rPr>
              <a:t>Project</a:t>
            </a:r>
            <a:r>
              <a:rPr sz="1100" b="1" i="1" spc="-40" dirty="0">
                <a:solidFill>
                  <a:srgbClr val="464646"/>
                </a:solidFill>
                <a:latin typeface="Arial"/>
                <a:cs typeface="Arial"/>
              </a:rPr>
              <a:t> </a:t>
            </a:r>
            <a:r>
              <a:rPr sz="1100" spc="-5" dirty="0">
                <a:solidFill>
                  <a:srgbClr val="464646"/>
                </a:solidFill>
                <a:latin typeface="Arial"/>
                <a:cs typeface="Arial"/>
              </a:rPr>
              <a:t>offers</a:t>
            </a:r>
            <a:r>
              <a:rPr sz="1100" spc="-50" dirty="0">
                <a:solidFill>
                  <a:srgbClr val="464646"/>
                </a:solidFill>
                <a:latin typeface="Arial"/>
                <a:cs typeface="Arial"/>
              </a:rPr>
              <a:t> </a:t>
            </a:r>
            <a:r>
              <a:rPr sz="1100" spc="-5" dirty="0">
                <a:solidFill>
                  <a:srgbClr val="464646"/>
                </a:solidFill>
                <a:latin typeface="Arial"/>
                <a:cs typeface="Arial"/>
              </a:rPr>
              <a:t>significant</a:t>
            </a:r>
            <a:r>
              <a:rPr sz="1100" spc="-45" dirty="0">
                <a:solidFill>
                  <a:srgbClr val="464646"/>
                </a:solidFill>
                <a:latin typeface="Arial"/>
                <a:cs typeface="Arial"/>
              </a:rPr>
              <a:t> </a:t>
            </a:r>
            <a:r>
              <a:rPr sz="1100" spc="-5" dirty="0">
                <a:solidFill>
                  <a:srgbClr val="464646"/>
                </a:solidFill>
                <a:latin typeface="Arial"/>
                <a:cs typeface="Arial"/>
              </a:rPr>
              <a:t>uranium</a:t>
            </a:r>
            <a:r>
              <a:rPr sz="1100" spc="-45" dirty="0">
                <a:solidFill>
                  <a:srgbClr val="464646"/>
                </a:solidFill>
                <a:latin typeface="Arial"/>
                <a:cs typeface="Arial"/>
              </a:rPr>
              <a:t> </a:t>
            </a:r>
            <a:r>
              <a:rPr sz="1100" spc="-5" dirty="0">
                <a:solidFill>
                  <a:srgbClr val="464646"/>
                </a:solidFill>
                <a:latin typeface="Arial"/>
                <a:cs typeface="Arial"/>
              </a:rPr>
              <a:t>exposure</a:t>
            </a:r>
            <a:r>
              <a:rPr lang="en-AU" sz="1100" spc="-5" dirty="0">
                <a:solidFill>
                  <a:srgbClr val="464646"/>
                </a:solidFill>
                <a:latin typeface="Arial"/>
                <a:cs typeface="Arial"/>
              </a:rPr>
              <a:t> of </a:t>
            </a:r>
            <a:r>
              <a:rPr lang="en-AU" sz="1100" spc="-15" dirty="0">
                <a:solidFill>
                  <a:srgbClr val="464646"/>
                </a:solidFill>
                <a:latin typeface="Arial"/>
                <a:cs typeface="Arial"/>
              </a:rPr>
              <a:t>52Mlt </a:t>
            </a:r>
            <a:r>
              <a:rPr lang="en-AU" sz="1100" dirty="0">
                <a:solidFill>
                  <a:srgbClr val="464646"/>
                </a:solidFill>
                <a:latin typeface="Arial"/>
                <a:cs typeface="Arial"/>
              </a:rPr>
              <a:t>@ </a:t>
            </a:r>
            <a:r>
              <a:rPr lang="en-AU" sz="1100" spc="-5" dirty="0">
                <a:solidFill>
                  <a:srgbClr val="464646"/>
                </a:solidFill>
                <a:latin typeface="Arial"/>
                <a:cs typeface="Arial"/>
              </a:rPr>
              <a:t>548ppm </a:t>
            </a:r>
            <a:r>
              <a:rPr lang="en-AU" sz="1100" dirty="0">
                <a:solidFill>
                  <a:srgbClr val="464646"/>
                </a:solidFill>
                <a:latin typeface="Arial"/>
                <a:cs typeface="Arial"/>
              </a:rPr>
              <a:t>for </a:t>
            </a:r>
            <a:r>
              <a:rPr sz="1100" b="1" i="1" dirty="0">
                <a:solidFill>
                  <a:srgbClr val="464646"/>
                </a:solidFill>
                <a:latin typeface="Arial"/>
                <a:cs typeface="Arial"/>
              </a:rPr>
              <a:t>62.7M </a:t>
            </a:r>
            <a:r>
              <a:rPr sz="1100" b="1" i="1" spc="-5" dirty="0">
                <a:solidFill>
                  <a:srgbClr val="464646"/>
                </a:solidFill>
                <a:latin typeface="Arial"/>
                <a:cs typeface="Arial"/>
              </a:rPr>
              <a:t>pounds </a:t>
            </a:r>
            <a:r>
              <a:rPr sz="1200" b="1" i="1" spc="-5" dirty="0">
                <a:solidFill>
                  <a:srgbClr val="464646"/>
                </a:solidFill>
                <a:latin typeface="Arial"/>
                <a:cs typeface="Arial"/>
              </a:rPr>
              <a:t>U</a:t>
            </a:r>
            <a:r>
              <a:rPr sz="1050" b="1" i="1" spc="-7" baseline="-11904" dirty="0">
                <a:solidFill>
                  <a:srgbClr val="464646"/>
                </a:solidFill>
                <a:latin typeface="Arial"/>
                <a:cs typeface="Arial"/>
              </a:rPr>
              <a:t>3</a:t>
            </a:r>
            <a:r>
              <a:rPr sz="1200" b="1" i="1" spc="-5" dirty="0">
                <a:solidFill>
                  <a:srgbClr val="464646"/>
                </a:solidFill>
                <a:latin typeface="Arial"/>
                <a:cs typeface="Arial"/>
              </a:rPr>
              <a:t>O</a:t>
            </a:r>
            <a:r>
              <a:rPr sz="1050" b="1" i="1" spc="-7" baseline="-11904" dirty="0">
                <a:solidFill>
                  <a:srgbClr val="464646"/>
                </a:solidFill>
                <a:latin typeface="Arial"/>
                <a:cs typeface="Arial"/>
              </a:rPr>
              <a:t>8 </a:t>
            </a:r>
            <a:r>
              <a:rPr lang="en-AU" sz="1100" spc="-5" dirty="0">
                <a:solidFill>
                  <a:srgbClr val="464646"/>
                </a:solidFill>
                <a:latin typeface="Arial"/>
                <a:cs typeface="Arial"/>
              </a:rPr>
              <a:t>which </a:t>
            </a:r>
            <a:r>
              <a:rPr lang="en-AU" sz="1100" dirty="0">
                <a:solidFill>
                  <a:srgbClr val="464646"/>
                </a:solidFill>
                <a:latin typeface="Arial"/>
                <a:cs typeface="Arial"/>
              </a:rPr>
              <a:t>forms </a:t>
            </a:r>
            <a:r>
              <a:rPr lang="en-AU" sz="1100" spc="-5" dirty="0">
                <a:solidFill>
                  <a:srgbClr val="464646"/>
                </a:solidFill>
                <a:latin typeface="Arial"/>
                <a:cs typeface="Arial"/>
              </a:rPr>
              <a:t>part of </a:t>
            </a:r>
            <a:r>
              <a:rPr lang="en-AU" sz="1100" dirty="0">
                <a:latin typeface="Arial"/>
                <a:cs typeface="Arial"/>
              </a:rPr>
              <a:t>total J</a:t>
            </a:r>
            <a:r>
              <a:rPr sz="1100" dirty="0">
                <a:latin typeface="Arial"/>
                <a:cs typeface="Arial"/>
              </a:rPr>
              <a:t>ORC </a:t>
            </a:r>
            <a:r>
              <a:rPr sz="1100" spc="-5" dirty="0">
                <a:latin typeface="Arial"/>
                <a:cs typeface="Arial"/>
              </a:rPr>
              <a:t>2012 Mineral Resources </a:t>
            </a:r>
            <a:r>
              <a:rPr lang="en-AU" sz="1100" spc="-5" dirty="0">
                <a:latin typeface="Arial"/>
                <a:cs typeface="Arial"/>
              </a:rPr>
              <a:t>of</a:t>
            </a:r>
            <a:r>
              <a:rPr lang="en-AU" sz="1100" spc="-5" dirty="0">
                <a:solidFill>
                  <a:srgbClr val="FF0000"/>
                </a:solidFill>
                <a:latin typeface="Arial"/>
                <a:cs typeface="Arial"/>
              </a:rPr>
              <a:t> </a:t>
            </a:r>
            <a:r>
              <a:rPr sz="1100" b="1" spc="-5" dirty="0">
                <a:solidFill>
                  <a:srgbClr val="FF0000"/>
                </a:solidFill>
                <a:uFill>
                  <a:solidFill>
                    <a:srgbClr val="464646"/>
                  </a:solidFill>
                </a:uFill>
                <a:latin typeface="Arial"/>
                <a:cs typeface="Arial"/>
              </a:rPr>
              <a:t>90.</a:t>
            </a:r>
            <a:r>
              <a:rPr lang="en-AU" sz="1100" b="1" spc="-5" dirty="0">
                <a:solidFill>
                  <a:srgbClr val="FF0000"/>
                </a:solidFill>
                <a:uFill>
                  <a:solidFill>
                    <a:srgbClr val="464646"/>
                  </a:solidFill>
                </a:uFill>
                <a:latin typeface="Arial"/>
                <a:cs typeface="Arial"/>
              </a:rPr>
              <a:t>9</a:t>
            </a:r>
            <a:r>
              <a:rPr sz="1100" b="1" spc="-5" dirty="0">
                <a:solidFill>
                  <a:srgbClr val="FF0000"/>
                </a:solidFill>
                <a:uFill>
                  <a:solidFill>
                    <a:srgbClr val="464646"/>
                  </a:solidFill>
                </a:uFill>
                <a:latin typeface="Arial"/>
                <a:cs typeface="Arial"/>
              </a:rPr>
              <a:t>M</a:t>
            </a:r>
            <a:r>
              <a:rPr sz="1100" b="1" spc="-60" dirty="0">
                <a:solidFill>
                  <a:srgbClr val="FF0000"/>
                </a:solidFill>
                <a:uFill>
                  <a:solidFill>
                    <a:srgbClr val="464646"/>
                  </a:solidFill>
                </a:uFill>
                <a:latin typeface="Arial"/>
                <a:cs typeface="Arial"/>
              </a:rPr>
              <a:t> </a:t>
            </a:r>
            <a:r>
              <a:rPr sz="1100" b="1" spc="-5" dirty="0">
                <a:solidFill>
                  <a:srgbClr val="FF0000"/>
                </a:solidFill>
                <a:uFill>
                  <a:solidFill>
                    <a:srgbClr val="464646"/>
                  </a:solidFill>
                </a:uFill>
                <a:latin typeface="Arial"/>
                <a:cs typeface="Arial"/>
              </a:rPr>
              <a:t>pounds</a:t>
            </a:r>
            <a:r>
              <a:rPr sz="1100" b="1" spc="-60" dirty="0">
                <a:solidFill>
                  <a:srgbClr val="FF0000"/>
                </a:solidFill>
                <a:uFill>
                  <a:solidFill>
                    <a:srgbClr val="464646"/>
                  </a:solidFill>
                </a:uFill>
                <a:latin typeface="Arial"/>
                <a:cs typeface="Arial"/>
              </a:rPr>
              <a:t> </a:t>
            </a:r>
            <a:r>
              <a:rPr sz="1200" b="1" spc="-5" dirty="0">
                <a:solidFill>
                  <a:srgbClr val="FF0000"/>
                </a:solidFill>
                <a:uFill>
                  <a:solidFill>
                    <a:srgbClr val="464646"/>
                  </a:solidFill>
                </a:uFill>
                <a:latin typeface="Arial"/>
                <a:cs typeface="Arial"/>
              </a:rPr>
              <a:t>U</a:t>
            </a:r>
            <a:r>
              <a:rPr sz="1050" b="1" spc="-7" baseline="-11904" dirty="0">
                <a:solidFill>
                  <a:srgbClr val="FF0000"/>
                </a:solidFill>
                <a:uFill>
                  <a:solidFill>
                    <a:srgbClr val="464646"/>
                  </a:solidFill>
                </a:uFill>
                <a:latin typeface="Arial"/>
                <a:cs typeface="Arial"/>
              </a:rPr>
              <a:t>3</a:t>
            </a:r>
            <a:r>
              <a:rPr sz="1200" b="1" spc="-5" dirty="0">
                <a:solidFill>
                  <a:srgbClr val="FF0000"/>
                </a:solidFill>
                <a:uFill>
                  <a:solidFill>
                    <a:srgbClr val="464646"/>
                  </a:solidFill>
                </a:uFill>
                <a:latin typeface="Arial"/>
                <a:cs typeface="Arial"/>
              </a:rPr>
              <a:t>O</a:t>
            </a:r>
            <a:r>
              <a:rPr sz="1050" b="1" spc="-7" baseline="-11904" dirty="0">
                <a:solidFill>
                  <a:srgbClr val="FF0000"/>
                </a:solidFill>
                <a:uFill>
                  <a:solidFill>
                    <a:srgbClr val="464646"/>
                  </a:solidFill>
                </a:uFill>
                <a:latin typeface="Arial"/>
                <a:cs typeface="Arial"/>
              </a:rPr>
              <a:t>8</a:t>
            </a:r>
            <a:r>
              <a:rPr sz="1050" b="1" spc="135" baseline="-11904" dirty="0">
                <a:solidFill>
                  <a:srgbClr val="464646"/>
                </a:solidFill>
                <a:uFill>
                  <a:solidFill>
                    <a:srgbClr val="464646"/>
                  </a:solidFill>
                </a:uFill>
                <a:latin typeface="Arial"/>
                <a:cs typeface="Arial"/>
              </a:rPr>
              <a:t> </a:t>
            </a:r>
            <a:r>
              <a:rPr lang="en-AU" sz="1100" spc="-5" dirty="0">
                <a:solidFill>
                  <a:srgbClr val="464646"/>
                </a:solidFill>
                <a:latin typeface="Arial"/>
                <a:cs typeface="Arial"/>
              </a:rPr>
              <a:t>(200ppm</a:t>
            </a:r>
            <a:r>
              <a:rPr lang="en-AU" sz="1100" u="sng" spc="-100" dirty="0">
                <a:solidFill>
                  <a:srgbClr val="464646"/>
                </a:solidFill>
                <a:uFill>
                  <a:solidFill>
                    <a:srgbClr val="464646"/>
                  </a:solidFill>
                </a:uFill>
                <a:latin typeface="Arial"/>
                <a:cs typeface="Arial"/>
              </a:rPr>
              <a:t> </a:t>
            </a:r>
            <a:r>
              <a:rPr lang="en-AU" sz="1100" u="sng" spc="-5" dirty="0">
                <a:solidFill>
                  <a:srgbClr val="464646"/>
                </a:solidFill>
                <a:uFill>
                  <a:solidFill>
                    <a:srgbClr val="464646"/>
                  </a:solidFill>
                </a:uFill>
                <a:latin typeface="Arial"/>
                <a:cs typeface="Arial"/>
              </a:rPr>
              <a:t>cut-off)</a:t>
            </a:r>
            <a:r>
              <a:rPr lang="en-AU" sz="1100" spc="-155" dirty="0">
                <a:solidFill>
                  <a:srgbClr val="464646"/>
                </a:solidFill>
                <a:latin typeface="Arial"/>
                <a:cs typeface="Arial"/>
              </a:rPr>
              <a:t> </a:t>
            </a:r>
            <a:r>
              <a:rPr sz="1100" spc="-5" dirty="0">
                <a:solidFill>
                  <a:srgbClr val="464646"/>
                </a:solidFill>
                <a:latin typeface="Arial"/>
                <a:cs typeface="Arial"/>
              </a:rPr>
              <a:t>across</a:t>
            </a:r>
            <a:r>
              <a:rPr sz="1100" spc="-100" dirty="0">
                <a:solidFill>
                  <a:srgbClr val="464646"/>
                </a:solidFill>
                <a:latin typeface="Arial"/>
                <a:cs typeface="Arial"/>
              </a:rPr>
              <a:t> </a:t>
            </a:r>
            <a:r>
              <a:rPr sz="1100" spc="-5" dirty="0">
                <a:solidFill>
                  <a:srgbClr val="464646"/>
                </a:solidFill>
                <a:latin typeface="Arial"/>
                <a:cs typeface="Arial"/>
              </a:rPr>
              <a:t>its</a:t>
            </a:r>
            <a:r>
              <a:rPr sz="1100" spc="-80" dirty="0">
                <a:solidFill>
                  <a:srgbClr val="464646"/>
                </a:solidFill>
                <a:latin typeface="Arial"/>
                <a:cs typeface="Arial"/>
              </a:rPr>
              <a:t> </a:t>
            </a:r>
            <a:r>
              <a:rPr sz="1100" spc="-5" dirty="0">
                <a:solidFill>
                  <a:srgbClr val="464646"/>
                </a:solidFill>
                <a:latin typeface="Arial"/>
                <a:cs typeface="Arial"/>
              </a:rPr>
              <a:t>various</a:t>
            </a:r>
            <a:r>
              <a:rPr sz="1100" spc="-90" dirty="0">
                <a:solidFill>
                  <a:srgbClr val="464646"/>
                </a:solidFill>
                <a:latin typeface="Arial"/>
                <a:cs typeface="Arial"/>
              </a:rPr>
              <a:t> </a:t>
            </a:r>
            <a:r>
              <a:rPr sz="1100" spc="-5" dirty="0">
                <a:solidFill>
                  <a:srgbClr val="464646"/>
                </a:solidFill>
                <a:latin typeface="Arial"/>
                <a:cs typeface="Arial"/>
              </a:rPr>
              <a:t>projects.</a:t>
            </a:r>
            <a:endParaRPr sz="1100" dirty="0">
              <a:latin typeface="Arial"/>
              <a:cs typeface="Arial"/>
            </a:endParaRPr>
          </a:p>
          <a:p>
            <a:pPr marL="60325" marR="30480">
              <a:lnSpc>
                <a:spcPct val="100000"/>
              </a:lnSpc>
              <a:spcBef>
                <a:spcPts val="95"/>
              </a:spcBef>
              <a:spcAft>
                <a:spcPts val="600"/>
              </a:spcAft>
            </a:pPr>
            <a:r>
              <a:rPr sz="1100" spc="-5" dirty="0">
                <a:solidFill>
                  <a:srgbClr val="464646"/>
                </a:solidFill>
                <a:latin typeface="Arial"/>
                <a:cs typeface="Arial"/>
              </a:rPr>
              <a:t>Vanadium</a:t>
            </a:r>
            <a:r>
              <a:rPr sz="1100" spc="-35" dirty="0">
                <a:solidFill>
                  <a:srgbClr val="464646"/>
                </a:solidFill>
                <a:latin typeface="Arial"/>
                <a:cs typeface="Arial"/>
              </a:rPr>
              <a:t> </a:t>
            </a:r>
            <a:r>
              <a:rPr sz="1100" dirty="0">
                <a:solidFill>
                  <a:srgbClr val="464646"/>
                </a:solidFill>
                <a:latin typeface="Arial"/>
                <a:cs typeface="Arial"/>
              </a:rPr>
              <a:t>may</a:t>
            </a:r>
            <a:r>
              <a:rPr sz="1100" spc="-40" dirty="0">
                <a:solidFill>
                  <a:srgbClr val="464646"/>
                </a:solidFill>
                <a:latin typeface="Arial"/>
                <a:cs typeface="Arial"/>
              </a:rPr>
              <a:t> </a:t>
            </a:r>
            <a:r>
              <a:rPr sz="1100" spc="-5" dirty="0">
                <a:solidFill>
                  <a:srgbClr val="464646"/>
                </a:solidFill>
                <a:latin typeface="Arial"/>
                <a:cs typeface="Arial"/>
              </a:rPr>
              <a:t>be</a:t>
            </a:r>
            <a:r>
              <a:rPr sz="1100" spc="-15" dirty="0">
                <a:solidFill>
                  <a:srgbClr val="464646"/>
                </a:solidFill>
                <a:latin typeface="Arial"/>
                <a:cs typeface="Arial"/>
              </a:rPr>
              <a:t> </a:t>
            </a:r>
            <a:r>
              <a:rPr sz="1100" dirty="0">
                <a:solidFill>
                  <a:srgbClr val="464646"/>
                </a:solidFill>
                <a:latin typeface="Arial"/>
                <a:cs typeface="Arial"/>
              </a:rPr>
              <a:t>a</a:t>
            </a:r>
            <a:r>
              <a:rPr sz="1100" spc="-10" dirty="0">
                <a:solidFill>
                  <a:srgbClr val="464646"/>
                </a:solidFill>
                <a:latin typeface="Arial"/>
                <a:cs typeface="Arial"/>
              </a:rPr>
              <a:t> viable</a:t>
            </a:r>
            <a:r>
              <a:rPr sz="1100" spc="-5" dirty="0">
                <a:solidFill>
                  <a:srgbClr val="464646"/>
                </a:solidFill>
                <a:latin typeface="Arial"/>
                <a:cs typeface="Arial"/>
              </a:rPr>
              <a:t> by-product</a:t>
            </a:r>
            <a:r>
              <a:rPr sz="1100" spc="-45" dirty="0">
                <a:solidFill>
                  <a:srgbClr val="464646"/>
                </a:solidFill>
                <a:latin typeface="Arial"/>
                <a:cs typeface="Arial"/>
              </a:rPr>
              <a:t> </a:t>
            </a:r>
            <a:r>
              <a:rPr sz="1100" spc="-5" dirty="0">
                <a:solidFill>
                  <a:srgbClr val="464646"/>
                </a:solidFill>
                <a:latin typeface="Arial"/>
                <a:cs typeface="Arial"/>
              </a:rPr>
              <a:t>as</a:t>
            </a:r>
            <a:r>
              <a:rPr sz="1100" spc="-20" dirty="0">
                <a:solidFill>
                  <a:srgbClr val="464646"/>
                </a:solidFill>
                <a:latin typeface="Arial"/>
                <a:cs typeface="Arial"/>
              </a:rPr>
              <a:t> </a:t>
            </a:r>
            <a:r>
              <a:rPr sz="1100" dirty="0">
                <a:solidFill>
                  <a:srgbClr val="464646"/>
                </a:solidFill>
                <a:latin typeface="Arial"/>
                <a:cs typeface="Arial"/>
              </a:rPr>
              <a:t>can</a:t>
            </a:r>
            <a:r>
              <a:rPr sz="1100" spc="-30" dirty="0">
                <a:solidFill>
                  <a:srgbClr val="464646"/>
                </a:solidFill>
                <a:latin typeface="Arial"/>
                <a:cs typeface="Arial"/>
              </a:rPr>
              <a:t> </a:t>
            </a:r>
            <a:r>
              <a:rPr sz="1100" spc="-5" dirty="0">
                <a:solidFill>
                  <a:srgbClr val="464646"/>
                </a:solidFill>
                <a:latin typeface="Arial"/>
                <a:cs typeface="Arial"/>
              </a:rPr>
              <a:t>be</a:t>
            </a:r>
            <a:r>
              <a:rPr sz="1100" spc="-20" dirty="0">
                <a:solidFill>
                  <a:srgbClr val="464646"/>
                </a:solidFill>
                <a:latin typeface="Arial"/>
                <a:cs typeface="Arial"/>
              </a:rPr>
              <a:t> </a:t>
            </a:r>
            <a:r>
              <a:rPr sz="1100" spc="-5" dirty="0">
                <a:solidFill>
                  <a:srgbClr val="464646"/>
                </a:solidFill>
                <a:latin typeface="Arial"/>
                <a:cs typeface="Arial"/>
              </a:rPr>
              <a:t>processed</a:t>
            </a:r>
            <a:r>
              <a:rPr sz="1100" spc="-55" dirty="0">
                <a:solidFill>
                  <a:srgbClr val="464646"/>
                </a:solidFill>
                <a:latin typeface="Arial"/>
                <a:cs typeface="Arial"/>
              </a:rPr>
              <a:t> </a:t>
            </a:r>
            <a:r>
              <a:rPr sz="1100" spc="-5" dirty="0">
                <a:solidFill>
                  <a:srgbClr val="464646"/>
                </a:solidFill>
                <a:latin typeface="Arial"/>
                <a:cs typeface="Arial"/>
              </a:rPr>
              <a:t>at</a:t>
            </a:r>
            <a:r>
              <a:rPr sz="1100" spc="-15" dirty="0">
                <a:solidFill>
                  <a:srgbClr val="464646"/>
                </a:solidFill>
                <a:latin typeface="Arial"/>
                <a:cs typeface="Arial"/>
              </a:rPr>
              <a:t> </a:t>
            </a:r>
            <a:r>
              <a:rPr sz="1100" dirty="0">
                <a:solidFill>
                  <a:srgbClr val="464646"/>
                </a:solidFill>
                <a:latin typeface="Arial"/>
                <a:cs typeface="Arial"/>
              </a:rPr>
              <a:t>a</a:t>
            </a:r>
            <a:r>
              <a:rPr sz="1100" spc="-20" dirty="0">
                <a:solidFill>
                  <a:srgbClr val="464646"/>
                </a:solidFill>
                <a:latin typeface="Arial"/>
                <a:cs typeface="Arial"/>
              </a:rPr>
              <a:t> </a:t>
            </a:r>
            <a:r>
              <a:rPr sz="1100" spc="-5" dirty="0">
                <a:solidFill>
                  <a:srgbClr val="464646"/>
                </a:solidFill>
                <a:latin typeface="Arial"/>
                <a:cs typeface="Arial"/>
              </a:rPr>
              <a:t>low</a:t>
            </a:r>
            <a:r>
              <a:rPr sz="1100" spc="-10" dirty="0">
                <a:solidFill>
                  <a:srgbClr val="464646"/>
                </a:solidFill>
                <a:latin typeface="Arial"/>
                <a:cs typeface="Arial"/>
              </a:rPr>
              <a:t> </a:t>
            </a:r>
            <a:r>
              <a:rPr sz="1100" spc="-5" dirty="0">
                <a:solidFill>
                  <a:srgbClr val="464646"/>
                </a:solidFill>
                <a:latin typeface="Arial"/>
                <a:cs typeface="Arial"/>
              </a:rPr>
              <a:t>marginal</a:t>
            </a:r>
            <a:r>
              <a:rPr sz="1100" spc="-40" dirty="0">
                <a:solidFill>
                  <a:srgbClr val="464646"/>
                </a:solidFill>
                <a:latin typeface="Arial"/>
                <a:cs typeface="Arial"/>
              </a:rPr>
              <a:t> </a:t>
            </a:r>
            <a:r>
              <a:rPr sz="1100" spc="-5" dirty="0">
                <a:solidFill>
                  <a:srgbClr val="464646"/>
                </a:solidFill>
                <a:latin typeface="Arial"/>
                <a:cs typeface="Arial"/>
              </a:rPr>
              <a:t>cost.</a:t>
            </a:r>
            <a:r>
              <a:rPr sz="1100" spc="-45" dirty="0">
                <a:solidFill>
                  <a:srgbClr val="464646"/>
                </a:solidFill>
                <a:latin typeface="Arial"/>
                <a:cs typeface="Arial"/>
              </a:rPr>
              <a:t> </a:t>
            </a:r>
            <a:r>
              <a:rPr sz="1100" spc="-5" dirty="0">
                <a:solidFill>
                  <a:srgbClr val="464646"/>
                </a:solidFill>
                <a:latin typeface="Arial"/>
                <a:cs typeface="Arial"/>
              </a:rPr>
              <a:t>Toro  has </a:t>
            </a:r>
            <a:r>
              <a:rPr sz="1100" dirty="0">
                <a:solidFill>
                  <a:srgbClr val="464646"/>
                </a:solidFill>
                <a:latin typeface="Arial"/>
                <a:cs typeface="Arial"/>
              </a:rPr>
              <a:t>a </a:t>
            </a:r>
            <a:r>
              <a:rPr sz="1100" spc="-5" dirty="0">
                <a:solidFill>
                  <a:srgbClr val="464646"/>
                </a:solidFill>
                <a:latin typeface="Arial"/>
                <a:cs typeface="Arial"/>
              </a:rPr>
              <a:t>significant maiden total Inferred </a:t>
            </a:r>
            <a:r>
              <a:rPr sz="1100" dirty="0">
                <a:solidFill>
                  <a:srgbClr val="464646"/>
                </a:solidFill>
                <a:latin typeface="Arial"/>
                <a:cs typeface="Arial"/>
              </a:rPr>
              <a:t>JORC </a:t>
            </a:r>
            <a:r>
              <a:rPr sz="1100" spc="-5" dirty="0">
                <a:solidFill>
                  <a:srgbClr val="464646"/>
                </a:solidFill>
                <a:latin typeface="Arial"/>
                <a:cs typeface="Arial"/>
              </a:rPr>
              <a:t>2012 Resource of </a:t>
            </a:r>
            <a:r>
              <a:rPr sz="1100" b="1" spc="-5" dirty="0">
                <a:solidFill>
                  <a:srgbClr val="FF0000"/>
                </a:solidFill>
                <a:latin typeface="Arial"/>
                <a:cs typeface="Arial"/>
              </a:rPr>
              <a:t>68.3M pounds of </a:t>
            </a:r>
            <a:r>
              <a:rPr sz="1100" b="1" dirty="0">
                <a:solidFill>
                  <a:srgbClr val="FF0000"/>
                </a:solidFill>
                <a:latin typeface="Arial"/>
                <a:cs typeface="Arial"/>
              </a:rPr>
              <a:t>V</a:t>
            </a:r>
            <a:r>
              <a:rPr sz="1050" b="1" baseline="-11904" dirty="0">
                <a:solidFill>
                  <a:srgbClr val="FF0000"/>
                </a:solidFill>
                <a:latin typeface="Arial"/>
                <a:cs typeface="Arial"/>
              </a:rPr>
              <a:t>2</a:t>
            </a:r>
            <a:r>
              <a:rPr sz="1100" b="1" dirty="0">
                <a:solidFill>
                  <a:srgbClr val="FF0000"/>
                </a:solidFill>
                <a:latin typeface="Arial"/>
                <a:cs typeface="Arial"/>
              </a:rPr>
              <a:t>O</a:t>
            </a:r>
            <a:r>
              <a:rPr sz="1050" b="1" baseline="-11904" dirty="0">
                <a:solidFill>
                  <a:srgbClr val="FF0000"/>
                </a:solidFill>
                <a:latin typeface="Arial"/>
                <a:cs typeface="Arial"/>
              </a:rPr>
              <a:t>5</a:t>
            </a:r>
            <a:r>
              <a:rPr lang="en-AU" sz="1100" b="1" spc="-50" dirty="0">
                <a:solidFill>
                  <a:srgbClr val="FF0000"/>
                </a:solidFill>
                <a:uFill>
                  <a:solidFill>
                    <a:srgbClr val="464646"/>
                  </a:solidFill>
                </a:uFill>
                <a:latin typeface="Arial"/>
                <a:cs typeface="Arial"/>
              </a:rPr>
              <a:t> </a:t>
            </a:r>
            <a:r>
              <a:rPr lang="en-AU" sz="1100" spc="-5" dirty="0">
                <a:solidFill>
                  <a:srgbClr val="464646"/>
                </a:solidFill>
                <a:latin typeface="Arial"/>
                <a:cs typeface="Arial"/>
              </a:rPr>
              <a:t>(200ppm</a:t>
            </a:r>
            <a:r>
              <a:rPr lang="en-AU" sz="1100" u="sng" spc="-100" dirty="0">
                <a:solidFill>
                  <a:srgbClr val="464646"/>
                </a:solidFill>
                <a:uFill>
                  <a:solidFill>
                    <a:srgbClr val="464646"/>
                  </a:solidFill>
                </a:uFill>
                <a:latin typeface="Arial"/>
                <a:cs typeface="Arial"/>
              </a:rPr>
              <a:t> </a:t>
            </a:r>
            <a:r>
              <a:rPr lang="en-AU" sz="1100" u="sng" spc="-5" dirty="0">
                <a:solidFill>
                  <a:srgbClr val="464646"/>
                </a:solidFill>
                <a:uFill>
                  <a:solidFill>
                    <a:srgbClr val="464646"/>
                  </a:solidFill>
                </a:uFill>
                <a:latin typeface="Arial"/>
                <a:cs typeface="Arial"/>
              </a:rPr>
              <a:t>cut-off)</a:t>
            </a:r>
            <a:r>
              <a:rPr lang="en-AU" sz="1100" spc="-155" dirty="0">
                <a:solidFill>
                  <a:srgbClr val="464646"/>
                </a:solidFill>
                <a:latin typeface="Arial"/>
                <a:cs typeface="Arial"/>
              </a:rPr>
              <a:t> </a:t>
            </a:r>
            <a:r>
              <a:rPr sz="1100" spc="-5" dirty="0">
                <a:solidFill>
                  <a:srgbClr val="464646"/>
                </a:solidFill>
                <a:latin typeface="Arial"/>
                <a:cs typeface="Arial"/>
              </a:rPr>
              <a:t>inside</a:t>
            </a:r>
            <a:r>
              <a:rPr sz="1100" spc="-25" dirty="0">
                <a:solidFill>
                  <a:srgbClr val="464646"/>
                </a:solidFill>
                <a:latin typeface="Arial"/>
                <a:cs typeface="Arial"/>
              </a:rPr>
              <a:t> </a:t>
            </a:r>
            <a:r>
              <a:rPr sz="1100" dirty="0">
                <a:solidFill>
                  <a:srgbClr val="464646"/>
                </a:solidFill>
                <a:latin typeface="Arial"/>
                <a:cs typeface="Arial"/>
              </a:rPr>
              <a:t>the</a:t>
            </a:r>
            <a:r>
              <a:rPr sz="1100" spc="-45" dirty="0">
                <a:solidFill>
                  <a:srgbClr val="464646"/>
                </a:solidFill>
                <a:latin typeface="Arial"/>
                <a:cs typeface="Arial"/>
              </a:rPr>
              <a:t> </a:t>
            </a:r>
            <a:r>
              <a:rPr sz="1100" spc="-5" dirty="0">
                <a:solidFill>
                  <a:srgbClr val="464646"/>
                </a:solidFill>
                <a:latin typeface="Arial"/>
                <a:cs typeface="Arial"/>
              </a:rPr>
              <a:t>uranium</a:t>
            </a:r>
            <a:r>
              <a:rPr sz="1100" spc="-50" dirty="0">
                <a:solidFill>
                  <a:srgbClr val="464646"/>
                </a:solidFill>
                <a:latin typeface="Arial"/>
                <a:cs typeface="Arial"/>
              </a:rPr>
              <a:t> </a:t>
            </a:r>
            <a:r>
              <a:rPr sz="1100" spc="-5" dirty="0">
                <a:solidFill>
                  <a:srgbClr val="464646"/>
                </a:solidFill>
                <a:latin typeface="Arial"/>
                <a:cs typeface="Arial"/>
              </a:rPr>
              <a:t>resource</a:t>
            </a:r>
            <a:r>
              <a:rPr sz="1100" spc="-40" dirty="0">
                <a:solidFill>
                  <a:srgbClr val="464646"/>
                </a:solidFill>
                <a:latin typeface="Arial"/>
                <a:cs typeface="Arial"/>
              </a:rPr>
              <a:t> </a:t>
            </a:r>
            <a:r>
              <a:rPr sz="1100" spc="-5" dirty="0">
                <a:solidFill>
                  <a:srgbClr val="464646"/>
                </a:solidFill>
                <a:latin typeface="Arial"/>
                <a:cs typeface="Arial"/>
              </a:rPr>
              <a:t>envelopes</a:t>
            </a:r>
            <a:r>
              <a:rPr lang="en-AU" sz="1100" spc="-45" dirty="0">
                <a:solidFill>
                  <a:srgbClr val="464646"/>
                </a:solidFill>
                <a:latin typeface="Arial"/>
                <a:cs typeface="Arial"/>
              </a:rPr>
              <a:t> </a:t>
            </a:r>
            <a:r>
              <a:rPr lang="en-AU" sz="1100" dirty="0">
                <a:solidFill>
                  <a:srgbClr val="464646"/>
                </a:solidFill>
                <a:latin typeface="Arial"/>
                <a:cs typeface="Arial"/>
              </a:rPr>
              <a:t>for</a:t>
            </a:r>
            <a:r>
              <a:rPr lang="en-AU" sz="1100" spc="-50" dirty="0">
                <a:solidFill>
                  <a:srgbClr val="464646"/>
                </a:solidFill>
                <a:latin typeface="Arial"/>
                <a:cs typeface="Arial"/>
              </a:rPr>
              <a:t> </a:t>
            </a:r>
            <a:r>
              <a:rPr lang="en-AU" sz="1100" spc="-5" dirty="0">
                <a:solidFill>
                  <a:srgbClr val="464646"/>
                </a:solidFill>
                <a:latin typeface="Arial"/>
                <a:cs typeface="Arial"/>
              </a:rPr>
              <a:t>each</a:t>
            </a:r>
            <a:r>
              <a:rPr lang="en-AU" sz="1100" spc="-30" dirty="0">
                <a:solidFill>
                  <a:srgbClr val="464646"/>
                </a:solidFill>
                <a:latin typeface="Arial"/>
                <a:cs typeface="Arial"/>
              </a:rPr>
              <a:t> uranium </a:t>
            </a:r>
            <a:r>
              <a:rPr lang="en-AU" sz="1100" spc="-5" dirty="0">
                <a:solidFill>
                  <a:srgbClr val="464646"/>
                </a:solidFill>
                <a:latin typeface="Arial"/>
                <a:cs typeface="Arial"/>
              </a:rPr>
              <a:t>deposit</a:t>
            </a:r>
            <a:r>
              <a:rPr sz="1100" spc="-5" dirty="0">
                <a:solidFill>
                  <a:srgbClr val="464646"/>
                </a:solidFill>
                <a:latin typeface="Arial"/>
                <a:cs typeface="Arial"/>
              </a:rPr>
              <a:t>.</a:t>
            </a:r>
            <a:r>
              <a:rPr lang="en-AU" sz="1100" spc="-5" dirty="0">
                <a:solidFill>
                  <a:srgbClr val="464646"/>
                </a:solidFill>
                <a:latin typeface="Arial"/>
                <a:cs typeface="Arial"/>
              </a:rPr>
              <a:t> </a:t>
            </a:r>
            <a:endParaRPr sz="1100" dirty="0">
              <a:latin typeface="Arial"/>
              <a:cs typeface="Arial"/>
            </a:endParaRPr>
          </a:p>
          <a:p>
            <a:pPr marL="38100" marR="31115" algn="just">
              <a:lnSpc>
                <a:spcPct val="100000"/>
              </a:lnSpc>
              <a:spcBef>
                <a:spcPts val="930"/>
              </a:spcBef>
            </a:pPr>
            <a:r>
              <a:rPr sz="1100" spc="-5" dirty="0">
                <a:solidFill>
                  <a:srgbClr val="464646"/>
                </a:solidFill>
                <a:latin typeface="Arial"/>
                <a:cs typeface="Arial"/>
              </a:rPr>
              <a:t>Federal and </a:t>
            </a:r>
            <a:r>
              <a:rPr sz="1100" dirty="0">
                <a:solidFill>
                  <a:srgbClr val="464646"/>
                </a:solidFill>
                <a:latin typeface="Arial"/>
                <a:cs typeface="Arial"/>
              </a:rPr>
              <a:t>State </a:t>
            </a:r>
            <a:r>
              <a:rPr sz="1100" spc="-5" dirty="0">
                <a:solidFill>
                  <a:srgbClr val="464646"/>
                </a:solidFill>
                <a:latin typeface="Arial"/>
                <a:cs typeface="Arial"/>
              </a:rPr>
              <a:t>environmental approvals received. </a:t>
            </a:r>
            <a:r>
              <a:rPr sz="1100" spc="-15" dirty="0">
                <a:solidFill>
                  <a:srgbClr val="464646"/>
                </a:solidFill>
                <a:latin typeface="Arial"/>
                <a:cs typeface="Arial"/>
              </a:rPr>
              <a:t>Retrospective </a:t>
            </a:r>
            <a:r>
              <a:rPr sz="1100" spc="-10" dirty="0">
                <a:solidFill>
                  <a:srgbClr val="464646"/>
                </a:solidFill>
                <a:latin typeface="Arial"/>
                <a:cs typeface="Arial"/>
              </a:rPr>
              <a:t>amendment </a:t>
            </a:r>
            <a:r>
              <a:rPr sz="1100" spc="-5" dirty="0">
                <a:solidFill>
                  <a:srgbClr val="464646"/>
                </a:solidFill>
                <a:latin typeface="Arial"/>
                <a:cs typeface="Arial"/>
              </a:rPr>
              <a:t>to</a:t>
            </a:r>
            <a:r>
              <a:rPr lang="en-AU" sz="1100" spc="-5" dirty="0">
                <a:solidFill>
                  <a:srgbClr val="464646"/>
                </a:solidFill>
                <a:latin typeface="Arial"/>
                <a:cs typeface="Arial"/>
              </a:rPr>
              <a:t> s</a:t>
            </a:r>
            <a:r>
              <a:rPr sz="1100" spc="-15" dirty="0" err="1">
                <a:solidFill>
                  <a:srgbClr val="464646"/>
                </a:solidFill>
                <a:latin typeface="Arial"/>
                <a:cs typeface="Arial"/>
              </a:rPr>
              <a:t>ubstantial</a:t>
            </a:r>
            <a:r>
              <a:rPr sz="1100" spc="-15" dirty="0">
                <a:solidFill>
                  <a:srgbClr val="464646"/>
                </a:solidFill>
                <a:latin typeface="Arial"/>
                <a:cs typeface="Arial"/>
              </a:rPr>
              <a:t> commencement </a:t>
            </a:r>
            <a:r>
              <a:rPr sz="1100" spc="-10" dirty="0">
                <a:solidFill>
                  <a:srgbClr val="464646"/>
                </a:solidFill>
                <a:latin typeface="Arial"/>
                <a:cs typeface="Arial"/>
              </a:rPr>
              <a:t>date </a:t>
            </a:r>
            <a:r>
              <a:rPr sz="1100" spc="-15" dirty="0">
                <a:solidFill>
                  <a:srgbClr val="464646"/>
                </a:solidFill>
                <a:latin typeface="Arial"/>
                <a:cs typeface="Arial"/>
              </a:rPr>
              <a:t>condition </a:t>
            </a:r>
            <a:r>
              <a:rPr sz="1100" spc="-20" dirty="0">
                <a:solidFill>
                  <a:srgbClr val="464646"/>
                </a:solidFill>
                <a:latin typeface="Arial"/>
                <a:cs typeface="Arial"/>
              </a:rPr>
              <a:t>will </a:t>
            </a:r>
            <a:r>
              <a:rPr sz="1100" spc="-10" dirty="0">
                <a:solidFill>
                  <a:srgbClr val="464646"/>
                </a:solidFill>
                <a:latin typeface="Arial"/>
                <a:cs typeface="Arial"/>
              </a:rPr>
              <a:t>be required. </a:t>
            </a:r>
            <a:r>
              <a:rPr sz="1100" spc="-15" dirty="0">
                <a:solidFill>
                  <a:srgbClr val="464646"/>
                </a:solidFill>
                <a:latin typeface="Arial"/>
                <a:cs typeface="Arial"/>
              </a:rPr>
              <a:t>Amendment </a:t>
            </a:r>
            <a:r>
              <a:rPr sz="1100" spc="-5" dirty="0">
                <a:solidFill>
                  <a:srgbClr val="464646"/>
                </a:solidFill>
                <a:latin typeface="Arial"/>
                <a:cs typeface="Arial"/>
              </a:rPr>
              <a:t>to </a:t>
            </a:r>
            <a:r>
              <a:rPr sz="1100" spc="-15" dirty="0">
                <a:solidFill>
                  <a:srgbClr val="464646"/>
                </a:solidFill>
                <a:latin typeface="Arial"/>
                <a:cs typeface="Arial"/>
              </a:rPr>
              <a:t>mining proposal required resulting </a:t>
            </a:r>
            <a:r>
              <a:rPr sz="1100" spc="-5" dirty="0">
                <a:solidFill>
                  <a:srgbClr val="464646"/>
                </a:solidFill>
                <a:latin typeface="Arial"/>
                <a:cs typeface="Arial"/>
              </a:rPr>
              <a:t>from </a:t>
            </a:r>
            <a:r>
              <a:rPr sz="1100" spc="-10" dirty="0">
                <a:solidFill>
                  <a:srgbClr val="464646"/>
                </a:solidFill>
                <a:latin typeface="Arial"/>
                <a:cs typeface="Arial"/>
              </a:rPr>
              <a:t>further </a:t>
            </a:r>
            <a:r>
              <a:rPr sz="1100" spc="-15" dirty="0">
                <a:solidFill>
                  <a:srgbClr val="464646"/>
                </a:solidFill>
                <a:latin typeface="Arial"/>
                <a:cs typeface="Arial"/>
              </a:rPr>
              <a:t>studies which </a:t>
            </a:r>
            <a:r>
              <a:rPr lang="en-AU" sz="1100" spc="-15" dirty="0">
                <a:solidFill>
                  <a:srgbClr val="464646"/>
                </a:solidFill>
                <a:latin typeface="Arial"/>
                <a:cs typeface="Arial"/>
              </a:rPr>
              <a:t>significantly </a:t>
            </a:r>
            <a:r>
              <a:rPr sz="1100" spc="-15" dirty="0">
                <a:solidFill>
                  <a:srgbClr val="464646"/>
                </a:solidFill>
                <a:latin typeface="Arial"/>
                <a:cs typeface="Arial"/>
              </a:rPr>
              <a:t>enhanced </a:t>
            </a:r>
            <a:r>
              <a:rPr sz="1100" spc="-10" dirty="0">
                <a:solidFill>
                  <a:srgbClr val="464646"/>
                </a:solidFill>
                <a:latin typeface="Arial"/>
                <a:cs typeface="Arial"/>
              </a:rPr>
              <a:t>the</a:t>
            </a:r>
            <a:r>
              <a:rPr sz="1100" spc="-130" dirty="0">
                <a:solidFill>
                  <a:srgbClr val="464646"/>
                </a:solidFill>
                <a:latin typeface="Arial"/>
                <a:cs typeface="Arial"/>
              </a:rPr>
              <a:t> </a:t>
            </a:r>
            <a:r>
              <a:rPr sz="1100" spc="-10" dirty="0">
                <a:solidFill>
                  <a:srgbClr val="464646"/>
                </a:solidFill>
                <a:latin typeface="Arial"/>
                <a:cs typeface="Arial"/>
              </a:rPr>
              <a:t>Project.</a:t>
            </a:r>
            <a:r>
              <a:rPr lang="en-AU" sz="1100" spc="-10" dirty="0">
                <a:solidFill>
                  <a:srgbClr val="464646"/>
                </a:solidFill>
                <a:latin typeface="Arial"/>
                <a:cs typeface="Arial"/>
              </a:rPr>
              <a:t>  </a:t>
            </a:r>
            <a:r>
              <a:rPr sz="1100" spc="-5" dirty="0">
                <a:solidFill>
                  <a:srgbClr val="464646"/>
                </a:solidFill>
                <a:latin typeface="Arial"/>
                <a:cs typeface="Arial"/>
              </a:rPr>
              <a:t>All mining leases</a:t>
            </a:r>
            <a:r>
              <a:rPr sz="1100" spc="-75" dirty="0">
                <a:solidFill>
                  <a:srgbClr val="464646"/>
                </a:solidFill>
                <a:latin typeface="Arial"/>
                <a:cs typeface="Arial"/>
              </a:rPr>
              <a:t> </a:t>
            </a:r>
            <a:r>
              <a:rPr sz="1100" spc="-5" dirty="0">
                <a:solidFill>
                  <a:srgbClr val="464646"/>
                </a:solidFill>
                <a:latin typeface="Arial"/>
                <a:cs typeface="Arial"/>
              </a:rPr>
              <a:t>granted.</a:t>
            </a:r>
            <a:endParaRPr sz="1100" dirty="0">
              <a:latin typeface="Arial"/>
              <a:cs typeface="Arial"/>
            </a:endParaRPr>
          </a:p>
        </p:txBody>
      </p:sp>
      <p:sp>
        <p:nvSpPr>
          <p:cNvPr id="22" name="object 22"/>
          <p:cNvSpPr txBox="1"/>
          <p:nvPr/>
        </p:nvSpPr>
        <p:spPr>
          <a:xfrm>
            <a:off x="2131081" y="5621235"/>
            <a:ext cx="6497320" cy="979169"/>
          </a:xfrm>
          <a:prstGeom prst="rect">
            <a:avLst/>
          </a:prstGeom>
        </p:spPr>
        <p:txBody>
          <a:bodyPr vert="horz" wrap="square" lIns="0" tIns="12700" rIns="0" bIns="0" rtlCol="0">
            <a:spAutoFit/>
          </a:bodyPr>
          <a:lstStyle/>
          <a:p>
            <a:pPr marL="12700" marR="5080">
              <a:lnSpc>
                <a:spcPct val="100000"/>
              </a:lnSpc>
              <a:spcBef>
                <a:spcPts val="100"/>
              </a:spcBef>
            </a:pPr>
            <a:r>
              <a:rPr sz="1100" b="1" spc="-5" dirty="0">
                <a:solidFill>
                  <a:srgbClr val="464646"/>
                </a:solidFill>
                <a:latin typeface="Arial"/>
                <a:cs typeface="Arial"/>
              </a:rPr>
              <a:t>Richard Homsany </a:t>
            </a:r>
            <a:r>
              <a:rPr sz="1100" spc="-15" dirty="0">
                <a:solidFill>
                  <a:srgbClr val="464646"/>
                </a:solidFill>
                <a:latin typeface="Arial"/>
                <a:cs typeface="Arial"/>
              </a:rPr>
              <a:t>(Executive Chairman), </a:t>
            </a:r>
            <a:r>
              <a:rPr sz="1100" spc="-5" dirty="0">
                <a:solidFill>
                  <a:srgbClr val="464646"/>
                </a:solidFill>
                <a:latin typeface="Arial"/>
                <a:cs typeface="Arial"/>
              </a:rPr>
              <a:t>an officer of Mega Uranium (TS</a:t>
            </a:r>
            <a:r>
              <a:rPr lang="en-AU" sz="1100" spc="-5" dirty="0">
                <a:solidFill>
                  <a:srgbClr val="464646"/>
                </a:solidFill>
                <a:latin typeface="Arial"/>
                <a:cs typeface="Arial"/>
              </a:rPr>
              <a:t>E</a:t>
            </a:r>
            <a:r>
              <a:rPr sz="1100" spc="-5" dirty="0">
                <a:solidFill>
                  <a:srgbClr val="464646"/>
                </a:solidFill>
                <a:latin typeface="Arial"/>
                <a:cs typeface="Arial"/>
              </a:rPr>
              <a:t>:MGA), director of various ASX  </a:t>
            </a:r>
            <a:r>
              <a:rPr sz="1100" dirty="0">
                <a:solidFill>
                  <a:srgbClr val="464646"/>
                </a:solidFill>
                <a:latin typeface="Arial"/>
                <a:cs typeface="Arial"/>
              </a:rPr>
              <a:t>&amp; TSXV </a:t>
            </a:r>
            <a:r>
              <a:rPr sz="1100" spc="-5" dirty="0">
                <a:solidFill>
                  <a:srgbClr val="464646"/>
                </a:solidFill>
                <a:latin typeface="Arial"/>
                <a:cs typeface="Arial"/>
              </a:rPr>
              <a:t>companies. </a:t>
            </a:r>
            <a:r>
              <a:rPr sz="1100" b="1" spc="-5" dirty="0">
                <a:solidFill>
                  <a:srgbClr val="464646"/>
                </a:solidFill>
                <a:latin typeface="Arial"/>
                <a:cs typeface="Arial"/>
              </a:rPr>
              <a:t>Richard Patricio </a:t>
            </a:r>
            <a:r>
              <a:rPr sz="1100" spc="-5" dirty="0">
                <a:solidFill>
                  <a:srgbClr val="464646"/>
                </a:solidFill>
                <a:latin typeface="Arial"/>
                <a:cs typeface="Arial"/>
              </a:rPr>
              <a:t>(NED), is currently CEO of Mega Uranium (TSE:MGA) and </a:t>
            </a:r>
            <a:r>
              <a:rPr sz="1100" dirty="0">
                <a:solidFill>
                  <a:srgbClr val="464646"/>
                </a:solidFill>
                <a:latin typeface="Arial"/>
                <a:cs typeface="Arial"/>
              </a:rPr>
              <a:t>a  </a:t>
            </a:r>
            <a:r>
              <a:rPr sz="1100" spc="-5" dirty="0">
                <a:solidFill>
                  <a:srgbClr val="464646"/>
                </a:solidFill>
                <a:latin typeface="Arial"/>
                <a:cs typeface="Arial"/>
              </a:rPr>
              <a:t>Director of NextGen </a:t>
            </a:r>
            <a:r>
              <a:rPr sz="1100" dirty="0">
                <a:solidFill>
                  <a:srgbClr val="464646"/>
                </a:solidFill>
                <a:latin typeface="Arial"/>
                <a:cs typeface="Arial"/>
              </a:rPr>
              <a:t>(TSE:NXE). </a:t>
            </a:r>
            <a:r>
              <a:rPr sz="1100" b="1" spc="-15" dirty="0">
                <a:solidFill>
                  <a:srgbClr val="464646"/>
                </a:solidFill>
                <a:latin typeface="Arial"/>
                <a:cs typeface="Arial"/>
              </a:rPr>
              <a:t>Michel </a:t>
            </a:r>
            <a:r>
              <a:rPr sz="1100" b="1" spc="-5" dirty="0">
                <a:solidFill>
                  <a:srgbClr val="464646"/>
                </a:solidFill>
                <a:latin typeface="Arial"/>
                <a:cs typeface="Arial"/>
              </a:rPr>
              <a:t>Marier </a:t>
            </a:r>
            <a:r>
              <a:rPr sz="1100" spc="-5" dirty="0">
                <a:solidFill>
                  <a:srgbClr val="464646"/>
                </a:solidFill>
                <a:latin typeface="Arial"/>
                <a:cs typeface="Arial"/>
              </a:rPr>
              <a:t>(NED) is an </a:t>
            </a:r>
            <a:r>
              <a:rPr sz="1100" spc="-15" dirty="0">
                <a:solidFill>
                  <a:srgbClr val="464646"/>
                </a:solidFill>
                <a:latin typeface="Arial"/>
                <a:cs typeface="Arial"/>
              </a:rPr>
              <a:t>Investment </a:t>
            </a:r>
            <a:r>
              <a:rPr sz="1100" spc="-5" dirty="0">
                <a:solidFill>
                  <a:srgbClr val="464646"/>
                </a:solidFill>
                <a:latin typeface="Arial"/>
                <a:cs typeface="Arial"/>
              </a:rPr>
              <a:t>Manager at Sentient Group. Dr  Greg Shirtliff leads </a:t>
            </a:r>
            <a:r>
              <a:rPr sz="1100" dirty="0">
                <a:solidFill>
                  <a:srgbClr val="464646"/>
                </a:solidFill>
                <a:latin typeface="Arial"/>
                <a:cs typeface="Arial"/>
              </a:rPr>
              <a:t>the </a:t>
            </a:r>
            <a:r>
              <a:rPr sz="1100" spc="-5" dirty="0">
                <a:solidFill>
                  <a:srgbClr val="464646"/>
                </a:solidFill>
                <a:latin typeface="Arial"/>
                <a:cs typeface="Arial"/>
              </a:rPr>
              <a:t>technical </a:t>
            </a:r>
            <a:r>
              <a:rPr sz="1100" dirty="0">
                <a:solidFill>
                  <a:srgbClr val="464646"/>
                </a:solidFill>
                <a:latin typeface="Arial"/>
                <a:cs typeface="Arial"/>
              </a:rPr>
              <a:t>team </a:t>
            </a:r>
            <a:r>
              <a:rPr sz="1100" spc="-5" dirty="0">
                <a:solidFill>
                  <a:srgbClr val="464646"/>
                </a:solidFill>
                <a:latin typeface="Arial"/>
                <a:cs typeface="Arial"/>
              </a:rPr>
              <a:t>with 20 years uranium experience in exploration </a:t>
            </a:r>
            <a:r>
              <a:rPr sz="1100" dirty="0">
                <a:solidFill>
                  <a:srgbClr val="464646"/>
                </a:solidFill>
                <a:latin typeface="Arial"/>
                <a:cs typeface="Arial"/>
              </a:rPr>
              <a:t>&amp; </a:t>
            </a:r>
            <a:r>
              <a:rPr sz="1100" spc="-5" dirty="0">
                <a:solidFill>
                  <a:srgbClr val="464646"/>
                </a:solidFill>
                <a:latin typeface="Arial"/>
                <a:cs typeface="Arial"/>
              </a:rPr>
              <a:t>mining including  prior roles </a:t>
            </a:r>
            <a:r>
              <a:rPr sz="1100" spc="-15" dirty="0">
                <a:solidFill>
                  <a:srgbClr val="464646"/>
                </a:solidFill>
                <a:latin typeface="Arial"/>
                <a:cs typeface="Arial"/>
              </a:rPr>
              <a:t>with </a:t>
            </a:r>
            <a:r>
              <a:rPr sz="1100" spc="-5" dirty="0">
                <a:solidFill>
                  <a:srgbClr val="464646"/>
                </a:solidFill>
                <a:latin typeface="Arial"/>
                <a:cs typeface="Arial"/>
              </a:rPr>
              <a:t>Cameco </a:t>
            </a:r>
            <a:r>
              <a:rPr sz="1100" dirty="0">
                <a:solidFill>
                  <a:srgbClr val="464646"/>
                </a:solidFill>
                <a:latin typeface="Arial"/>
                <a:cs typeface="Arial"/>
              </a:rPr>
              <a:t>&amp;</a:t>
            </a:r>
            <a:r>
              <a:rPr sz="1100" spc="-225" dirty="0">
                <a:solidFill>
                  <a:srgbClr val="464646"/>
                </a:solidFill>
                <a:latin typeface="Arial"/>
                <a:cs typeface="Arial"/>
              </a:rPr>
              <a:t> </a:t>
            </a:r>
            <a:r>
              <a:rPr sz="1100" spc="-5" dirty="0">
                <a:solidFill>
                  <a:srgbClr val="464646"/>
                </a:solidFill>
                <a:latin typeface="Arial"/>
                <a:cs typeface="Arial"/>
              </a:rPr>
              <a:t>ERA.</a:t>
            </a:r>
            <a:endParaRPr sz="1100" dirty="0">
              <a:latin typeface="Arial"/>
              <a:cs typeface="Arial"/>
            </a:endParaRPr>
          </a:p>
          <a:p>
            <a:pPr marL="6207125">
              <a:lnSpc>
                <a:spcPts val="900"/>
              </a:lnSpc>
            </a:pPr>
            <a:endParaRPr sz="1000" dirty="0">
              <a:latin typeface="Arial"/>
              <a:cs typeface="Arial"/>
            </a:endParaRPr>
          </a:p>
        </p:txBody>
      </p:sp>
      <p:sp>
        <p:nvSpPr>
          <p:cNvPr id="26" name="Slide Number Placeholder 25">
            <a:extLst>
              <a:ext uri="{FF2B5EF4-FFF2-40B4-BE49-F238E27FC236}">
                <a16:creationId xmlns:a16="http://schemas.microsoft.com/office/drawing/2014/main" id="{D421E884-3698-8E53-2BDA-429BF00B1C14}"/>
              </a:ext>
            </a:extLst>
          </p:cNvPr>
          <p:cNvSpPr>
            <a:spLocks noGrp="1"/>
          </p:cNvSpPr>
          <p:nvPr>
            <p:ph type="sldNum" sz="quarter" idx="7"/>
          </p:nvPr>
        </p:nvSpPr>
        <p:spPr/>
        <p:txBody>
          <a:bodyPr/>
          <a:lstStyle/>
          <a:p>
            <a:fld id="{B6F15528-21DE-4FAA-801E-634DDDAF4B2B}" type="slidenum">
              <a:rPr lang="en-AU" smtClean="0"/>
              <a:t>4</a:t>
            </a:fld>
            <a:endParaRPr lang="en-A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184607"/>
            <a:ext cx="4724400" cy="628377"/>
          </a:xfrm>
          <a:prstGeom prst="rect">
            <a:avLst/>
          </a:prstGeom>
        </p:spPr>
        <p:txBody>
          <a:bodyPr vert="horz" wrap="square" lIns="0" tIns="12700" rIns="0" bIns="0" rtlCol="0">
            <a:spAutoFit/>
          </a:bodyPr>
          <a:lstStyle/>
          <a:p>
            <a:pPr marL="12700">
              <a:lnSpc>
                <a:spcPct val="100000"/>
              </a:lnSpc>
              <a:spcBef>
                <a:spcPts val="100"/>
              </a:spcBef>
            </a:pPr>
            <a:r>
              <a:rPr sz="2000" i="0" spc="-15" dirty="0">
                <a:solidFill>
                  <a:srgbClr val="FFFFFF"/>
                </a:solidFill>
                <a:latin typeface="Arial"/>
                <a:cs typeface="Arial"/>
              </a:rPr>
              <a:t>MACRO </a:t>
            </a:r>
            <a:r>
              <a:rPr sz="2000" i="0" spc="-5" dirty="0">
                <a:solidFill>
                  <a:srgbClr val="FFFFFF"/>
                </a:solidFill>
                <a:latin typeface="Arial"/>
                <a:cs typeface="Arial"/>
              </a:rPr>
              <a:t>OVERVIEW </a:t>
            </a:r>
            <a:r>
              <a:rPr sz="2000" i="0" dirty="0">
                <a:solidFill>
                  <a:srgbClr val="FFFFFF"/>
                </a:solidFill>
                <a:latin typeface="Arial"/>
                <a:cs typeface="Arial"/>
              </a:rPr>
              <a:t>OF </a:t>
            </a:r>
            <a:r>
              <a:rPr sz="2000" i="0" spc="-10" dirty="0">
                <a:solidFill>
                  <a:srgbClr val="FFFFFF"/>
                </a:solidFill>
                <a:latin typeface="Arial"/>
                <a:cs typeface="Arial"/>
              </a:rPr>
              <a:t>URANIUM</a:t>
            </a:r>
            <a:r>
              <a:rPr sz="2000" i="0" spc="65" dirty="0">
                <a:solidFill>
                  <a:srgbClr val="FFFFFF"/>
                </a:solidFill>
                <a:latin typeface="Arial"/>
                <a:cs typeface="Arial"/>
              </a:rPr>
              <a:t> </a:t>
            </a:r>
            <a:r>
              <a:rPr sz="2000" i="0" spc="-5" dirty="0">
                <a:solidFill>
                  <a:srgbClr val="FFFFFF"/>
                </a:solidFill>
                <a:latin typeface="Arial"/>
                <a:cs typeface="Arial"/>
              </a:rPr>
              <a:t>SECTOR</a:t>
            </a:r>
            <a:endParaRPr sz="2000" dirty="0">
              <a:latin typeface="Arial"/>
              <a:cs typeface="Arial"/>
            </a:endParaRPr>
          </a:p>
        </p:txBody>
      </p:sp>
      <p:sp>
        <p:nvSpPr>
          <p:cNvPr id="3" name="object 3"/>
          <p:cNvSpPr txBox="1"/>
          <p:nvPr/>
        </p:nvSpPr>
        <p:spPr>
          <a:xfrm>
            <a:off x="292100" y="1124153"/>
            <a:ext cx="8698230" cy="4991110"/>
          </a:xfrm>
          <a:prstGeom prst="rect">
            <a:avLst/>
          </a:prstGeom>
        </p:spPr>
        <p:txBody>
          <a:bodyPr vert="horz" wrap="square" lIns="0" tIns="12700" rIns="0" bIns="0" rtlCol="0">
            <a:spAutoFit/>
          </a:bodyPr>
          <a:lstStyle/>
          <a:p>
            <a:pPr marL="12700">
              <a:lnSpc>
                <a:spcPct val="100000"/>
              </a:lnSpc>
              <a:spcBef>
                <a:spcPts val="100"/>
              </a:spcBef>
            </a:pPr>
            <a:r>
              <a:rPr sz="1800" b="1" spc="-15" dirty="0">
                <a:latin typeface="Arial"/>
                <a:cs typeface="Arial"/>
              </a:rPr>
              <a:t>URANIUM</a:t>
            </a:r>
            <a:r>
              <a:rPr sz="1800" b="1" spc="55" dirty="0">
                <a:latin typeface="Arial"/>
                <a:cs typeface="Arial"/>
              </a:rPr>
              <a:t> </a:t>
            </a:r>
            <a:r>
              <a:rPr sz="1800" b="1" spc="-15" dirty="0">
                <a:latin typeface="Arial"/>
                <a:cs typeface="Arial"/>
              </a:rPr>
              <a:t>MARKET</a:t>
            </a:r>
            <a:endParaRPr sz="1800" dirty="0">
              <a:latin typeface="Arial"/>
              <a:cs typeface="Arial"/>
            </a:endParaRPr>
          </a:p>
          <a:p>
            <a:pPr>
              <a:lnSpc>
                <a:spcPct val="100000"/>
              </a:lnSpc>
              <a:spcBef>
                <a:spcPts val="30"/>
              </a:spcBef>
            </a:pPr>
            <a:endParaRPr sz="1850" dirty="0">
              <a:latin typeface="Arial"/>
              <a:cs typeface="Arial"/>
            </a:endParaRPr>
          </a:p>
          <a:p>
            <a:pPr marL="299085" marR="356870" indent="-287020">
              <a:lnSpc>
                <a:spcPct val="100000"/>
              </a:lnSpc>
              <a:buFont typeface="Arial"/>
              <a:buChar char="•"/>
              <a:tabLst>
                <a:tab pos="299085" algn="l"/>
                <a:tab pos="299720" algn="l"/>
              </a:tabLst>
            </a:pPr>
            <a:r>
              <a:rPr lang="en-AU" sz="1800" spc="-5" dirty="0">
                <a:latin typeface="Arial"/>
                <a:cs typeface="Arial"/>
              </a:rPr>
              <a:t>K</a:t>
            </a:r>
            <a:r>
              <a:rPr sz="1800" spc="-5" dirty="0" err="1">
                <a:latin typeface="Arial"/>
                <a:cs typeface="Arial"/>
              </a:rPr>
              <a:t>ey</a:t>
            </a:r>
            <a:r>
              <a:rPr sz="1800" spc="-5" dirty="0">
                <a:latin typeface="Arial"/>
                <a:cs typeface="Arial"/>
              </a:rPr>
              <a:t> </a:t>
            </a:r>
            <a:r>
              <a:rPr sz="1800" spc="-10" dirty="0">
                <a:latin typeface="Arial"/>
                <a:cs typeface="Arial"/>
              </a:rPr>
              <a:t>driver </a:t>
            </a:r>
            <a:r>
              <a:rPr sz="1800" dirty="0">
                <a:latin typeface="Arial"/>
                <a:cs typeface="Arial"/>
              </a:rPr>
              <a:t>is the </a:t>
            </a:r>
            <a:r>
              <a:rPr sz="1800" spc="-5" dirty="0">
                <a:latin typeface="Arial"/>
                <a:cs typeface="Arial"/>
              </a:rPr>
              <a:t>demand from nuclear energy utilities. Affected by </a:t>
            </a:r>
            <a:r>
              <a:rPr sz="1800" spc="-10" dirty="0">
                <a:latin typeface="Arial"/>
                <a:cs typeface="Arial"/>
              </a:rPr>
              <a:t>demand </a:t>
            </a:r>
            <a:r>
              <a:rPr sz="1800" spc="-5" dirty="0">
                <a:latin typeface="Arial"/>
                <a:cs typeface="Arial"/>
              </a:rPr>
              <a:t>for, </a:t>
            </a:r>
            <a:r>
              <a:rPr sz="1800" spc="-10" dirty="0">
                <a:latin typeface="Arial"/>
                <a:cs typeface="Arial"/>
              </a:rPr>
              <a:t>and </a:t>
            </a:r>
            <a:r>
              <a:rPr sz="1800" spc="-5" dirty="0">
                <a:latin typeface="Arial"/>
                <a:cs typeface="Arial"/>
              </a:rPr>
              <a:t>share of, electricity </a:t>
            </a:r>
            <a:r>
              <a:rPr sz="1800" spc="-10" dirty="0">
                <a:latin typeface="Arial"/>
                <a:cs typeface="Arial"/>
              </a:rPr>
              <a:t>generated </a:t>
            </a:r>
            <a:r>
              <a:rPr sz="1800" spc="-5" dirty="0">
                <a:latin typeface="Arial"/>
                <a:cs typeface="Arial"/>
              </a:rPr>
              <a:t>by</a:t>
            </a:r>
            <a:r>
              <a:rPr sz="1800" spc="150" dirty="0">
                <a:latin typeface="Arial"/>
                <a:cs typeface="Arial"/>
              </a:rPr>
              <a:t> </a:t>
            </a:r>
            <a:r>
              <a:rPr sz="1800" spc="-10" dirty="0">
                <a:latin typeface="Arial"/>
                <a:cs typeface="Arial"/>
              </a:rPr>
              <a:t>nuclear.</a:t>
            </a:r>
            <a:endParaRPr sz="1800" dirty="0">
              <a:latin typeface="Arial"/>
              <a:cs typeface="Arial"/>
            </a:endParaRPr>
          </a:p>
          <a:p>
            <a:pPr>
              <a:lnSpc>
                <a:spcPct val="100000"/>
              </a:lnSpc>
              <a:spcBef>
                <a:spcPts val="35"/>
              </a:spcBef>
              <a:buFont typeface="Arial"/>
              <a:buChar char="•"/>
            </a:pPr>
            <a:endParaRPr sz="1850" dirty="0">
              <a:latin typeface="Arial"/>
              <a:cs typeface="Arial"/>
            </a:endParaRPr>
          </a:p>
          <a:p>
            <a:pPr marL="299085" marR="11430" indent="-287020">
              <a:lnSpc>
                <a:spcPct val="100000"/>
              </a:lnSpc>
              <a:buFont typeface="Arial"/>
              <a:buChar char="•"/>
              <a:tabLst>
                <a:tab pos="299085" algn="l"/>
                <a:tab pos="299720" algn="l"/>
              </a:tabLst>
            </a:pPr>
            <a:r>
              <a:rPr sz="1800" spc="-5" dirty="0">
                <a:latin typeface="Arial"/>
                <a:cs typeface="Arial"/>
              </a:rPr>
              <a:t>Contract pricing </a:t>
            </a:r>
            <a:r>
              <a:rPr sz="1800" dirty="0">
                <a:latin typeface="Arial"/>
                <a:cs typeface="Arial"/>
              </a:rPr>
              <a:t>is </a:t>
            </a:r>
            <a:r>
              <a:rPr sz="1800" spc="-5" dirty="0">
                <a:latin typeface="Arial"/>
                <a:cs typeface="Arial"/>
              </a:rPr>
              <a:t>mostly </a:t>
            </a:r>
            <a:r>
              <a:rPr sz="1800" dirty="0">
                <a:latin typeface="Arial"/>
                <a:cs typeface="Arial"/>
              </a:rPr>
              <a:t>on a long </a:t>
            </a:r>
            <a:r>
              <a:rPr sz="1800" spc="-5" dirty="0">
                <a:latin typeface="Arial"/>
                <a:cs typeface="Arial"/>
              </a:rPr>
              <a:t>term supply basis </a:t>
            </a:r>
            <a:r>
              <a:rPr sz="1800" dirty="0">
                <a:latin typeface="Arial"/>
                <a:cs typeface="Arial"/>
              </a:rPr>
              <a:t>(3</a:t>
            </a:r>
            <a:r>
              <a:rPr lang="en-AU" sz="1800" dirty="0">
                <a:latin typeface="Arial"/>
                <a:cs typeface="Arial"/>
              </a:rPr>
              <a:t>-</a:t>
            </a:r>
            <a:r>
              <a:rPr sz="1800" spc="-5" dirty="0">
                <a:latin typeface="Arial"/>
                <a:cs typeface="Arial"/>
              </a:rPr>
              <a:t>5 </a:t>
            </a:r>
            <a:r>
              <a:rPr sz="1800" spc="-10" dirty="0">
                <a:latin typeface="Arial"/>
                <a:cs typeface="Arial"/>
              </a:rPr>
              <a:t>years) </a:t>
            </a:r>
            <a:r>
              <a:rPr sz="1800" spc="-5" dirty="0">
                <a:latin typeface="Arial"/>
                <a:cs typeface="Arial"/>
              </a:rPr>
              <a:t>priced </a:t>
            </a:r>
            <a:r>
              <a:rPr sz="1800" spc="-10" dirty="0">
                <a:latin typeface="Arial"/>
                <a:cs typeface="Arial"/>
              </a:rPr>
              <a:t>at  </a:t>
            </a:r>
            <a:r>
              <a:rPr sz="1800" dirty="0">
                <a:latin typeface="Arial"/>
                <a:cs typeface="Arial"/>
              </a:rPr>
              <a:t>a </a:t>
            </a:r>
            <a:r>
              <a:rPr sz="1800" spc="-5" dirty="0">
                <a:latin typeface="Arial"/>
                <a:cs typeface="Arial"/>
              </a:rPr>
              <a:t>premium </a:t>
            </a:r>
            <a:r>
              <a:rPr sz="1800" dirty="0">
                <a:latin typeface="Arial"/>
                <a:cs typeface="Arial"/>
              </a:rPr>
              <a:t>to </a:t>
            </a:r>
            <a:r>
              <a:rPr sz="1800" spc="-5" dirty="0">
                <a:latin typeface="Arial"/>
                <a:cs typeface="Arial"/>
              </a:rPr>
              <a:t>spot</a:t>
            </a:r>
            <a:r>
              <a:rPr sz="1800" spc="10" dirty="0">
                <a:latin typeface="Arial"/>
                <a:cs typeface="Arial"/>
              </a:rPr>
              <a:t> </a:t>
            </a:r>
            <a:r>
              <a:rPr sz="1800" spc="-10" dirty="0">
                <a:latin typeface="Arial"/>
                <a:cs typeface="Arial"/>
              </a:rPr>
              <a:t>pricing.</a:t>
            </a:r>
            <a:endParaRPr sz="1800" dirty="0">
              <a:latin typeface="Arial"/>
              <a:cs typeface="Arial"/>
            </a:endParaRPr>
          </a:p>
          <a:p>
            <a:pPr>
              <a:lnSpc>
                <a:spcPct val="100000"/>
              </a:lnSpc>
              <a:spcBef>
                <a:spcPts val="20"/>
              </a:spcBef>
              <a:buFont typeface="Arial"/>
              <a:buChar char="•"/>
            </a:pPr>
            <a:endParaRPr sz="1650" dirty="0">
              <a:latin typeface="Arial"/>
              <a:cs typeface="Arial"/>
            </a:endParaRPr>
          </a:p>
          <a:p>
            <a:pPr marL="299085" indent="-287020">
              <a:lnSpc>
                <a:spcPct val="100000"/>
              </a:lnSpc>
              <a:buFont typeface="Arial"/>
              <a:buChar char="•"/>
              <a:tabLst>
                <a:tab pos="299085" algn="l"/>
                <a:tab pos="299720" algn="l"/>
              </a:tabLst>
            </a:pPr>
            <a:r>
              <a:rPr sz="1800" spc="-5" dirty="0">
                <a:latin typeface="Arial"/>
                <a:cs typeface="Arial"/>
              </a:rPr>
              <a:t>Prices </a:t>
            </a:r>
            <a:r>
              <a:rPr sz="1800" spc="-15" dirty="0">
                <a:latin typeface="Arial"/>
                <a:cs typeface="Arial"/>
              </a:rPr>
              <a:t>have </a:t>
            </a:r>
            <a:r>
              <a:rPr sz="1800" spc="-5" dirty="0">
                <a:latin typeface="Arial"/>
                <a:cs typeface="Arial"/>
              </a:rPr>
              <a:t>been buoyed as </a:t>
            </a:r>
            <a:r>
              <a:rPr sz="1800" dirty="0">
                <a:latin typeface="Arial"/>
                <a:cs typeface="Arial"/>
              </a:rPr>
              <a:t>a </a:t>
            </a:r>
            <a:r>
              <a:rPr sz="1800" spc="-5" dirty="0">
                <a:latin typeface="Arial"/>
                <a:cs typeface="Arial"/>
              </a:rPr>
              <a:t>result</a:t>
            </a:r>
            <a:r>
              <a:rPr sz="1800" spc="70" dirty="0">
                <a:latin typeface="Arial"/>
                <a:cs typeface="Arial"/>
              </a:rPr>
              <a:t> </a:t>
            </a:r>
            <a:r>
              <a:rPr sz="1800" spc="-5" dirty="0">
                <a:latin typeface="Arial"/>
                <a:cs typeface="Arial"/>
              </a:rPr>
              <a:t>of:</a:t>
            </a:r>
            <a:endParaRPr sz="1800" dirty="0">
              <a:latin typeface="Arial"/>
              <a:cs typeface="Arial"/>
            </a:endParaRPr>
          </a:p>
          <a:p>
            <a:pPr marL="628650" indent="-266700">
              <a:lnSpc>
                <a:spcPct val="100000"/>
              </a:lnSpc>
            </a:pPr>
            <a:r>
              <a:rPr sz="1800" spc="-5" dirty="0">
                <a:latin typeface="Arial"/>
                <a:cs typeface="Arial"/>
              </a:rPr>
              <a:t>-</a:t>
            </a:r>
            <a:r>
              <a:rPr lang="en-AU" sz="1800" spc="-5" dirty="0">
                <a:latin typeface="Arial"/>
                <a:cs typeface="Arial"/>
              </a:rPr>
              <a:t>  </a:t>
            </a:r>
            <a:r>
              <a:rPr sz="1800" spc="-5" dirty="0">
                <a:latin typeface="Arial"/>
                <a:cs typeface="Arial"/>
              </a:rPr>
              <a:t>mine production cuts from </a:t>
            </a:r>
            <a:r>
              <a:rPr sz="1800" spc="-10" dirty="0">
                <a:latin typeface="Arial"/>
                <a:cs typeface="Arial"/>
              </a:rPr>
              <a:t>excess supply and depressed</a:t>
            </a:r>
            <a:r>
              <a:rPr sz="1800" spc="100" dirty="0">
                <a:latin typeface="Arial"/>
                <a:cs typeface="Arial"/>
              </a:rPr>
              <a:t> </a:t>
            </a:r>
            <a:r>
              <a:rPr sz="1800" spc="-10" dirty="0">
                <a:latin typeface="Arial"/>
                <a:cs typeface="Arial"/>
              </a:rPr>
              <a:t>demand.</a:t>
            </a:r>
            <a:endParaRPr sz="1800" dirty="0">
              <a:latin typeface="Arial"/>
              <a:cs typeface="Arial"/>
            </a:endParaRPr>
          </a:p>
          <a:p>
            <a:pPr marL="469900" indent="-107950">
              <a:lnSpc>
                <a:spcPct val="100000"/>
              </a:lnSpc>
            </a:pPr>
            <a:r>
              <a:rPr sz="1800" spc="-5" dirty="0">
                <a:latin typeface="Arial"/>
                <a:cs typeface="Arial"/>
              </a:rPr>
              <a:t>-</a:t>
            </a:r>
            <a:r>
              <a:rPr lang="en-AU" sz="1800" spc="-5" dirty="0">
                <a:latin typeface="Arial"/>
                <a:cs typeface="Arial"/>
              </a:rPr>
              <a:t>  </a:t>
            </a:r>
            <a:r>
              <a:rPr sz="1800" spc="-5" dirty="0">
                <a:latin typeface="Arial"/>
                <a:cs typeface="Arial"/>
              </a:rPr>
              <a:t>further production cuts in </a:t>
            </a:r>
            <a:r>
              <a:rPr sz="1800" spc="-10" dirty="0">
                <a:latin typeface="Arial"/>
                <a:cs typeface="Arial"/>
              </a:rPr>
              <a:t>2020 due </a:t>
            </a:r>
            <a:r>
              <a:rPr sz="1800" dirty="0">
                <a:latin typeface="Arial"/>
                <a:cs typeface="Arial"/>
              </a:rPr>
              <a:t>to</a:t>
            </a:r>
            <a:r>
              <a:rPr sz="1800" spc="25" dirty="0">
                <a:latin typeface="Arial"/>
                <a:cs typeface="Arial"/>
              </a:rPr>
              <a:t> </a:t>
            </a:r>
            <a:r>
              <a:rPr sz="1800" spc="-5" dirty="0">
                <a:latin typeface="Arial"/>
                <a:cs typeface="Arial"/>
              </a:rPr>
              <a:t>COVID.</a:t>
            </a:r>
            <a:endParaRPr sz="1800" dirty="0">
              <a:latin typeface="Arial"/>
              <a:cs typeface="Arial"/>
            </a:endParaRPr>
          </a:p>
          <a:p>
            <a:pPr marL="539750" marR="222250" indent="-177800">
              <a:lnSpc>
                <a:spcPct val="100000"/>
              </a:lnSpc>
            </a:pPr>
            <a:r>
              <a:rPr sz="1800" spc="-5" dirty="0">
                <a:latin typeface="Arial"/>
                <a:cs typeface="Arial"/>
              </a:rPr>
              <a:t>-</a:t>
            </a:r>
            <a:r>
              <a:rPr lang="en-AU" sz="1800" spc="-5" dirty="0">
                <a:latin typeface="Arial"/>
                <a:cs typeface="Arial"/>
              </a:rPr>
              <a:t>  </a:t>
            </a:r>
            <a:r>
              <a:rPr sz="1800" b="1" i="1" spc="-5" dirty="0" err="1">
                <a:latin typeface="Arial"/>
                <a:cs typeface="Arial"/>
              </a:rPr>
              <a:t>Sprott</a:t>
            </a:r>
            <a:r>
              <a:rPr sz="1800" b="1" i="1" spc="-5" dirty="0">
                <a:latin typeface="Arial"/>
                <a:cs typeface="Arial"/>
              </a:rPr>
              <a:t> Physical Uranium </a:t>
            </a:r>
            <a:r>
              <a:rPr sz="1800" b="1" i="1" dirty="0">
                <a:latin typeface="Arial"/>
                <a:cs typeface="Arial"/>
              </a:rPr>
              <a:t>Trust </a:t>
            </a:r>
            <a:r>
              <a:rPr sz="1800" spc="-10" dirty="0">
                <a:latin typeface="Arial"/>
                <a:cs typeface="Arial"/>
              </a:rPr>
              <a:t>purchased 41.3Mlbs </a:t>
            </a:r>
            <a:r>
              <a:rPr sz="1800" spc="-5" dirty="0">
                <a:latin typeface="Arial"/>
                <a:cs typeface="Arial"/>
              </a:rPr>
              <a:t>U</a:t>
            </a:r>
            <a:r>
              <a:rPr sz="1800" spc="-5" baseline="-25000" dirty="0">
                <a:latin typeface="Arial"/>
                <a:cs typeface="Arial"/>
              </a:rPr>
              <a:t>3</a:t>
            </a:r>
            <a:r>
              <a:rPr sz="1800" spc="-5" dirty="0">
                <a:latin typeface="Arial"/>
                <a:cs typeface="Arial"/>
              </a:rPr>
              <a:t>O</a:t>
            </a:r>
            <a:r>
              <a:rPr sz="1800" spc="-5" baseline="-25000" dirty="0">
                <a:latin typeface="Arial"/>
                <a:cs typeface="Arial"/>
              </a:rPr>
              <a:t>8</a:t>
            </a:r>
            <a:r>
              <a:rPr sz="1800" spc="-5" dirty="0">
                <a:latin typeface="Arial"/>
                <a:cs typeface="Arial"/>
              </a:rPr>
              <a:t> </a:t>
            </a:r>
            <a:r>
              <a:rPr sz="1800" spc="-10" dirty="0">
                <a:latin typeface="Arial"/>
                <a:cs typeface="Arial"/>
              </a:rPr>
              <a:t>over 2021 and </a:t>
            </a:r>
            <a:r>
              <a:rPr lang="en-AU" sz="1800" spc="-10" dirty="0">
                <a:latin typeface="Arial"/>
                <a:cs typeface="Arial"/>
              </a:rPr>
              <a:t> </a:t>
            </a:r>
            <a:r>
              <a:rPr sz="1800" spc="-10" dirty="0">
                <a:latin typeface="Arial"/>
                <a:cs typeface="Arial"/>
              </a:rPr>
              <a:t>1</a:t>
            </a:r>
            <a:r>
              <a:rPr lang="en-AU" spc="-10" dirty="0">
                <a:latin typeface="Arial"/>
                <a:cs typeface="Arial"/>
              </a:rPr>
              <a:t>7</a:t>
            </a:r>
            <a:r>
              <a:rPr sz="1800" spc="-10" dirty="0">
                <a:latin typeface="Arial"/>
                <a:cs typeface="Arial"/>
              </a:rPr>
              <a:t>.</a:t>
            </a:r>
            <a:r>
              <a:rPr lang="en-AU" sz="1800" spc="-10" dirty="0">
                <a:latin typeface="Arial"/>
                <a:cs typeface="Arial"/>
              </a:rPr>
              <a:t>9</a:t>
            </a:r>
            <a:r>
              <a:rPr sz="1800" spc="-10" dirty="0" err="1">
                <a:latin typeface="Arial"/>
                <a:cs typeface="Arial"/>
              </a:rPr>
              <a:t>Mlbs</a:t>
            </a:r>
            <a:r>
              <a:rPr sz="1800" spc="-10" dirty="0">
                <a:latin typeface="Arial"/>
                <a:cs typeface="Arial"/>
              </a:rPr>
              <a:t> </a:t>
            </a:r>
            <a:r>
              <a:rPr sz="1800" spc="-5" dirty="0">
                <a:latin typeface="Arial"/>
                <a:cs typeface="Arial"/>
              </a:rPr>
              <a:t>U</a:t>
            </a:r>
            <a:r>
              <a:rPr sz="1800" spc="-5" baseline="-25000" dirty="0">
                <a:latin typeface="Arial"/>
                <a:cs typeface="Arial"/>
              </a:rPr>
              <a:t>3</a:t>
            </a:r>
            <a:r>
              <a:rPr sz="1800" spc="-5" dirty="0">
                <a:latin typeface="Arial"/>
                <a:cs typeface="Arial"/>
              </a:rPr>
              <a:t>O</a:t>
            </a:r>
            <a:r>
              <a:rPr sz="1800" spc="-5" baseline="-25000" dirty="0">
                <a:latin typeface="Arial"/>
                <a:cs typeface="Arial"/>
              </a:rPr>
              <a:t>8</a:t>
            </a:r>
            <a:r>
              <a:rPr sz="1800" spc="-5" dirty="0">
                <a:latin typeface="Arial"/>
                <a:cs typeface="Arial"/>
              </a:rPr>
              <a:t> in </a:t>
            </a:r>
            <a:r>
              <a:rPr sz="1800" spc="-10" dirty="0">
                <a:latin typeface="Arial"/>
                <a:cs typeface="Arial"/>
              </a:rPr>
              <a:t>2022. </a:t>
            </a:r>
            <a:r>
              <a:rPr lang="en-AU" sz="1800" spc="-10" dirty="0">
                <a:latin typeface="Arial"/>
                <a:cs typeface="Arial"/>
              </a:rPr>
              <a:t>I</a:t>
            </a:r>
            <a:r>
              <a:rPr sz="1800" spc="-10" dirty="0" err="1">
                <a:latin typeface="Arial"/>
                <a:cs typeface="Arial"/>
              </a:rPr>
              <a:t>ntends</a:t>
            </a:r>
            <a:r>
              <a:rPr sz="1800" spc="-10" dirty="0">
                <a:latin typeface="Arial"/>
                <a:cs typeface="Arial"/>
              </a:rPr>
              <a:t> </a:t>
            </a:r>
            <a:r>
              <a:rPr sz="1800" dirty="0">
                <a:latin typeface="Arial"/>
                <a:cs typeface="Arial"/>
              </a:rPr>
              <a:t>to </a:t>
            </a:r>
            <a:r>
              <a:rPr sz="1800" spc="-10" dirty="0">
                <a:latin typeface="Arial"/>
                <a:cs typeface="Arial"/>
              </a:rPr>
              <a:t>hold </a:t>
            </a:r>
            <a:r>
              <a:rPr sz="1800" spc="-5" dirty="0">
                <a:latin typeface="Arial"/>
                <a:cs typeface="Arial"/>
              </a:rPr>
              <a:t>its </a:t>
            </a:r>
            <a:r>
              <a:rPr sz="1800" spc="-10" dirty="0">
                <a:latin typeface="Arial"/>
                <a:cs typeface="Arial"/>
              </a:rPr>
              <a:t>inventory indefinitely and considers </a:t>
            </a:r>
            <a:r>
              <a:rPr sz="1800" spc="-5" dirty="0">
                <a:latin typeface="Arial"/>
                <a:cs typeface="Arial"/>
              </a:rPr>
              <a:t>the shift </a:t>
            </a:r>
            <a:r>
              <a:rPr sz="1800" spc="-10" dirty="0">
                <a:latin typeface="Arial"/>
                <a:cs typeface="Arial"/>
              </a:rPr>
              <a:t>towards green energy </a:t>
            </a:r>
            <a:r>
              <a:rPr sz="1800" spc="-15" dirty="0">
                <a:latin typeface="Arial"/>
                <a:cs typeface="Arial"/>
              </a:rPr>
              <a:t>will </a:t>
            </a:r>
            <a:r>
              <a:rPr sz="1800" spc="-5" dirty="0">
                <a:latin typeface="Arial"/>
                <a:cs typeface="Arial"/>
              </a:rPr>
              <a:t>accelerate </a:t>
            </a:r>
            <a:r>
              <a:rPr sz="1800" spc="-10" dirty="0">
                <a:latin typeface="Arial"/>
                <a:cs typeface="Arial"/>
              </a:rPr>
              <a:t>uranium demand,  especially </a:t>
            </a:r>
            <a:r>
              <a:rPr sz="1800" spc="-5" dirty="0">
                <a:latin typeface="Arial"/>
                <a:cs typeface="Arial"/>
              </a:rPr>
              <a:t>given the </a:t>
            </a:r>
            <a:r>
              <a:rPr sz="1800" spc="-10" dirty="0">
                <a:latin typeface="Arial"/>
                <a:cs typeface="Arial"/>
              </a:rPr>
              <a:t>recent </a:t>
            </a:r>
            <a:r>
              <a:rPr sz="1800" spc="-5" dirty="0">
                <a:latin typeface="Arial"/>
                <a:cs typeface="Arial"/>
              </a:rPr>
              <a:t>rise in </a:t>
            </a:r>
            <a:r>
              <a:rPr sz="1800" spc="-10" dirty="0">
                <a:latin typeface="Arial"/>
                <a:cs typeface="Arial"/>
              </a:rPr>
              <a:t>natural gas </a:t>
            </a:r>
            <a:r>
              <a:rPr sz="1800" dirty="0">
                <a:latin typeface="Arial"/>
                <a:cs typeface="Arial"/>
              </a:rPr>
              <a:t>&amp; </a:t>
            </a:r>
            <a:r>
              <a:rPr sz="1800" spc="-5" dirty="0">
                <a:latin typeface="Arial"/>
                <a:cs typeface="Arial"/>
              </a:rPr>
              <a:t>coal</a:t>
            </a:r>
            <a:r>
              <a:rPr sz="1800" spc="120" dirty="0">
                <a:latin typeface="Arial"/>
                <a:cs typeface="Arial"/>
              </a:rPr>
              <a:t> </a:t>
            </a:r>
            <a:r>
              <a:rPr sz="1800" spc="-5" dirty="0">
                <a:latin typeface="Arial"/>
                <a:cs typeface="Arial"/>
              </a:rPr>
              <a:t>prices.</a:t>
            </a:r>
            <a:endParaRPr sz="1800" dirty="0">
              <a:latin typeface="Arial"/>
              <a:cs typeface="Arial"/>
            </a:endParaRPr>
          </a:p>
          <a:p>
            <a:pPr marL="539750" marR="5080" indent="-177800">
              <a:lnSpc>
                <a:spcPct val="100000"/>
              </a:lnSpc>
            </a:pPr>
            <a:r>
              <a:rPr sz="1800" dirty="0">
                <a:latin typeface="Arial"/>
                <a:cs typeface="Arial"/>
              </a:rPr>
              <a:t>- </a:t>
            </a:r>
            <a:r>
              <a:rPr lang="en-AU" dirty="0">
                <a:latin typeface="Arial"/>
                <a:cs typeface="Arial"/>
              </a:rPr>
              <a:t> </a:t>
            </a:r>
            <a:r>
              <a:rPr sz="1800" spc="-5" dirty="0">
                <a:latin typeface="Arial"/>
                <a:cs typeface="Arial"/>
              </a:rPr>
              <a:t>competing </a:t>
            </a:r>
            <a:r>
              <a:rPr sz="1800" spc="-10" dirty="0">
                <a:latin typeface="Arial"/>
                <a:cs typeface="Arial"/>
              </a:rPr>
              <a:t>funds </a:t>
            </a:r>
            <a:r>
              <a:rPr sz="1800" spc="-5" dirty="0">
                <a:latin typeface="Arial"/>
                <a:cs typeface="Arial"/>
              </a:rPr>
              <a:t>such as UK-based </a:t>
            </a:r>
            <a:r>
              <a:rPr sz="1800" b="1" i="1" spc="-10" dirty="0">
                <a:latin typeface="Arial"/>
                <a:cs typeface="Arial"/>
              </a:rPr>
              <a:t>Yellow </a:t>
            </a:r>
            <a:r>
              <a:rPr sz="1800" b="1" i="1" spc="-5" dirty="0">
                <a:latin typeface="Arial"/>
                <a:cs typeface="Arial"/>
              </a:rPr>
              <a:t>Cake Plc </a:t>
            </a:r>
            <a:r>
              <a:rPr sz="1800" spc="-10" dirty="0">
                <a:latin typeface="Arial"/>
                <a:cs typeface="Arial"/>
              </a:rPr>
              <a:t>(inventory of  18.8Mlbs </a:t>
            </a:r>
            <a:r>
              <a:rPr sz="1800" spc="-5" dirty="0">
                <a:latin typeface="Arial"/>
                <a:cs typeface="Arial"/>
              </a:rPr>
              <a:t>U</a:t>
            </a:r>
            <a:r>
              <a:rPr sz="1800" spc="-5" baseline="-25000" dirty="0">
                <a:latin typeface="Arial"/>
                <a:cs typeface="Arial"/>
              </a:rPr>
              <a:t>3</a:t>
            </a:r>
            <a:r>
              <a:rPr sz="1800" spc="-5" dirty="0">
                <a:latin typeface="Arial"/>
                <a:cs typeface="Arial"/>
              </a:rPr>
              <a:t>O</a:t>
            </a:r>
            <a:r>
              <a:rPr sz="1800" spc="-5" baseline="-25000" dirty="0">
                <a:latin typeface="Arial"/>
                <a:cs typeface="Arial"/>
              </a:rPr>
              <a:t>8</a:t>
            </a:r>
            <a:r>
              <a:rPr lang="en-AU" sz="1800" spc="-5" dirty="0">
                <a:latin typeface="Arial"/>
                <a:cs typeface="Arial"/>
              </a:rPr>
              <a:t> at Aug 2022)</a:t>
            </a:r>
            <a:r>
              <a:rPr sz="1800" spc="-5" dirty="0">
                <a:latin typeface="Arial"/>
                <a:cs typeface="Arial"/>
              </a:rPr>
              <a:t> </a:t>
            </a:r>
            <a:r>
              <a:rPr sz="1800" spc="-10" dirty="0">
                <a:latin typeface="Arial"/>
                <a:cs typeface="Arial"/>
              </a:rPr>
              <a:t>and </a:t>
            </a:r>
            <a:r>
              <a:rPr sz="1800" spc="-5" dirty="0">
                <a:latin typeface="Arial"/>
                <a:cs typeface="Arial"/>
              </a:rPr>
              <a:t>the </a:t>
            </a:r>
            <a:r>
              <a:rPr sz="1800" spc="-10" dirty="0">
                <a:latin typeface="Arial"/>
                <a:cs typeface="Arial"/>
              </a:rPr>
              <a:t>Kazakhstan-based </a:t>
            </a:r>
            <a:r>
              <a:rPr sz="1800" b="1" i="1" spc="-5" dirty="0">
                <a:latin typeface="Arial"/>
                <a:cs typeface="Arial"/>
              </a:rPr>
              <a:t>ANU </a:t>
            </a:r>
            <a:r>
              <a:rPr sz="1800" b="1" i="1" spc="-10" dirty="0">
                <a:latin typeface="Arial"/>
                <a:cs typeface="Arial"/>
              </a:rPr>
              <a:t>Energy </a:t>
            </a:r>
            <a:r>
              <a:rPr sz="1800" b="1" i="1" spc="-5" dirty="0">
                <a:latin typeface="Arial"/>
                <a:cs typeface="Arial"/>
              </a:rPr>
              <a:t>OEIC Limited </a:t>
            </a:r>
            <a:r>
              <a:rPr sz="1800" spc="-10" dirty="0">
                <a:latin typeface="Arial"/>
                <a:cs typeface="Arial"/>
              </a:rPr>
              <a:t>have </a:t>
            </a:r>
            <a:r>
              <a:rPr sz="1800" spc="-5" dirty="0">
                <a:latin typeface="Arial"/>
                <a:cs typeface="Arial"/>
              </a:rPr>
              <a:t>also </a:t>
            </a:r>
            <a:r>
              <a:rPr sz="1800" spc="-10" dirty="0">
                <a:latin typeface="Arial"/>
                <a:cs typeface="Arial"/>
              </a:rPr>
              <a:t>been buying physical uranium </a:t>
            </a:r>
            <a:r>
              <a:rPr sz="1800" spc="-5" dirty="0">
                <a:latin typeface="Arial"/>
                <a:cs typeface="Arial"/>
              </a:rPr>
              <a:t>from industry</a:t>
            </a:r>
            <a:r>
              <a:rPr sz="1800" spc="180" dirty="0">
                <a:latin typeface="Arial"/>
                <a:cs typeface="Arial"/>
              </a:rPr>
              <a:t> </a:t>
            </a:r>
            <a:r>
              <a:rPr sz="1800" spc="-5" dirty="0">
                <a:latin typeface="Arial"/>
                <a:cs typeface="Arial"/>
              </a:rPr>
              <a:t>participants.</a:t>
            </a:r>
            <a:endParaRPr sz="1800" dirty="0">
              <a:latin typeface="Arial"/>
              <a:cs typeface="Arial"/>
            </a:endParaRPr>
          </a:p>
        </p:txBody>
      </p:sp>
      <p:sp>
        <p:nvSpPr>
          <p:cNvPr id="7" name="Slide Number Placeholder 6">
            <a:extLst>
              <a:ext uri="{FF2B5EF4-FFF2-40B4-BE49-F238E27FC236}">
                <a16:creationId xmlns:a16="http://schemas.microsoft.com/office/drawing/2014/main" id="{9EA05EE9-6B6E-821E-11B4-8B2616949633}"/>
              </a:ext>
            </a:extLst>
          </p:cNvPr>
          <p:cNvSpPr>
            <a:spLocks noGrp="1"/>
          </p:cNvSpPr>
          <p:nvPr>
            <p:ph type="sldNum" sz="quarter" idx="7"/>
          </p:nvPr>
        </p:nvSpPr>
        <p:spPr/>
        <p:txBody>
          <a:bodyPr/>
          <a:lstStyle/>
          <a:p>
            <a:fld id="{B6F15528-21DE-4FAA-801E-634DDDAF4B2B}" type="slidenum">
              <a:rPr lang="en-AU" smtClean="0"/>
              <a:t>5</a:t>
            </a:fld>
            <a:endParaRPr lang="en-A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184607"/>
            <a:ext cx="4724400" cy="628377"/>
          </a:xfrm>
          <a:prstGeom prst="rect">
            <a:avLst/>
          </a:prstGeom>
        </p:spPr>
        <p:txBody>
          <a:bodyPr vert="horz" wrap="square" lIns="0" tIns="12700" rIns="0" bIns="0" rtlCol="0">
            <a:spAutoFit/>
          </a:bodyPr>
          <a:lstStyle/>
          <a:p>
            <a:pPr marL="12700">
              <a:lnSpc>
                <a:spcPct val="100000"/>
              </a:lnSpc>
              <a:spcBef>
                <a:spcPts val="100"/>
              </a:spcBef>
            </a:pPr>
            <a:r>
              <a:rPr sz="2000" i="0" spc="-15" dirty="0">
                <a:solidFill>
                  <a:srgbClr val="FFFFFF"/>
                </a:solidFill>
                <a:latin typeface="Arial"/>
                <a:cs typeface="Arial"/>
              </a:rPr>
              <a:t>MACRO </a:t>
            </a:r>
            <a:r>
              <a:rPr sz="2000" i="0" spc="-5" dirty="0">
                <a:solidFill>
                  <a:srgbClr val="FFFFFF"/>
                </a:solidFill>
                <a:latin typeface="Arial"/>
                <a:cs typeface="Arial"/>
              </a:rPr>
              <a:t>OVERVIEW </a:t>
            </a:r>
            <a:r>
              <a:rPr sz="2000" i="0" dirty="0">
                <a:solidFill>
                  <a:srgbClr val="FFFFFF"/>
                </a:solidFill>
                <a:latin typeface="Arial"/>
                <a:cs typeface="Arial"/>
              </a:rPr>
              <a:t>OF </a:t>
            </a:r>
            <a:r>
              <a:rPr sz="2000" i="0" spc="-10" dirty="0">
                <a:solidFill>
                  <a:srgbClr val="FFFFFF"/>
                </a:solidFill>
                <a:latin typeface="Arial"/>
                <a:cs typeface="Arial"/>
              </a:rPr>
              <a:t>URANIUM</a:t>
            </a:r>
            <a:r>
              <a:rPr sz="2000" i="0" spc="65" dirty="0">
                <a:solidFill>
                  <a:srgbClr val="FFFFFF"/>
                </a:solidFill>
                <a:latin typeface="Arial"/>
                <a:cs typeface="Arial"/>
              </a:rPr>
              <a:t> </a:t>
            </a:r>
            <a:r>
              <a:rPr sz="2000" i="0" spc="-5" dirty="0">
                <a:solidFill>
                  <a:srgbClr val="FFFFFF"/>
                </a:solidFill>
                <a:latin typeface="Arial"/>
                <a:cs typeface="Arial"/>
              </a:rPr>
              <a:t>SECTOR</a:t>
            </a:r>
            <a:endParaRPr sz="2000" dirty="0">
              <a:latin typeface="Arial"/>
              <a:cs typeface="Arial"/>
            </a:endParaRPr>
          </a:p>
        </p:txBody>
      </p:sp>
      <p:sp>
        <p:nvSpPr>
          <p:cNvPr id="3" name="object 3"/>
          <p:cNvSpPr txBox="1"/>
          <p:nvPr/>
        </p:nvSpPr>
        <p:spPr>
          <a:xfrm>
            <a:off x="215900" y="1201928"/>
            <a:ext cx="8613775" cy="5213607"/>
          </a:xfrm>
          <a:prstGeom prst="rect">
            <a:avLst/>
          </a:prstGeom>
        </p:spPr>
        <p:txBody>
          <a:bodyPr vert="horz" wrap="square" lIns="0" tIns="12065" rIns="0" bIns="0" rtlCol="0">
            <a:spAutoFit/>
          </a:bodyPr>
          <a:lstStyle/>
          <a:p>
            <a:pPr marL="299085" indent="-287020">
              <a:lnSpc>
                <a:spcPct val="100000"/>
              </a:lnSpc>
              <a:spcBef>
                <a:spcPts val="95"/>
              </a:spcBef>
              <a:buFont typeface="Arial"/>
              <a:buChar char="•"/>
              <a:tabLst>
                <a:tab pos="299085" algn="l"/>
                <a:tab pos="299720" algn="l"/>
              </a:tabLst>
            </a:pPr>
            <a:r>
              <a:rPr sz="1600" b="1" u="sng" spc="-5" dirty="0">
                <a:uFill>
                  <a:solidFill>
                    <a:srgbClr val="000000"/>
                  </a:solidFill>
                </a:uFill>
                <a:latin typeface="Arial"/>
                <a:cs typeface="Arial"/>
              </a:rPr>
              <a:t>Energy </a:t>
            </a:r>
            <a:r>
              <a:rPr sz="1600" b="1" u="sng" spc="-10" dirty="0">
                <a:uFill>
                  <a:solidFill>
                    <a:srgbClr val="000000"/>
                  </a:solidFill>
                </a:uFill>
                <a:latin typeface="Arial"/>
                <a:cs typeface="Arial"/>
              </a:rPr>
              <a:t>diversification</a:t>
            </a:r>
            <a:r>
              <a:rPr sz="1600" b="1" spc="-10" dirty="0">
                <a:uFill>
                  <a:solidFill>
                    <a:srgbClr val="000000"/>
                  </a:solidFill>
                </a:uFill>
                <a:latin typeface="Arial"/>
                <a:cs typeface="Arial"/>
              </a:rPr>
              <a:t> </a:t>
            </a:r>
            <a:r>
              <a:rPr sz="1600" spc="-10" dirty="0">
                <a:uFill>
                  <a:solidFill>
                    <a:srgbClr val="000000"/>
                  </a:solidFill>
                </a:uFill>
                <a:latin typeface="Arial"/>
                <a:cs typeface="Arial"/>
              </a:rPr>
              <a:t>(e.g. away </a:t>
            </a:r>
            <a:r>
              <a:rPr sz="1600" spc="-5" dirty="0">
                <a:uFill>
                  <a:solidFill>
                    <a:srgbClr val="000000"/>
                  </a:solidFill>
                </a:uFill>
                <a:latin typeface="Arial"/>
                <a:cs typeface="Arial"/>
              </a:rPr>
              <a:t>from coal</a:t>
            </a:r>
            <a:r>
              <a:rPr lang="en-AU" sz="1600" spc="-5" dirty="0">
                <a:uFill>
                  <a:solidFill>
                    <a:srgbClr val="000000"/>
                  </a:solidFill>
                </a:uFill>
                <a:latin typeface="Arial"/>
                <a:cs typeface="Arial"/>
              </a:rPr>
              <a:t> &amp; Russian fuels</a:t>
            </a:r>
            <a:r>
              <a:rPr sz="1600" spc="-5" dirty="0">
                <a:uFill>
                  <a:solidFill>
                    <a:srgbClr val="000000"/>
                  </a:solidFill>
                </a:uFill>
                <a:latin typeface="Arial"/>
                <a:cs typeface="Arial"/>
              </a:rPr>
              <a:t>)</a:t>
            </a:r>
            <a:r>
              <a:rPr sz="1600" spc="-5" dirty="0">
                <a:latin typeface="Arial"/>
                <a:cs typeface="Arial"/>
              </a:rPr>
              <a:t> </a:t>
            </a:r>
            <a:r>
              <a:rPr sz="1600" spc="-10" dirty="0">
                <a:latin typeface="Arial"/>
                <a:cs typeface="Arial"/>
              </a:rPr>
              <a:t>and </a:t>
            </a:r>
            <a:r>
              <a:rPr sz="1600" b="1" u="sng" spc="-10" dirty="0">
                <a:uFill>
                  <a:solidFill>
                    <a:srgbClr val="000000"/>
                  </a:solidFill>
                </a:uFill>
                <a:latin typeface="Arial"/>
                <a:cs typeface="Arial"/>
              </a:rPr>
              <a:t>energy </a:t>
            </a:r>
            <a:r>
              <a:rPr sz="1600" b="1" u="sng" spc="-5" dirty="0">
                <a:uFill>
                  <a:solidFill>
                    <a:srgbClr val="000000"/>
                  </a:solidFill>
                </a:uFill>
                <a:latin typeface="Arial"/>
                <a:cs typeface="Arial"/>
              </a:rPr>
              <a:t>security</a:t>
            </a:r>
            <a:r>
              <a:rPr sz="1600" b="1" u="sng" spc="-5" dirty="0">
                <a:latin typeface="Arial"/>
                <a:cs typeface="Arial"/>
              </a:rPr>
              <a:t> </a:t>
            </a:r>
            <a:r>
              <a:rPr sz="1600" spc="-10" dirty="0">
                <a:latin typeface="Arial"/>
                <a:cs typeface="Arial"/>
              </a:rPr>
              <a:t>are </a:t>
            </a:r>
            <a:r>
              <a:rPr sz="1600" spc="-5" dirty="0">
                <a:latin typeface="Arial"/>
                <a:cs typeface="Arial"/>
              </a:rPr>
              <a:t>critical</a:t>
            </a:r>
            <a:r>
              <a:rPr sz="1600" spc="320" dirty="0">
                <a:latin typeface="Arial"/>
                <a:cs typeface="Arial"/>
              </a:rPr>
              <a:t> </a:t>
            </a:r>
            <a:r>
              <a:rPr sz="1600" spc="-5" dirty="0">
                <a:latin typeface="Arial"/>
                <a:cs typeface="Arial"/>
              </a:rPr>
              <a:t>issues.</a:t>
            </a:r>
            <a:endParaRPr sz="1600" dirty="0">
              <a:latin typeface="Arial"/>
              <a:cs typeface="Arial"/>
            </a:endParaRPr>
          </a:p>
          <a:p>
            <a:pPr>
              <a:lnSpc>
                <a:spcPct val="100000"/>
              </a:lnSpc>
              <a:spcBef>
                <a:spcPts val="20"/>
              </a:spcBef>
              <a:buFont typeface="Arial"/>
              <a:buChar char="•"/>
            </a:pPr>
            <a:endParaRPr sz="500" dirty="0">
              <a:latin typeface="Arial"/>
              <a:cs typeface="Arial"/>
            </a:endParaRPr>
          </a:p>
          <a:p>
            <a:pPr marL="299085" marR="6985" indent="-287020">
              <a:lnSpc>
                <a:spcPct val="100000"/>
              </a:lnSpc>
              <a:buChar char="•"/>
              <a:tabLst>
                <a:tab pos="299085" algn="l"/>
                <a:tab pos="299720" algn="l"/>
              </a:tabLst>
            </a:pPr>
            <a:r>
              <a:rPr sz="1600" spc="-5" dirty="0">
                <a:latin typeface="Arial"/>
                <a:cs typeface="Arial"/>
              </a:rPr>
              <a:t>Russia</a:t>
            </a:r>
            <a:r>
              <a:rPr lang="en-AU" sz="1600" spc="-5" dirty="0">
                <a:latin typeface="Arial"/>
                <a:cs typeface="Arial"/>
              </a:rPr>
              <a:t>-</a:t>
            </a:r>
            <a:r>
              <a:rPr sz="1600" spc="-5" dirty="0">
                <a:latin typeface="Arial"/>
                <a:cs typeface="Arial"/>
              </a:rPr>
              <a:t>Ukraine </a:t>
            </a:r>
            <a:r>
              <a:rPr lang="en-AU" sz="1600" spc="-5" dirty="0">
                <a:latin typeface="Arial"/>
                <a:cs typeface="Arial"/>
              </a:rPr>
              <a:t>conflict has impacted</a:t>
            </a:r>
            <a:r>
              <a:rPr sz="1600" spc="-5" dirty="0">
                <a:latin typeface="Arial"/>
                <a:cs typeface="Arial"/>
              </a:rPr>
              <a:t> the uranium market. </a:t>
            </a:r>
            <a:r>
              <a:rPr lang="en-AU" sz="1600" spc="-5" dirty="0">
                <a:latin typeface="Arial"/>
                <a:cs typeface="Arial"/>
              </a:rPr>
              <a:t>N</a:t>
            </a:r>
            <a:r>
              <a:rPr sz="1600" spc="-5" dirty="0" err="1">
                <a:latin typeface="Arial"/>
                <a:cs typeface="Arial"/>
              </a:rPr>
              <a:t>uclear</a:t>
            </a:r>
            <a:r>
              <a:rPr sz="1600" spc="-5" dirty="0">
                <a:latin typeface="Arial"/>
                <a:cs typeface="Arial"/>
              </a:rPr>
              <a:t> utilities </a:t>
            </a:r>
            <a:r>
              <a:rPr lang="en-AU" sz="1600" spc="-10" dirty="0">
                <a:latin typeface="Arial"/>
                <a:cs typeface="Arial"/>
              </a:rPr>
              <a:t>&amp; </a:t>
            </a:r>
            <a:r>
              <a:rPr sz="1600" spc="-5" dirty="0">
                <a:latin typeface="Arial"/>
                <a:cs typeface="Arial"/>
              </a:rPr>
              <a:t>fuel suppliers </a:t>
            </a:r>
            <a:r>
              <a:rPr lang="en-AU" sz="1600" spc="-5" dirty="0">
                <a:latin typeface="Arial"/>
                <a:cs typeface="Arial"/>
              </a:rPr>
              <a:t>e</a:t>
            </a:r>
            <a:r>
              <a:rPr sz="1600" spc="-5" dirty="0" err="1">
                <a:latin typeface="Arial"/>
                <a:cs typeface="Arial"/>
              </a:rPr>
              <a:t>xpressing</a:t>
            </a:r>
            <a:r>
              <a:rPr sz="1600" spc="-5" dirty="0">
                <a:latin typeface="Arial"/>
                <a:cs typeface="Arial"/>
              </a:rPr>
              <a:t> concerns with less affinity to transact with Russia.</a:t>
            </a:r>
            <a:endParaRPr sz="1600" dirty="0">
              <a:latin typeface="Arial"/>
              <a:cs typeface="Arial"/>
            </a:endParaRPr>
          </a:p>
          <a:p>
            <a:pPr marL="299085" marR="97790" indent="-287020">
              <a:lnSpc>
                <a:spcPct val="100000"/>
              </a:lnSpc>
              <a:spcBef>
                <a:spcPts val="1260"/>
              </a:spcBef>
              <a:buChar char="•"/>
              <a:tabLst>
                <a:tab pos="299085" algn="l"/>
                <a:tab pos="299720" algn="l"/>
              </a:tabLst>
            </a:pPr>
            <a:r>
              <a:rPr sz="1600" spc="-10" dirty="0">
                <a:latin typeface="Arial"/>
                <a:cs typeface="Arial"/>
              </a:rPr>
              <a:t>The </a:t>
            </a:r>
            <a:r>
              <a:rPr sz="1600" spc="-5" dirty="0">
                <a:latin typeface="Arial"/>
                <a:cs typeface="Arial"/>
              </a:rPr>
              <a:t>increasing </a:t>
            </a:r>
            <a:r>
              <a:rPr sz="1600" spc="-10" dirty="0">
                <a:latin typeface="Arial"/>
                <a:cs typeface="Arial"/>
              </a:rPr>
              <a:t>but </a:t>
            </a:r>
            <a:r>
              <a:rPr sz="1600" spc="-5" dirty="0">
                <a:latin typeface="Arial"/>
                <a:cs typeface="Arial"/>
              </a:rPr>
              <a:t>intermittent </a:t>
            </a:r>
            <a:r>
              <a:rPr sz="1600" spc="-10" dirty="0">
                <a:latin typeface="Arial"/>
                <a:cs typeface="Arial"/>
              </a:rPr>
              <a:t>renewable energy </a:t>
            </a:r>
            <a:r>
              <a:rPr sz="1600" spc="-5" dirty="0">
                <a:latin typeface="Arial"/>
                <a:cs typeface="Arial"/>
              </a:rPr>
              <a:t>supply increases the </a:t>
            </a:r>
            <a:r>
              <a:rPr sz="1600" b="1" u="sng" spc="-10" dirty="0">
                <a:uFill>
                  <a:solidFill>
                    <a:srgbClr val="000000"/>
                  </a:solidFill>
                </a:uFill>
                <a:latin typeface="Arial"/>
                <a:cs typeface="Arial"/>
              </a:rPr>
              <a:t>need for </a:t>
            </a:r>
            <a:r>
              <a:rPr sz="1600" b="1" u="sng" spc="-5" dirty="0">
                <a:uFill>
                  <a:solidFill>
                    <a:srgbClr val="000000"/>
                  </a:solidFill>
                </a:uFill>
                <a:latin typeface="Arial"/>
                <a:cs typeface="Arial"/>
              </a:rPr>
              <a:t>reliable  </a:t>
            </a:r>
            <a:r>
              <a:rPr sz="1600" b="1" u="sng" spc="-10" dirty="0">
                <a:uFill>
                  <a:solidFill>
                    <a:srgbClr val="000000"/>
                  </a:solidFill>
                </a:uFill>
                <a:latin typeface="Arial"/>
                <a:cs typeface="Arial"/>
              </a:rPr>
              <a:t>back-up </a:t>
            </a:r>
            <a:r>
              <a:rPr sz="1600" b="1" u="sng" dirty="0">
                <a:uFill>
                  <a:solidFill>
                    <a:srgbClr val="000000"/>
                  </a:solidFill>
                </a:uFill>
                <a:latin typeface="Arial"/>
                <a:cs typeface="Arial"/>
              </a:rPr>
              <a:t>power </a:t>
            </a:r>
            <a:r>
              <a:rPr sz="1600" b="1" u="sng" spc="-5" dirty="0">
                <a:uFill>
                  <a:solidFill>
                    <a:srgbClr val="000000"/>
                  </a:solidFill>
                </a:uFill>
                <a:latin typeface="Arial"/>
                <a:cs typeface="Arial"/>
              </a:rPr>
              <a:t>generation</a:t>
            </a:r>
            <a:r>
              <a:rPr sz="1600" spc="-5" dirty="0">
                <a:latin typeface="Arial"/>
                <a:cs typeface="Arial"/>
              </a:rPr>
              <a:t>. As available grid storage options </a:t>
            </a:r>
            <a:r>
              <a:rPr sz="1600" spc="-10" dirty="0">
                <a:latin typeface="Arial"/>
                <a:cs typeface="Arial"/>
              </a:rPr>
              <a:t>are </a:t>
            </a:r>
            <a:r>
              <a:rPr sz="1600" spc="-5" dirty="0">
                <a:latin typeface="Arial"/>
                <a:cs typeface="Arial"/>
              </a:rPr>
              <a:t>currently </a:t>
            </a:r>
            <a:r>
              <a:rPr sz="1600" dirty="0">
                <a:latin typeface="Arial"/>
                <a:cs typeface="Arial"/>
              </a:rPr>
              <a:t>limited </a:t>
            </a:r>
            <a:r>
              <a:rPr sz="1600" spc="-5" dirty="0">
                <a:latin typeface="Arial"/>
                <a:cs typeface="Arial"/>
              </a:rPr>
              <a:t>by costs  </a:t>
            </a:r>
            <a:r>
              <a:rPr sz="1600" spc="-10" dirty="0">
                <a:latin typeface="Arial"/>
                <a:cs typeface="Arial"/>
              </a:rPr>
              <a:t>and other </a:t>
            </a:r>
            <a:r>
              <a:rPr sz="1600" spc="-5" dirty="0">
                <a:latin typeface="Arial"/>
                <a:cs typeface="Arial"/>
              </a:rPr>
              <a:t>factors, </a:t>
            </a:r>
            <a:r>
              <a:rPr sz="1600" spc="-10" dirty="0">
                <a:latin typeface="Arial"/>
                <a:cs typeface="Arial"/>
              </a:rPr>
              <a:t>natural gas generators </a:t>
            </a:r>
            <a:r>
              <a:rPr sz="1600" spc="-5" dirty="0">
                <a:latin typeface="Arial"/>
                <a:cs typeface="Arial"/>
              </a:rPr>
              <a:t>remain the key back-up </a:t>
            </a:r>
            <a:r>
              <a:rPr sz="1600" spc="-10" dirty="0">
                <a:latin typeface="Arial"/>
                <a:cs typeface="Arial"/>
              </a:rPr>
              <a:t>power</a:t>
            </a:r>
            <a:r>
              <a:rPr sz="1600" spc="225" dirty="0">
                <a:latin typeface="Arial"/>
                <a:cs typeface="Arial"/>
              </a:rPr>
              <a:t> </a:t>
            </a:r>
            <a:r>
              <a:rPr sz="1600" spc="-5" dirty="0">
                <a:latin typeface="Arial"/>
                <a:cs typeface="Arial"/>
              </a:rPr>
              <a:t>source.</a:t>
            </a:r>
            <a:endParaRPr sz="1600" dirty="0">
              <a:latin typeface="Arial"/>
              <a:cs typeface="Arial"/>
            </a:endParaRPr>
          </a:p>
          <a:p>
            <a:pPr marL="299085" indent="-287020">
              <a:lnSpc>
                <a:spcPct val="100000"/>
              </a:lnSpc>
              <a:spcBef>
                <a:spcPts val="1320"/>
              </a:spcBef>
              <a:buChar char="•"/>
              <a:tabLst>
                <a:tab pos="299085" algn="l"/>
                <a:tab pos="299720" algn="l"/>
              </a:tabLst>
            </a:pPr>
            <a:r>
              <a:rPr sz="1600" spc="-5" dirty="0">
                <a:latin typeface="Arial"/>
                <a:cs typeface="Arial"/>
              </a:rPr>
              <a:t>Recent supply-chain &amp; geopolitical events affecting </a:t>
            </a:r>
            <a:r>
              <a:rPr sz="1600" dirty="0">
                <a:latin typeface="Arial"/>
                <a:cs typeface="Arial"/>
              </a:rPr>
              <a:t>fossil </a:t>
            </a:r>
            <a:r>
              <a:rPr sz="1600" spc="-5" dirty="0">
                <a:latin typeface="Arial"/>
                <a:cs typeface="Arial"/>
              </a:rPr>
              <a:t>fuel markets </a:t>
            </a:r>
            <a:r>
              <a:rPr sz="1600" spc="-10" dirty="0">
                <a:latin typeface="Arial"/>
                <a:cs typeface="Arial"/>
              </a:rPr>
              <a:t>has </a:t>
            </a:r>
            <a:r>
              <a:rPr sz="1600" spc="-5" dirty="0">
                <a:latin typeface="Arial"/>
                <a:cs typeface="Arial"/>
              </a:rPr>
              <a:t>resulted</a:t>
            </a:r>
            <a:r>
              <a:rPr sz="1600" spc="70" dirty="0">
                <a:latin typeface="Arial"/>
                <a:cs typeface="Arial"/>
              </a:rPr>
              <a:t> </a:t>
            </a:r>
            <a:r>
              <a:rPr sz="1600" dirty="0">
                <a:latin typeface="Arial"/>
                <a:cs typeface="Arial"/>
              </a:rPr>
              <a:t>in</a:t>
            </a:r>
          </a:p>
          <a:p>
            <a:pPr marL="299085">
              <a:lnSpc>
                <a:spcPct val="100000"/>
              </a:lnSpc>
            </a:pPr>
            <a:r>
              <a:rPr sz="1600" b="1" u="sng" spc="-5" dirty="0">
                <a:uFill>
                  <a:solidFill>
                    <a:srgbClr val="000000"/>
                  </a:solidFill>
                </a:uFill>
                <a:latin typeface="Arial"/>
                <a:cs typeface="Arial"/>
              </a:rPr>
              <a:t>record high </a:t>
            </a:r>
            <a:r>
              <a:rPr sz="1600" b="1" u="sng" spc="-10" dirty="0">
                <a:uFill>
                  <a:solidFill>
                    <a:srgbClr val="000000"/>
                  </a:solidFill>
                </a:uFill>
                <a:latin typeface="Arial"/>
                <a:cs typeface="Arial"/>
              </a:rPr>
              <a:t>natural gas </a:t>
            </a:r>
            <a:r>
              <a:rPr sz="1600" b="1" u="sng" spc="-5" dirty="0">
                <a:uFill>
                  <a:solidFill>
                    <a:srgbClr val="000000"/>
                  </a:solidFill>
                </a:uFill>
                <a:latin typeface="Arial"/>
                <a:cs typeface="Arial"/>
              </a:rPr>
              <a:t>prices </a:t>
            </a:r>
            <a:r>
              <a:rPr sz="1600" spc="-5" dirty="0">
                <a:latin typeface="Arial"/>
                <a:cs typeface="Arial"/>
              </a:rPr>
              <a:t>making nuclear </a:t>
            </a:r>
            <a:r>
              <a:rPr sz="1600" spc="-10" dirty="0">
                <a:latin typeface="Arial"/>
                <a:cs typeface="Arial"/>
              </a:rPr>
              <a:t>power </a:t>
            </a:r>
            <a:r>
              <a:rPr sz="1600" spc="-5" dirty="0">
                <a:latin typeface="Arial"/>
                <a:cs typeface="Arial"/>
              </a:rPr>
              <a:t>a relatively cheaper</a:t>
            </a:r>
            <a:r>
              <a:rPr sz="1600" spc="130" dirty="0">
                <a:latin typeface="Arial"/>
                <a:cs typeface="Arial"/>
              </a:rPr>
              <a:t> </a:t>
            </a:r>
            <a:r>
              <a:rPr sz="1600" spc="-5" dirty="0">
                <a:latin typeface="Arial"/>
                <a:cs typeface="Arial"/>
              </a:rPr>
              <a:t>option.</a:t>
            </a:r>
            <a:endParaRPr sz="1600" dirty="0">
              <a:latin typeface="Arial"/>
              <a:cs typeface="Arial"/>
            </a:endParaRPr>
          </a:p>
          <a:p>
            <a:pPr marL="299085" marR="116839" indent="-287020">
              <a:spcBef>
                <a:spcPts val="1440"/>
              </a:spcBef>
              <a:buFontTx/>
              <a:buChar char="•"/>
              <a:tabLst>
                <a:tab pos="299085" algn="l"/>
                <a:tab pos="299720" algn="l"/>
              </a:tabLst>
            </a:pPr>
            <a:r>
              <a:rPr sz="1600" spc="-5" dirty="0">
                <a:latin typeface="Arial"/>
                <a:cs typeface="Arial"/>
              </a:rPr>
              <a:t>High costs of </a:t>
            </a:r>
            <a:r>
              <a:rPr sz="1600" spc="-10" dirty="0">
                <a:latin typeface="Arial"/>
                <a:cs typeface="Arial"/>
              </a:rPr>
              <a:t>energy </a:t>
            </a:r>
            <a:r>
              <a:rPr sz="1600" spc="-5" dirty="0">
                <a:latin typeface="Arial"/>
                <a:cs typeface="Arial"/>
              </a:rPr>
              <a:t>infrastructure construction </a:t>
            </a:r>
            <a:r>
              <a:rPr sz="1600" dirty="0">
                <a:latin typeface="Arial"/>
                <a:cs typeface="Arial"/>
              </a:rPr>
              <a:t>facilitates life </a:t>
            </a:r>
            <a:r>
              <a:rPr sz="1600" spc="-5" dirty="0">
                <a:latin typeface="Arial"/>
                <a:cs typeface="Arial"/>
              </a:rPr>
              <a:t>extensions to existing nuclear  reactors.</a:t>
            </a:r>
            <a:r>
              <a:rPr lang="en-AU" sz="1600" spc="-5" dirty="0">
                <a:latin typeface="Arial"/>
                <a:cs typeface="Arial"/>
              </a:rPr>
              <a:t> </a:t>
            </a:r>
          </a:p>
          <a:p>
            <a:pPr marL="299085" marR="116839" indent="-287020">
              <a:spcBef>
                <a:spcPts val="1440"/>
              </a:spcBef>
              <a:buFontTx/>
              <a:buChar char="•"/>
              <a:tabLst>
                <a:tab pos="299085" algn="l"/>
                <a:tab pos="299720" algn="l"/>
              </a:tabLst>
            </a:pPr>
            <a:r>
              <a:rPr lang="en-AU" sz="1600" b="1" u="sng" spc="-10" dirty="0">
                <a:uFill>
                  <a:solidFill>
                    <a:srgbClr val="000000"/>
                  </a:solidFill>
                </a:uFill>
                <a:latin typeface="Arial"/>
                <a:cs typeface="Arial"/>
              </a:rPr>
              <a:t>De-carbonisation</a:t>
            </a:r>
            <a:r>
              <a:rPr lang="en-AU" sz="1600" b="1" spc="-10" dirty="0">
                <a:uFill>
                  <a:solidFill>
                    <a:srgbClr val="000000"/>
                  </a:solidFill>
                </a:uFill>
                <a:latin typeface="Arial"/>
                <a:cs typeface="Arial"/>
              </a:rPr>
              <a:t> </a:t>
            </a:r>
            <a:r>
              <a:rPr lang="en-AU" sz="1600" spc="-10" dirty="0">
                <a:uFill>
                  <a:solidFill>
                    <a:srgbClr val="000000"/>
                  </a:solidFill>
                </a:uFill>
                <a:latin typeface="Arial"/>
                <a:cs typeface="Arial"/>
              </a:rPr>
              <a:t>The uranium market </a:t>
            </a:r>
            <a:r>
              <a:rPr lang="en-AU" sz="1600" spc="-5" dirty="0">
                <a:uFill>
                  <a:solidFill>
                    <a:srgbClr val="000000"/>
                  </a:solidFill>
                </a:uFill>
                <a:latin typeface="Arial"/>
                <a:cs typeface="Arial"/>
              </a:rPr>
              <a:t>is </a:t>
            </a:r>
            <a:r>
              <a:rPr lang="en-AU" sz="1600" spc="-10" dirty="0">
                <a:uFill>
                  <a:solidFill>
                    <a:srgbClr val="000000"/>
                  </a:solidFill>
                </a:uFill>
                <a:latin typeface="Arial"/>
                <a:cs typeface="Arial"/>
              </a:rPr>
              <a:t>forecast </a:t>
            </a:r>
            <a:r>
              <a:rPr lang="en-AU" sz="1600" spc="-5" dirty="0">
                <a:uFill>
                  <a:solidFill>
                    <a:srgbClr val="000000"/>
                  </a:solidFill>
                </a:uFill>
                <a:latin typeface="Arial"/>
                <a:cs typeface="Arial"/>
              </a:rPr>
              <a:t>to be </a:t>
            </a:r>
            <a:r>
              <a:rPr lang="en-AU" sz="1600" spc="-15" dirty="0">
                <a:uFill>
                  <a:solidFill>
                    <a:srgbClr val="000000"/>
                  </a:solidFill>
                </a:uFill>
                <a:latin typeface="Arial"/>
                <a:cs typeface="Arial"/>
              </a:rPr>
              <a:t>driven </a:t>
            </a:r>
            <a:r>
              <a:rPr lang="en-AU" sz="1600" spc="-5" dirty="0">
                <a:uFill>
                  <a:solidFill>
                    <a:srgbClr val="000000"/>
                  </a:solidFill>
                </a:uFill>
                <a:latin typeface="Arial"/>
                <a:cs typeface="Arial"/>
              </a:rPr>
              <a:t>by </a:t>
            </a:r>
            <a:r>
              <a:rPr lang="en-AU" sz="1600" spc="-10" dirty="0">
                <a:uFill>
                  <a:solidFill>
                    <a:srgbClr val="000000"/>
                  </a:solidFill>
                </a:uFill>
                <a:latin typeface="Arial"/>
                <a:cs typeface="Arial"/>
              </a:rPr>
              <a:t>increases </a:t>
            </a:r>
            <a:r>
              <a:rPr lang="en-AU" sz="1600" spc="-5" dirty="0">
                <a:uFill>
                  <a:solidFill>
                    <a:srgbClr val="000000"/>
                  </a:solidFill>
                </a:uFill>
                <a:latin typeface="Arial"/>
                <a:cs typeface="Arial"/>
              </a:rPr>
              <a:t>in </a:t>
            </a:r>
            <a:r>
              <a:rPr lang="en-AU" sz="1600" b="1" spc="-10" dirty="0">
                <a:uFill>
                  <a:solidFill>
                    <a:srgbClr val="000000"/>
                  </a:solidFill>
                </a:uFill>
                <a:latin typeface="Arial"/>
                <a:cs typeface="Arial"/>
              </a:rPr>
              <a:t>demand  for cleaner base </a:t>
            </a:r>
            <a:r>
              <a:rPr lang="en-AU" sz="1600" b="1" spc="-5" dirty="0">
                <a:uFill>
                  <a:solidFill>
                    <a:srgbClr val="000000"/>
                  </a:solidFill>
                </a:uFill>
                <a:latin typeface="Arial"/>
                <a:cs typeface="Arial"/>
              </a:rPr>
              <a:t>load electricity production</a:t>
            </a:r>
            <a:r>
              <a:rPr lang="en-AU" sz="1600" spc="-5" dirty="0">
                <a:latin typeface="Arial"/>
                <a:cs typeface="Arial"/>
              </a:rPr>
              <a:t>. As concerns </a:t>
            </a:r>
            <a:r>
              <a:rPr lang="en-AU" sz="1600" spc="-10" dirty="0">
                <a:latin typeface="Arial"/>
                <a:cs typeface="Arial"/>
              </a:rPr>
              <a:t>about greenhouse gas </a:t>
            </a:r>
            <a:r>
              <a:rPr lang="en-AU" sz="1600" spc="-5" dirty="0">
                <a:latin typeface="Arial"/>
                <a:cs typeface="Arial"/>
              </a:rPr>
              <a:t>emissions from </a:t>
            </a:r>
            <a:r>
              <a:rPr lang="en-AU" sz="1600" dirty="0">
                <a:latin typeface="Arial"/>
                <a:cs typeface="Arial"/>
              </a:rPr>
              <a:t>fossil </a:t>
            </a:r>
            <a:r>
              <a:rPr lang="en-AU" sz="1600" spc="-5" dirty="0">
                <a:latin typeface="Arial"/>
                <a:cs typeface="Arial"/>
              </a:rPr>
              <a:t>fuels continue rising, uranium </a:t>
            </a:r>
            <a:r>
              <a:rPr lang="en-AU" sz="1600" dirty="0">
                <a:latin typeface="Arial"/>
                <a:cs typeface="Arial"/>
              </a:rPr>
              <a:t>is </a:t>
            </a:r>
            <a:r>
              <a:rPr lang="en-AU" sz="1600" spc="-5" dirty="0">
                <a:latin typeface="Arial"/>
                <a:cs typeface="Arial"/>
              </a:rPr>
              <a:t>seen as an attractive alternative for  reliable base load </a:t>
            </a:r>
            <a:r>
              <a:rPr lang="en-AU" sz="1600" spc="-10" dirty="0">
                <a:latin typeface="Arial"/>
                <a:cs typeface="Arial"/>
              </a:rPr>
              <a:t>power </a:t>
            </a:r>
            <a:r>
              <a:rPr lang="en-AU" sz="1600" spc="-5" dirty="0">
                <a:latin typeface="Arial"/>
                <a:cs typeface="Arial"/>
              </a:rPr>
              <a:t>supply as </a:t>
            </a:r>
            <a:r>
              <a:rPr lang="en-AU" sz="1600" b="1" spc="-5" dirty="0">
                <a:latin typeface="Arial"/>
                <a:cs typeface="Arial"/>
              </a:rPr>
              <a:t>it </a:t>
            </a:r>
            <a:r>
              <a:rPr lang="en-AU" sz="1600" b="1" spc="-5" dirty="0">
                <a:uFill>
                  <a:solidFill>
                    <a:srgbClr val="000000"/>
                  </a:solidFill>
                </a:uFill>
                <a:latin typeface="Arial"/>
                <a:cs typeface="Arial"/>
              </a:rPr>
              <a:t>produces no greenhouse gas emissions and consumes  </a:t>
            </a:r>
            <a:r>
              <a:rPr lang="en-AU" sz="1600" b="1" spc="-10" dirty="0">
                <a:uFill>
                  <a:solidFill>
                    <a:srgbClr val="000000"/>
                  </a:solidFill>
                </a:uFill>
                <a:latin typeface="Arial"/>
                <a:cs typeface="Arial"/>
              </a:rPr>
              <a:t>relatively </a:t>
            </a:r>
            <a:r>
              <a:rPr lang="en-AU" sz="1600" b="1" spc="-5" dirty="0">
                <a:uFill>
                  <a:solidFill>
                    <a:srgbClr val="000000"/>
                  </a:solidFill>
                </a:uFill>
                <a:latin typeface="Arial"/>
                <a:cs typeface="Arial"/>
              </a:rPr>
              <a:t>little </a:t>
            </a:r>
            <a:r>
              <a:rPr lang="en-AU" sz="1600" b="1" spc="-10" dirty="0">
                <a:uFill>
                  <a:solidFill>
                    <a:srgbClr val="000000"/>
                  </a:solidFill>
                </a:uFill>
                <a:latin typeface="Arial"/>
                <a:cs typeface="Arial"/>
              </a:rPr>
              <a:t>fuel </a:t>
            </a:r>
            <a:r>
              <a:rPr lang="en-AU" sz="1600" b="1" spc="-5" dirty="0">
                <a:uFill>
                  <a:solidFill>
                    <a:srgbClr val="000000"/>
                  </a:solidFill>
                </a:uFill>
                <a:latin typeface="Arial"/>
                <a:cs typeface="Arial"/>
              </a:rPr>
              <a:t>in </a:t>
            </a:r>
            <a:r>
              <a:rPr lang="en-AU" sz="1600" b="1" spc="-10" dirty="0">
                <a:uFill>
                  <a:solidFill>
                    <a:srgbClr val="000000"/>
                  </a:solidFill>
                </a:uFill>
                <a:latin typeface="Arial"/>
                <a:cs typeface="Arial"/>
              </a:rPr>
              <a:t>comparison </a:t>
            </a:r>
            <a:r>
              <a:rPr lang="en-AU" sz="1600" b="1" spc="-5" dirty="0">
                <a:uFill>
                  <a:solidFill>
                    <a:srgbClr val="000000"/>
                  </a:solidFill>
                </a:uFill>
                <a:latin typeface="Arial"/>
                <a:cs typeface="Arial"/>
              </a:rPr>
              <a:t>to </a:t>
            </a:r>
            <a:r>
              <a:rPr lang="en-AU" sz="1600" b="1" spc="-10" dirty="0">
                <a:uFill>
                  <a:solidFill>
                    <a:srgbClr val="000000"/>
                  </a:solidFill>
                </a:uFill>
                <a:latin typeface="Arial"/>
                <a:cs typeface="Arial"/>
              </a:rPr>
              <a:t>fossil fuel </a:t>
            </a:r>
            <a:r>
              <a:rPr lang="en-AU" sz="1600" b="1" spc="-5" dirty="0">
                <a:uFill>
                  <a:solidFill>
                    <a:srgbClr val="000000"/>
                  </a:solidFill>
                </a:uFill>
                <a:latin typeface="Arial"/>
                <a:cs typeface="Arial"/>
              </a:rPr>
              <a:t>plants</a:t>
            </a:r>
            <a:r>
              <a:rPr lang="en-AU" sz="1600" spc="-5" dirty="0">
                <a:latin typeface="Arial"/>
                <a:cs typeface="Arial"/>
              </a:rPr>
              <a:t>. Once a nuclear reactor </a:t>
            </a:r>
            <a:r>
              <a:rPr lang="en-AU" sz="1600" dirty="0">
                <a:latin typeface="Arial"/>
                <a:cs typeface="Arial"/>
              </a:rPr>
              <a:t>is </a:t>
            </a:r>
            <a:r>
              <a:rPr lang="en-AU" sz="1600" spc="-5" dirty="0">
                <a:latin typeface="Arial"/>
                <a:cs typeface="Arial"/>
              </a:rPr>
              <a:t>up </a:t>
            </a:r>
            <a:r>
              <a:rPr lang="en-AU" sz="1600" spc="-10" dirty="0">
                <a:latin typeface="Arial"/>
                <a:cs typeface="Arial"/>
              </a:rPr>
              <a:t>and </a:t>
            </a:r>
            <a:r>
              <a:rPr lang="en-AU" sz="1600" spc="-5" dirty="0">
                <a:latin typeface="Arial"/>
                <a:cs typeface="Arial"/>
              </a:rPr>
              <a:t>running, fuel cost </a:t>
            </a:r>
            <a:r>
              <a:rPr lang="en-AU" sz="1600" spc="-10" dirty="0">
                <a:latin typeface="Arial"/>
                <a:cs typeface="Arial"/>
              </a:rPr>
              <a:t>(uranium </a:t>
            </a:r>
            <a:r>
              <a:rPr lang="en-AU" sz="1600" spc="-5" dirty="0">
                <a:latin typeface="Arial"/>
                <a:cs typeface="Arial"/>
              </a:rPr>
              <a:t>rods) </a:t>
            </a:r>
            <a:r>
              <a:rPr lang="en-AU" sz="1600" dirty="0">
                <a:latin typeface="Arial" panose="020B0604020202020204" pitchFamily="34" charset="0"/>
                <a:cs typeface="Arial" panose="020B0604020202020204" pitchFamily="34" charset="0"/>
              </a:rPr>
              <a:t>in the OECD is typically approx. 1/3</a:t>
            </a:r>
            <a:r>
              <a:rPr lang="en-AU" sz="1600" baseline="30000" dirty="0">
                <a:latin typeface="Arial" panose="020B0604020202020204" pitchFamily="34" charset="0"/>
                <a:cs typeface="Arial" panose="020B0604020202020204" pitchFamily="34" charset="0"/>
              </a:rPr>
              <a:t>rd</a:t>
            </a:r>
            <a:r>
              <a:rPr lang="en-AU" sz="1600" dirty="0">
                <a:latin typeface="Arial" panose="020B0604020202020204" pitchFamily="34" charset="0"/>
                <a:cs typeface="Arial" panose="020B0604020202020204" pitchFamily="34" charset="0"/>
              </a:rPr>
              <a:t> of a coal-fired plant and between 1/4</a:t>
            </a:r>
            <a:r>
              <a:rPr lang="en-AU" sz="1600" baseline="30000" dirty="0">
                <a:latin typeface="Arial" panose="020B0604020202020204" pitchFamily="34" charset="0"/>
                <a:cs typeface="Arial" panose="020B0604020202020204" pitchFamily="34" charset="0"/>
              </a:rPr>
              <a:t>th</a:t>
            </a:r>
            <a:r>
              <a:rPr lang="en-AU" sz="1600" dirty="0">
                <a:latin typeface="Arial" panose="020B0604020202020204" pitchFamily="34" charset="0"/>
                <a:cs typeface="Arial" panose="020B0604020202020204" pitchFamily="34" charset="0"/>
              </a:rPr>
              <a:t> or 1/5</a:t>
            </a:r>
            <a:r>
              <a:rPr lang="en-AU" sz="1600" baseline="30000" dirty="0">
                <a:latin typeface="Arial" panose="020B0604020202020204" pitchFamily="34" charset="0"/>
                <a:cs typeface="Arial" panose="020B0604020202020204" pitchFamily="34" charset="0"/>
              </a:rPr>
              <a:t>th</a:t>
            </a:r>
            <a:r>
              <a:rPr lang="en-AU" sz="1600" dirty="0">
                <a:latin typeface="Arial" panose="020B0604020202020204" pitchFamily="34" charset="0"/>
                <a:cs typeface="Arial" panose="020B0604020202020204" pitchFamily="34" charset="0"/>
              </a:rPr>
              <a:t> of those for a gas combined cycle plant</a:t>
            </a:r>
            <a:r>
              <a:rPr lang="en-AU" sz="1600" dirty="0"/>
              <a:t>.</a:t>
            </a:r>
            <a:endParaRPr lang="en-AU" sz="1600" dirty="0">
              <a:latin typeface="Arial"/>
              <a:cs typeface="Arial"/>
            </a:endParaRPr>
          </a:p>
        </p:txBody>
      </p:sp>
      <p:sp>
        <p:nvSpPr>
          <p:cNvPr id="8" name="Slide Number Placeholder 7">
            <a:extLst>
              <a:ext uri="{FF2B5EF4-FFF2-40B4-BE49-F238E27FC236}">
                <a16:creationId xmlns:a16="http://schemas.microsoft.com/office/drawing/2014/main" id="{70EDC328-38EE-777A-71F6-3397C3170907}"/>
              </a:ext>
            </a:extLst>
          </p:cNvPr>
          <p:cNvSpPr>
            <a:spLocks noGrp="1"/>
          </p:cNvSpPr>
          <p:nvPr>
            <p:ph type="sldNum" sz="quarter" idx="7"/>
          </p:nvPr>
        </p:nvSpPr>
        <p:spPr/>
        <p:txBody>
          <a:bodyPr/>
          <a:lstStyle/>
          <a:p>
            <a:fld id="{B6F15528-21DE-4FAA-801E-634DDDAF4B2B}" type="slidenum">
              <a:rPr lang="en-AU" smtClean="0"/>
              <a:t>6</a:t>
            </a:fld>
            <a:endParaRPr lang="en-A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184607"/>
            <a:ext cx="4724400" cy="628377"/>
          </a:xfrm>
          <a:prstGeom prst="rect">
            <a:avLst/>
          </a:prstGeom>
        </p:spPr>
        <p:txBody>
          <a:bodyPr vert="horz" wrap="square" lIns="0" tIns="12700" rIns="0" bIns="0" rtlCol="0">
            <a:spAutoFit/>
          </a:bodyPr>
          <a:lstStyle/>
          <a:p>
            <a:pPr marL="12700">
              <a:lnSpc>
                <a:spcPct val="100000"/>
              </a:lnSpc>
              <a:spcBef>
                <a:spcPts val="100"/>
              </a:spcBef>
            </a:pPr>
            <a:r>
              <a:rPr sz="2000" i="0" spc="-15" dirty="0">
                <a:solidFill>
                  <a:srgbClr val="FFFFFF"/>
                </a:solidFill>
                <a:latin typeface="Arial"/>
                <a:cs typeface="Arial"/>
              </a:rPr>
              <a:t>MACRO </a:t>
            </a:r>
            <a:r>
              <a:rPr sz="2000" i="0" spc="-5" dirty="0">
                <a:solidFill>
                  <a:srgbClr val="FFFFFF"/>
                </a:solidFill>
                <a:latin typeface="Arial"/>
                <a:cs typeface="Arial"/>
              </a:rPr>
              <a:t>OVERVIEW </a:t>
            </a:r>
            <a:r>
              <a:rPr sz="2000" i="0" dirty="0">
                <a:solidFill>
                  <a:srgbClr val="FFFFFF"/>
                </a:solidFill>
                <a:latin typeface="Arial"/>
                <a:cs typeface="Arial"/>
              </a:rPr>
              <a:t>OF </a:t>
            </a:r>
            <a:r>
              <a:rPr sz="2000" i="0" spc="-10" dirty="0">
                <a:solidFill>
                  <a:srgbClr val="FFFFFF"/>
                </a:solidFill>
                <a:latin typeface="Arial"/>
                <a:cs typeface="Arial"/>
              </a:rPr>
              <a:t>URANIUM</a:t>
            </a:r>
            <a:r>
              <a:rPr sz="2000" i="0" spc="65" dirty="0">
                <a:solidFill>
                  <a:srgbClr val="FFFFFF"/>
                </a:solidFill>
                <a:latin typeface="Arial"/>
                <a:cs typeface="Arial"/>
              </a:rPr>
              <a:t> </a:t>
            </a:r>
            <a:r>
              <a:rPr lang="en-AU" sz="2000" i="0" spc="-5" dirty="0">
                <a:solidFill>
                  <a:srgbClr val="FFFFFF"/>
                </a:solidFill>
                <a:latin typeface="Arial"/>
                <a:cs typeface="Arial"/>
              </a:rPr>
              <a:t>SECTOR</a:t>
            </a:r>
            <a:endParaRPr sz="2000" dirty="0">
              <a:latin typeface="Arial"/>
              <a:cs typeface="Arial"/>
            </a:endParaRPr>
          </a:p>
        </p:txBody>
      </p:sp>
      <p:sp>
        <p:nvSpPr>
          <p:cNvPr id="3" name="object 3"/>
          <p:cNvSpPr txBox="1"/>
          <p:nvPr/>
        </p:nvSpPr>
        <p:spPr>
          <a:xfrm>
            <a:off x="228600" y="1251337"/>
            <a:ext cx="8603615" cy="5352747"/>
          </a:xfrm>
          <a:prstGeom prst="rect">
            <a:avLst/>
          </a:prstGeom>
        </p:spPr>
        <p:txBody>
          <a:bodyPr vert="horz" wrap="square" lIns="0" tIns="12700" rIns="0" bIns="0" rtlCol="0">
            <a:spAutoFit/>
          </a:bodyPr>
          <a:lstStyle/>
          <a:p>
            <a:pPr marL="12700">
              <a:lnSpc>
                <a:spcPct val="100000"/>
              </a:lnSpc>
            </a:pPr>
            <a:r>
              <a:rPr sz="1800" b="1" spc="-5" dirty="0">
                <a:latin typeface="Arial"/>
                <a:cs typeface="Arial"/>
              </a:rPr>
              <a:t>CONSUMPTION</a:t>
            </a:r>
            <a:endParaRPr sz="1800" dirty="0">
              <a:latin typeface="Arial"/>
              <a:cs typeface="Arial"/>
            </a:endParaRPr>
          </a:p>
          <a:p>
            <a:pPr>
              <a:lnSpc>
                <a:spcPct val="100000"/>
              </a:lnSpc>
              <a:spcBef>
                <a:spcPts val="30"/>
              </a:spcBef>
            </a:pPr>
            <a:endParaRPr sz="1050" dirty="0">
              <a:latin typeface="Arial"/>
              <a:cs typeface="Arial"/>
            </a:endParaRPr>
          </a:p>
          <a:p>
            <a:pPr marL="299085" marR="74930" indent="-287020">
              <a:lnSpc>
                <a:spcPct val="100000"/>
              </a:lnSpc>
              <a:buChar char="•"/>
              <a:tabLst>
                <a:tab pos="299085" algn="l"/>
                <a:tab pos="299720" algn="l"/>
              </a:tabLst>
            </a:pPr>
            <a:r>
              <a:rPr sz="1600" spc="-10" dirty="0">
                <a:latin typeface="Arial"/>
                <a:cs typeface="Arial"/>
              </a:rPr>
              <a:t>Nuclear </a:t>
            </a:r>
            <a:r>
              <a:rPr sz="1600" spc="-15" dirty="0">
                <a:latin typeface="Arial"/>
                <a:cs typeface="Arial"/>
              </a:rPr>
              <a:t>power </a:t>
            </a:r>
            <a:r>
              <a:rPr sz="1600" spc="-10" dirty="0">
                <a:latin typeface="Arial"/>
                <a:cs typeface="Arial"/>
              </a:rPr>
              <a:t>development</a:t>
            </a:r>
            <a:r>
              <a:rPr sz="1600" spc="-5" dirty="0">
                <a:latin typeface="Arial"/>
                <a:cs typeface="Arial"/>
              </a:rPr>
              <a:t> </a:t>
            </a:r>
            <a:r>
              <a:rPr sz="1600" spc="-10" dirty="0">
                <a:latin typeface="Arial"/>
                <a:cs typeface="Arial"/>
              </a:rPr>
              <a:t>being adopted </a:t>
            </a:r>
            <a:r>
              <a:rPr sz="1600" spc="-5" dirty="0">
                <a:latin typeface="Arial"/>
                <a:cs typeface="Arial"/>
              </a:rPr>
              <a:t>by </a:t>
            </a:r>
            <a:r>
              <a:rPr sz="1600" dirty="0">
                <a:latin typeface="Arial"/>
                <a:cs typeface="Arial"/>
              </a:rPr>
              <a:t>a </a:t>
            </a:r>
            <a:r>
              <a:rPr sz="1600" spc="-10" dirty="0">
                <a:latin typeface="Arial"/>
                <a:cs typeface="Arial"/>
              </a:rPr>
              <a:t>broader </a:t>
            </a:r>
            <a:r>
              <a:rPr sz="1600" spc="-5" dirty="0">
                <a:latin typeface="Arial"/>
                <a:cs typeface="Arial"/>
              </a:rPr>
              <a:t>array of countries </a:t>
            </a:r>
            <a:r>
              <a:rPr sz="1600" spc="-15" dirty="0">
                <a:latin typeface="Arial"/>
                <a:cs typeface="Arial"/>
              </a:rPr>
              <a:t>with  </a:t>
            </a:r>
            <a:r>
              <a:rPr sz="1600" spc="-5" dirty="0">
                <a:latin typeface="Arial"/>
                <a:cs typeface="Arial"/>
              </a:rPr>
              <a:t>several </a:t>
            </a:r>
            <a:r>
              <a:rPr sz="1600" spc="-10" dirty="0">
                <a:latin typeface="Arial"/>
                <a:cs typeface="Arial"/>
              </a:rPr>
              <a:t>building nuclear </a:t>
            </a:r>
            <a:r>
              <a:rPr sz="1600" spc="-15" dirty="0">
                <a:latin typeface="Arial"/>
                <a:cs typeface="Arial"/>
              </a:rPr>
              <a:t>power </a:t>
            </a:r>
            <a:r>
              <a:rPr sz="1600" spc="-5" dirty="0">
                <a:latin typeface="Arial"/>
                <a:cs typeface="Arial"/>
              </a:rPr>
              <a:t>for the first time or pivoting </a:t>
            </a:r>
            <a:r>
              <a:rPr sz="1600" spc="-10" dirty="0">
                <a:latin typeface="Arial"/>
                <a:cs typeface="Arial"/>
              </a:rPr>
              <a:t>back </a:t>
            </a:r>
            <a:r>
              <a:rPr sz="1600" dirty="0">
                <a:latin typeface="Arial"/>
                <a:cs typeface="Arial"/>
              </a:rPr>
              <a:t>to</a:t>
            </a:r>
            <a:r>
              <a:rPr sz="1600" spc="180" dirty="0">
                <a:latin typeface="Arial"/>
                <a:cs typeface="Arial"/>
              </a:rPr>
              <a:t> </a:t>
            </a:r>
            <a:r>
              <a:rPr sz="1600" spc="-5" dirty="0">
                <a:latin typeface="Arial"/>
                <a:cs typeface="Arial"/>
              </a:rPr>
              <a:t>it.</a:t>
            </a:r>
            <a:endParaRPr sz="1600" dirty="0">
              <a:latin typeface="Arial"/>
              <a:cs typeface="Arial"/>
            </a:endParaRPr>
          </a:p>
          <a:p>
            <a:pPr marL="299085" marR="390525" indent="-287020">
              <a:lnSpc>
                <a:spcPct val="100000"/>
              </a:lnSpc>
              <a:buChar char="•"/>
              <a:tabLst>
                <a:tab pos="299085" algn="l"/>
                <a:tab pos="299720" algn="l"/>
              </a:tabLst>
            </a:pPr>
            <a:r>
              <a:rPr sz="1600" b="1" spc="-5" dirty="0">
                <a:latin typeface="Arial"/>
                <a:cs typeface="Arial"/>
              </a:rPr>
              <a:t>France</a:t>
            </a:r>
            <a:r>
              <a:rPr lang="en-AU" sz="1600" b="1" spc="-5" dirty="0">
                <a:latin typeface="Arial"/>
                <a:cs typeface="Arial"/>
              </a:rPr>
              <a:t>:</a:t>
            </a:r>
            <a:r>
              <a:rPr sz="1600" spc="-5" dirty="0">
                <a:latin typeface="Arial"/>
                <a:cs typeface="Arial"/>
              </a:rPr>
              <a:t> </a:t>
            </a:r>
            <a:r>
              <a:rPr lang="en-AU" sz="1600" spc="-5" dirty="0">
                <a:latin typeface="Arial"/>
                <a:cs typeface="Arial"/>
              </a:rPr>
              <a:t>six (</a:t>
            </a:r>
            <a:r>
              <a:rPr sz="1600" dirty="0">
                <a:latin typeface="Arial"/>
                <a:cs typeface="Arial"/>
              </a:rPr>
              <a:t>6</a:t>
            </a:r>
            <a:r>
              <a:rPr lang="en-AU" sz="1600" dirty="0">
                <a:latin typeface="Arial"/>
                <a:cs typeface="Arial"/>
              </a:rPr>
              <a:t>)</a:t>
            </a:r>
            <a:r>
              <a:rPr sz="1600" dirty="0">
                <a:latin typeface="Arial"/>
                <a:cs typeface="Arial"/>
              </a:rPr>
              <a:t> </a:t>
            </a:r>
            <a:r>
              <a:rPr sz="1600" spc="-10" dirty="0">
                <a:latin typeface="Arial"/>
                <a:cs typeface="Arial"/>
              </a:rPr>
              <a:t>new nuclear </a:t>
            </a:r>
            <a:r>
              <a:rPr sz="1600" spc="-5" dirty="0">
                <a:latin typeface="Arial"/>
                <a:cs typeface="Arial"/>
              </a:rPr>
              <a:t>reactors are </a:t>
            </a:r>
            <a:r>
              <a:rPr sz="1600" dirty="0">
                <a:latin typeface="Arial"/>
                <a:cs typeface="Arial"/>
              </a:rPr>
              <a:t>to </a:t>
            </a:r>
            <a:r>
              <a:rPr sz="1600" spc="-5" dirty="0">
                <a:latin typeface="Arial"/>
                <a:cs typeface="Arial"/>
              </a:rPr>
              <a:t>be constructed </a:t>
            </a:r>
            <a:r>
              <a:rPr sz="1600" dirty="0">
                <a:latin typeface="Arial"/>
                <a:cs typeface="Arial"/>
              </a:rPr>
              <a:t>&amp; a </a:t>
            </a:r>
            <a:r>
              <a:rPr sz="1600" spc="-5" dirty="0">
                <a:latin typeface="Arial"/>
                <a:cs typeface="Arial"/>
              </a:rPr>
              <a:t>further </a:t>
            </a:r>
            <a:r>
              <a:rPr lang="en-AU" sz="1600" spc="-5" dirty="0">
                <a:latin typeface="Arial"/>
                <a:cs typeface="Arial"/>
              </a:rPr>
              <a:t>eight (</a:t>
            </a:r>
            <a:r>
              <a:rPr sz="1600" dirty="0">
                <a:latin typeface="Arial"/>
                <a:cs typeface="Arial"/>
              </a:rPr>
              <a:t>8</a:t>
            </a:r>
            <a:r>
              <a:rPr lang="en-AU" sz="1600" dirty="0">
                <a:latin typeface="Arial"/>
                <a:cs typeface="Arial"/>
              </a:rPr>
              <a:t>)</a:t>
            </a:r>
            <a:r>
              <a:rPr sz="1600" dirty="0">
                <a:latin typeface="Arial"/>
                <a:cs typeface="Arial"/>
              </a:rPr>
              <a:t> </a:t>
            </a:r>
            <a:r>
              <a:rPr sz="1600" spc="-5" dirty="0">
                <a:latin typeface="Arial"/>
                <a:cs typeface="Arial"/>
              </a:rPr>
              <a:t>are </a:t>
            </a:r>
            <a:r>
              <a:rPr sz="1600" spc="-10" dirty="0">
                <a:latin typeface="Arial"/>
                <a:cs typeface="Arial"/>
              </a:rPr>
              <a:t>under consideration.</a:t>
            </a:r>
            <a:endParaRPr sz="1600" dirty="0">
              <a:latin typeface="Arial"/>
              <a:cs typeface="Arial"/>
            </a:endParaRPr>
          </a:p>
          <a:p>
            <a:pPr marL="299085" indent="-287020">
              <a:lnSpc>
                <a:spcPct val="100000"/>
              </a:lnSpc>
              <a:buChar char="•"/>
              <a:tabLst>
                <a:tab pos="299085" algn="l"/>
                <a:tab pos="299720" algn="l"/>
              </a:tabLst>
            </a:pPr>
            <a:r>
              <a:rPr sz="1600" b="1" spc="-10" dirty="0">
                <a:latin typeface="Arial"/>
                <a:cs typeface="Arial"/>
              </a:rPr>
              <a:t>China</a:t>
            </a:r>
            <a:r>
              <a:rPr lang="en-AU" sz="1600" b="1" spc="-10" dirty="0">
                <a:latin typeface="Arial"/>
                <a:cs typeface="Arial"/>
              </a:rPr>
              <a:t>:</a:t>
            </a:r>
            <a:r>
              <a:rPr sz="1600" b="1" spc="-10" dirty="0">
                <a:latin typeface="Arial"/>
                <a:cs typeface="Arial"/>
              </a:rPr>
              <a:t> </a:t>
            </a:r>
            <a:r>
              <a:rPr sz="1600" spc="-10" dirty="0">
                <a:latin typeface="Arial"/>
                <a:cs typeface="Arial"/>
              </a:rPr>
              <a:t>continues </a:t>
            </a:r>
            <a:r>
              <a:rPr sz="1600" dirty="0">
                <a:latin typeface="Arial"/>
                <a:cs typeface="Arial"/>
              </a:rPr>
              <a:t>to </a:t>
            </a:r>
            <a:r>
              <a:rPr sz="1600" spc="-10" dirty="0">
                <a:latin typeface="Arial"/>
                <a:cs typeface="Arial"/>
              </a:rPr>
              <a:t>progress </a:t>
            </a:r>
            <a:r>
              <a:rPr sz="1600" spc="-15" dirty="0">
                <a:latin typeface="Arial"/>
                <a:cs typeface="Arial"/>
              </a:rPr>
              <a:t>with </a:t>
            </a:r>
            <a:r>
              <a:rPr sz="1600" spc="-10" dirty="0">
                <a:latin typeface="Arial"/>
                <a:cs typeface="Arial"/>
              </a:rPr>
              <a:t>numerous</a:t>
            </a:r>
            <a:r>
              <a:rPr sz="1600" spc="145" dirty="0">
                <a:latin typeface="Arial"/>
                <a:cs typeface="Arial"/>
              </a:rPr>
              <a:t> </a:t>
            </a:r>
            <a:r>
              <a:rPr sz="1600" spc="-5" dirty="0">
                <a:latin typeface="Arial"/>
                <a:cs typeface="Arial"/>
              </a:rPr>
              <a:t>reactors.</a:t>
            </a:r>
            <a:endParaRPr sz="1600" dirty="0">
              <a:latin typeface="Arial"/>
              <a:cs typeface="Arial"/>
            </a:endParaRPr>
          </a:p>
          <a:p>
            <a:pPr marL="299085" marR="1075690" indent="-287020">
              <a:lnSpc>
                <a:spcPct val="100000"/>
              </a:lnSpc>
              <a:buChar char="•"/>
              <a:tabLst>
                <a:tab pos="299085" algn="l"/>
                <a:tab pos="299720" algn="l"/>
              </a:tabLst>
            </a:pPr>
            <a:r>
              <a:rPr lang="en-AU" sz="1600" spc="-5" dirty="0">
                <a:latin typeface="Arial"/>
                <a:cs typeface="Arial"/>
              </a:rPr>
              <a:t>Multiple nuclear reactor r</a:t>
            </a:r>
            <a:r>
              <a:rPr sz="1600" spc="-5" dirty="0">
                <a:latin typeface="Arial"/>
                <a:cs typeface="Arial"/>
              </a:rPr>
              <a:t>e</a:t>
            </a:r>
            <a:r>
              <a:rPr lang="en-AU" sz="1600" spc="-5" dirty="0">
                <a:latin typeface="Arial"/>
                <a:cs typeface="Arial"/>
              </a:rPr>
              <a:t>-</a:t>
            </a:r>
            <a:r>
              <a:rPr sz="1600" spc="-5" dirty="0">
                <a:latin typeface="Arial"/>
                <a:cs typeface="Arial"/>
              </a:rPr>
              <a:t>starts in </a:t>
            </a:r>
            <a:r>
              <a:rPr sz="1600" b="1" spc="-10" dirty="0">
                <a:latin typeface="Arial"/>
                <a:cs typeface="Arial"/>
              </a:rPr>
              <a:t>Japan</a:t>
            </a:r>
            <a:r>
              <a:rPr sz="1600" spc="-10" dirty="0">
                <a:latin typeface="Arial"/>
                <a:cs typeface="Arial"/>
              </a:rPr>
              <a:t> </a:t>
            </a:r>
            <a:r>
              <a:rPr lang="en-AU" sz="1600" spc="-10" dirty="0">
                <a:latin typeface="Arial"/>
                <a:cs typeface="Arial"/>
              </a:rPr>
              <a:t>(3</a:t>
            </a:r>
            <a:r>
              <a:rPr lang="en-AU" sz="1600" spc="-10" baseline="30000" dirty="0">
                <a:latin typeface="Arial"/>
                <a:cs typeface="Arial"/>
              </a:rPr>
              <a:t>rd</a:t>
            </a:r>
            <a:r>
              <a:rPr lang="en-AU" sz="1600" spc="-10" dirty="0">
                <a:latin typeface="Arial"/>
                <a:cs typeface="Arial"/>
              </a:rPr>
              <a:t> largest economy) </a:t>
            </a:r>
            <a:r>
              <a:rPr sz="1600" spc="-10" dirty="0">
                <a:latin typeface="Arial"/>
                <a:cs typeface="Arial"/>
              </a:rPr>
              <a:t>announced </a:t>
            </a:r>
            <a:r>
              <a:rPr sz="1600" spc="-5" dirty="0">
                <a:latin typeface="Arial"/>
                <a:cs typeface="Arial"/>
              </a:rPr>
              <a:t>by P</a:t>
            </a:r>
            <a:r>
              <a:rPr lang="en-AU" sz="1600" spc="-5" dirty="0">
                <a:latin typeface="Arial"/>
                <a:cs typeface="Arial"/>
              </a:rPr>
              <a:t>M in Aug 2022 &amp; </a:t>
            </a:r>
            <a:r>
              <a:rPr sz="1600" spc="-5" dirty="0">
                <a:latin typeface="Arial"/>
                <a:cs typeface="Arial"/>
              </a:rPr>
              <a:t>desire </a:t>
            </a:r>
            <a:r>
              <a:rPr sz="1600" dirty="0">
                <a:latin typeface="Arial"/>
                <a:cs typeface="Arial"/>
              </a:rPr>
              <a:t>to </a:t>
            </a:r>
            <a:r>
              <a:rPr sz="1600" spc="-10" dirty="0">
                <a:latin typeface="Arial"/>
                <a:cs typeface="Arial"/>
              </a:rPr>
              <a:t>build next gen</a:t>
            </a:r>
            <a:r>
              <a:rPr lang="en-AU" sz="1600" spc="-10" dirty="0">
                <a:latin typeface="Arial"/>
                <a:cs typeface="Arial"/>
              </a:rPr>
              <a:t> </a:t>
            </a:r>
            <a:r>
              <a:rPr sz="1600" spc="-5" dirty="0">
                <a:latin typeface="Arial"/>
                <a:cs typeface="Arial"/>
              </a:rPr>
              <a:t>reactors.</a:t>
            </a:r>
            <a:endParaRPr lang="en-AU" sz="1600" spc="-5" dirty="0">
              <a:latin typeface="Arial"/>
              <a:cs typeface="Arial"/>
            </a:endParaRPr>
          </a:p>
          <a:p>
            <a:pPr marL="299085" marR="1075690" indent="-287020">
              <a:lnSpc>
                <a:spcPct val="100000"/>
              </a:lnSpc>
              <a:buChar char="•"/>
              <a:tabLst>
                <a:tab pos="299085" algn="l"/>
                <a:tab pos="299720" algn="l"/>
              </a:tabLst>
            </a:pPr>
            <a:r>
              <a:rPr lang="en-AU" sz="1600" spc="-5" dirty="0">
                <a:latin typeface="Arial"/>
                <a:cs typeface="Arial"/>
              </a:rPr>
              <a:t>Construction of </a:t>
            </a:r>
            <a:r>
              <a:rPr lang="en-AU" sz="1600" b="1" i="1" spc="-5" dirty="0">
                <a:latin typeface="Arial"/>
                <a:cs typeface="Arial"/>
              </a:rPr>
              <a:t>Small Modular Nuclear Reactors </a:t>
            </a:r>
            <a:r>
              <a:rPr lang="en-AU" sz="1600" spc="-5" dirty="0">
                <a:latin typeface="Arial"/>
                <a:cs typeface="Arial"/>
              </a:rPr>
              <a:t>to complement carbon free renewable energy an increasing source of uranium demand.</a:t>
            </a:r>
          </a:p>
          <a:p>
            <a:pPr marL="299085" marR="1075690" indent="-287020">
              <a:buChar char="•"/>
              <a:tabLst>
                <a:tab pos="299085" algn="l"/>
                <a:tab pos="299720" algn="l"/>
              </a:tabLst>
            </a:pPr>
            <a:r>
              <a:rPr lang="en-AU" sz="1600" spc="-5" dirty="0">
                <a:latin typeface="Arial"/>
                <a:cs typeface="Arial"/>
              </a:rPr>
              <a:t>April 2022: </a:t>
            </a:r>
            <a:r>
              <a:rPr lang="en-AU" sz="1600" b="1" spc="-5" dirty="0">
                <a:latin typeface="Arial"/>
                <a:cs typeface="Arial"/>
              </a:rPr>
              <a:t>US Department of Energy </a:t>
            </a:r>
            <a:r>
              <a:rPr lang="en-AU" sz="1600" spc="-5" dirty="0">
                <a:latin typeface="Arial"/>
                <a:cs typeface="Arial"/>
              </a:rPr>
              <a:t>announced US$6 billion Civil Nuclear Credit Program to support continued operation of US nuclear reactors and avoid “premature retirements…and protect our supply of carbon free electricity generation”.</a:t>
            </a:r>
            <a:endParaRPr sz="1600" spc="-5" dirty="0">
              <a:latin typeface="Arial"/>
              <a:cs typeface="Arial"/>
            </a:endParaRPr>
          </a:p>
          <a:p>
            <a:pPr>
              <a:lnSpc>
                <a:spcPct val="100000"/>
              </a:lnSpc>
              <a:spcBef>
                <a:spcPts val="30"/>
              </a:spcBef>
              <a:buFont typeface="Arial"/>
              <a:buChar char="•"/>
            </a:pPr>
            <a:endParaRPr sz="1850" dirty="0">
              <a:latin typeface="Arial"/>
              <a:cs typeface="Arial"/>
            </a:endParaRPr>
          </a:p>
          <a:p>
            <a:pPr marL="12700">
              <a:lnSpc>
                <a:spcPct val="100000"/>
              </a:lnSpc>
              <a:spcBef>
                <a:spcPts val="5"/>
              </a:spcBef>
            </a:pPr>
            <a:r>
              <a:rPr b="1" spc="-5" dirty="0">
                <a:latin typeface="Arial"/>
                <a:cs typeface="Arial"/>
              </a:rPr>
              <a:t>PRODUCTION</a:t>
            </a:r>
            <a:endParaRPr dirty="0">
              <a:latin typeface="Arial"/>
              <a:cs typeface="Arial"/>
            </a:endParaRPr>
          </a:p>
          <a:p>
            <a:pPr>
              <a:lnSpc>
                <a:spcPct val="100000"/>
              </a:lnSpc>
              <a:spcBef>
                <a:spcPts val="30"/>
              </a:spcBef>
            </a:pPr>
            <a:endParaRPr sz="1000" dirty="0">
              <a:latin typeface="Arial"/>
              <a:cs typeface="Arial"/>
            </a:endParaRPr>
          </a:p>
          <a:p>
            <a:pPr marL="299085" indent="-287020">
              <a:lnSpc>
                <a:spcPct val="100000"/>
              </a:lnSpc>
              <a:buChar char="•"/>
              <a:tabLst>
                <a:tab pos="299085" algn="l"/>
                <a:tab pos="299720" algn="l"/>
              </a:tabLst>
            </a:pPr>
            <a:r>
              <a:rPr sz="1600" spc="-10" dirty="0">
                <a:latin typeface="Arial"/>
                <a:cs typeface="Arial"/>
              </a:rPr>
              <a:t>Large suppliers </a:t>
            </a:r>
            <a:r>
              <a:rPr sz="1600" spc="-5" dirty="0">
                <a:latin typeface="Arial"/>
                <a:cs typeface="Arial"/>
              </a:rPr>
              <a:t>shifting </a:t>
            </a:r>
            <a:r>
              <a:rPr sz="1600" spc="-10" dirty="0">
                <a:latin typeface="Arial"/>
                <a:cs typeface="Arial"/>
              </a:rPr>
              <a:t>back towards </a:t>
            </a:r>
            <a:r>
              <a:rPr sz="1600" spc="-5" dirty="0">
                <a:latin typeface="Arial"/>
                <a:cs typeface="Arial"/>
              </a:rPr>
              <a:t>full </a:t>
            </a:r>
            <a:r>
              <a:rPr sz="1600" spc="-10" dirty="0">
                <a:latin typeface="Arial"/>
                <a:cs typeface="Arial"/>
              </a:rPr>
              <a:t>production </a:t>
            </a:r>
            <a:r>
              <a:rPr sz="1600" spc="-5" dirty="0" err="1">
                <a:latin typeface="Arial"/>
                <a:cs typeface="Arial"/>
              </a:rPr>
              <a:t>eg</a:t>
            </a:r>
            <a:r>
              <a:rPr sz="1600" spc="-5" dirty="0">
                <a:latin typeface="Arial"/>
                <a:cs typeface="Arial"/>
              </a:rPr>
              <a:t> Cameco’s McArthur</a:t>
            </a:r>
            <a:r>
              <a:rPr lang="en-AU" sz="1600" spc="285" dirty="0">
                <a:latin typeface="Arial"/>
                <a:cs typeface="Arial"/>
              </a:rPr>
              <a:t> </a:t>
            </a:r>
            <a:r>
              <a:rPr sz="1600" spc="-5" dirty="0">
                <a:latin typeface="Arial"/>
                <a:cs typeface="Arial"/>
              </a:rPr>
              <a:t>River.</a:t>
            </a:r>
            <a:endParaRPr sz="1600" dirty="0">
              <a:latin typeface="Arial"/>
              <a:cs typeface="Arial"/>
            </a:endParaRPr>
          </a:p>
          <a:p>
            <a:pPr marL="299085" marR="323850" indent="-287020">
              <a:lnSpc>
                <a:spcPct val="100000"/>
              </a:lnSpc>
              <a:buChar char="•"/>
              <a:tabLst>
                <a:tab pos="299085" algn="l"/>
                <a:tab pos="299720" algn="l"/>
              </a:tabLst>
            </a:pPr>
            <a:r>
              <a:rPr sz="1600" spc="-10" dirty="0">
                <a:latin typeface="Arial"/>
                <a:cs typeface="Arial"/>
              </a:rPr>
              <a:t>Supply </a:t>
            </a:r>
            <a:r>
              <a:rPr sz="1600" spc="-5" dirty="0">
                <a:latin typeface="Arial"/>
                <a:cs typeface="Arial"/>
              </a:rPr>
              <a:t>shortfalls may emerge as </a:t>
            </a:r>
            <a:r>
              <a:rPr sz="1600" spc="-10" dirty="0">
                <a:latin typeface="Arial"/>
                <a:cs typeface="Arial"/>
              </a:rPr>
              <a:t>existing </a:t>
            </a:r>
            <a:r>
              <a:rPr sz="1600" spc="-5" dirty="0">
                <a:latin typeface="Arial"/>
                <a:cs typeface="Arial"/>
              </a:rPr>
              <a:t>mines </a:t>
            </a:r>
            <a:r>
              <a:rPr sz="1600" spc="-10" dirty="0">
                <a:latin typeface="Arial"/>
                <a:cs typeface="Arial"/>
              </a:rPr>
              <a:t>gradually deplete over the  medium </a:t>
            </a:r>
            <a:r>
              <a:rPr sz="1600" spc="-5" dirty="0">
                <a:latin typeface="Arial"/>
                <a:cs typeface="Arial"/>
              </a:rPr>
              <a:t>term. </a:t>
            </a:r>
            <a:r>
              <a:rPr sz="1600" spc="-10" dirty="0">
                <a:latin typeface="Arial"/>
                <a:cs typeface="Arial"/>
              </a:rPr>
              <a:t>Uranium </a:t>
            </a:r>
            <a:r>
              <a:rPr sz="1600" spc="-5" dirty="0">
                <a:latin typeface="Arial"/>
                <a:cs typeface="Arial"/>
              </a:rPr>
              <a:t>mines </a:t>
            </a:r>
            <a:r>
              <a:rPr sz="1600" spc="-10" dirty="0">
                <a:latin typeface="Arial"/>
                <a:cs typeface="Arial"/>
              </a:rPr>
              <a:t>typically </a:t>
            </a:r>
            <a:r>
              <a:rPr sz="1600" spc="-5" dirty="0">
                <a:latin typeface="Arial"/>
                <a:cs typeface="Arial"/>
              </a:rPr>
              <a:t>require an </a:t>
            </a:r>
            <a:r>
              <a:rPr sz="1600" spc="-10" dirty="0">
                <a:latin typeface="Arial"/>
                <a:cs typeface="Arial"/>
              </a:rPr>
              <a:t>extensive approvals </a:t>
            </a:r>
            <a:r>
              <a:rPr sz="1600" spc="-5" dirty="0">
                <a:latin typeface="Arial"/>
                <a:cs typeface="Arial"/>
              </a:rPr>
              <a:t>process,  </a:t>
            </a:r>
            <a:r>
              <a:rPr sz="1600" spc="-10" dirty="0">
                <a:latin typeface="Arial"/>
                <a:cs typeface="Arial"/>
              </a:rPr>
              <a:t>potentially </a:t>
            </a:r>
            <a:r>
              <a:rPr lang="en-AU" sz="1600" spc="-15" dirty="0">
                <a:latin typeface="Arial"/>
                <a:cs typeface="Arial"/>
              </a:rPr>
              <a:t>exacerbating </a:t>
            </a:r>
            <a:r>
              <a:rPr sz="1600" spc="-10" dirty="0">
                <a:latin typeface="Arial"/>
                <a:cs typeface="Arial"/>
              </a:rPr>
              <a:t>supply shortages </a:t>
            </a:r>
            <a:r>
              <a:rPr lang="en-AU" sz="1600" spc="-10" dirty="0">
                <a:latin typeface="Arial"/>
                <a:cs typeface="Arial"/>
              </a:rPr>
              <a:t>in </a:t>
            </a:r>
            <a:r>
              <a:rPr sz="1600" spc="-10" dirty="0">
                <a:latin typeface="Arial"/>
                <a:cs typeface="Arial"/>
              </a:rPr>
              <a:t>long </a:t>
            </a:r>
            <a:r>
              <a:rPr sz="1600" spc="-5" dirty="0">
                <a:latin typeface="Arial"/>
                <a:cs typeface="Arial"/>
              </a:rPr>
              <a:t>term </a:t>
            </a:r>
            <a:r>
              <a:rPr lang="en-AU" sz="1600" spc="-10" dirty="0">
                <a:latin typeface="Arial"/>
                <a:cs typeface="Arial"/>
              </a:rPr>
              <a:t>and</a:t>
            </a:r>
            <a:r>
              <a:rPr sz="1600" spc="-10" dirty="0">
                <a:latin typeface="Arial"/>
                <a:cs typeface="Arial"/>
              </a:rPr>
              <a:t> </a:t>
            </a:r>
            <a:r>
              <a:rPr sz="1600" spc="-5" dirty="0">
                <a:latin typeface="Arial"/>
                <a:cs typeface="Arial"/>
              </a:rPr>
              <a:t>creating </a:t>
            </a:r>
            <a:r>
              <a:rPr sz="1600" dirty="0">
                <a:latin typeface="Arial"/>
                <a:cs typeface="Arial"/>
              </a:rPr>
              <a:t>a </a:t>
            </a:r>
            <a:r>
              <a:rPr sz="1600" spc="-10" dirty="0">
                <a:latin typeface="Arial"/>
                <a:cs typeface="Arial"/>
              </a:rPr>
              <a:t>baseline </a:t>
            </a:r>
            <a:r>
              <a:rPr sz="1600" spc="-5" dirty="0">
                <a:latin typeface="Arial"/>
                <a:cs typeface="Arial"/>
              </a:rPr>
              <a:t>for structurally </a:t>
            </a:r>
            <a:r>
              <a:rPr sz="1600" spc="-10" dirty="0">
                <a:latin typeface="Arial"/>
                <a:cs typeface="Arial"/>
              </a:rPr>
              <a:t>higher</a:t>
            </a:r>
            <a:r>
              <a:rPr sz="1600" spc="60" dirty="0">
                <a:latin typeface="Arial"/>
                <a:cs typeface="Arial"/>
              </a:rPr>
              <a:t> </a:t>
            </a:r>
            <a:r>
              <a:rPr sz="1600" spc="-5" dirty="0">
                <a:latin typeface="Arial"/>
                <a:cs typeface="Arial"/>
              </a:rPr>
              <a:t>prices.</a:t>
            </a:r>
            <a:endParaRPr sz="1600" dirty="0">
              <a:latin typeface="Arial"/>
              <a:cs typeface="Arial"/>
            </a:endParaRPr>
          </a:p>
        </p:txBody>
      </p:sp>
      <p:sp>
        <p:nvSpPr>
          <p:cNvPr id="7" name="Slide Number Placeholder 6">
            <a:extLst>
              <a:ext uri="{FF2B5EF4-FFF2-40B4-BE49-F238E27FC236}">
                <a16:creationId xmlns:a16="http://schemas.microsoft.com/office/drawing/2014/main" id="{EF58310F-BD15-8A91-E9D9-C46CD8A064A4}"/>
              </a:ext>
            </a:extLst>
          </p:cNvPr>
          <p:cNvSpPr>
            <a:spLocks noGrp="1"/>
          </p:cNvSpPr>
          <p:nvPr>
            <p:ph type="sldNum" sz="quarter" idx="7"/>
          </p:nvPr>
        </p:nvSpPr>
        <p:spPr/>
        <p:txBody>
          <a:bodyPr/>
          <a:lstStyle/>
          <a:p>
            <a:fld id="{B6F15528-21DE-4FAA-801E-634DDDAF4B2B}" type="slidenum">
              <a:rPr lang="en-AU" smtClean="0"/>
              <a:t>7</a:t>
            </a:fld>
            <a:endParaRPr lang="en-A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99134" y="71639"/>
            <a:ext cx="5578475" cy="750847"/>
          </a:xfrm>
          <a:prstGeom prst="rect">
            <a:avLst/>
          </a:prstGeom>
        </p:spPr>
        <p:txBody>
          <a:bodyPr vert="horz" wrap="square" lIns="0" tIns="12065" rIns="0" bIns="0" rtlCol="0">
            <a:spAutoFit/>
          </a:bodyPr>
          <a:lstStyle/>
          <a:p>
            <a:pPr marL="12700">
              <a:lnSpc>
                <a:spcPct val="100000"/>
              </a:lnSpc>
              <a:spcBef>
                <a:spcPts val="95"/>
              </a:spcBef>
            </a:pPr>
            <a:r>
              <a:rPr lang="en-AU" sz="2400" i="0" spc="-15" dirty="0">
                <a:solidFill>
                  <a:srgbClr val="FFFFFF"/>
                </a:solidFill>
                <a:latin typeface="Arial"/>
                <a:cs typeface="Arial"/>
              </a:rPr>
              <a:t>FUTURE DEMAND FOR URANIUM </a:t>
            </a:r>
            <a:br>
              <a:rPr lang="en-AU" sz="2400" i="0" spc="-15" dirty="0">
                <a:solidFill>
                  <a:srgbClr val="FFFFFF"/>
                </a:solidFill>
                <a:latin typeface="Arial"/>
                <a:cs typeface="Arial"/>
              </a:rPr>
            </a:br>
            <a:r>
              <a:rPr lang="en-AU" sz="2400" i="0" spc="-15" dirty="0">
                <a:solidFill>
                  <a:srgbClr val="FFFFFF"/>
                </a:solidFill>
                <a:latin typeface="Arial"/>
                <a:cs typeface="Arial"/>
              </a:rPr>
              <a:t>IS ESCALATING</a:t>
            </a:r>
            <a:endParaRPr sz="2400" spc="-15" dirty="0"/>
          </a:p>
        </p:txBody>
      </p:sp>
      <p:sp>
        <p:nvSpPr>
          <p:cNvPr id="5" name="object 5"/>
          <p:cNvSpPr txBox="1"/>
          <p:nvPr/>
        </p:nvSpPr>
        <p:spPr>
          <a:xfrm>
            <a:off x="238150" y="1154784"/>
            <a:ext cx="8418830" cy="410369"/>
          </a:xfrm>
          <a:prstGeom prst="rect">
            <a:avLst/>
          </a:prstGeom>
        </p:spPr>
        <p:txBody>
          <a:bodyPr vert="horz" wrap="square" lIns="0" tIns="40640" rIns="0" bIns="0" rtlCol="0">
            <a:spAutoFit/>
          </a:bodyPr>
          <a:lstStyle/>
          <a:p>
            <a:pPr marL="12700" algn="ctr">
              <a:lnSpc>
                <a:spcPct val="100000"/>
              </a:lnSpc>
              <a:spcBef>
                <a:spcPts val="320"/>
              </a:spcBef>
            </a:pPr>
            <a:r>
              <a:rPr sz="2400" b="1" spc="-5" dirty="0">
                <a:latin typeface="Arial" panose="020B0604020202020204" pitchFamily="34" charset="0"/>
                <a:cs typeface="Arial" panose="020B0604020202020204" pitchFamily="34" charset="0"/>
              </a:rPr>
              <a:t>Global nuclear </a:t>
            </a:r>
            <a:r>
              <a:rPr sz="2400" b="1" spc="-10" dirty="0">
                <a:latin typeface="Arial" panose="020B0604020202020204" pitchFamily="34" charset="0"/>
                <a:cs typeface="Arial" panose="020B0604020202020204" pitchFamily="34" charset="0"/>
              </a:rPr>
              <a:t>reactor fleet will continue to </a:t>
            </a:r>
            <a:r>
              <a:rPr sz="2400" b="1" spc="-45" dirty="0">
                <a:latin typeface="Arial" panose="020B0604020202020204" pitchFamily="34" charset="0"/>
                <a:cs typeface="Arial" panose="020B0604020202020204" pitchFamily="34" charset="0"/>
              </a:rPr>
              <a:t>grow</a:t>
            </a:r>
            <a:endParaRPr sz="2400" b="1" dirty="0">
              <a:latin typeface="Arial" panose="020B0604020202020204" pitchFamily="34" charset="0"/>
              <a:cs typeface="Arial" panose="020B0604020202020204" pitchFamily="34" charset="0"/>
            </a:endParaRPr>
          </a:p>
        </p:txBody>
      </p:sp>
      <p:sp>
        <p:nvSpPr>
          <p:cNvPr id="6" name="object 6"/>
          <p:cNvSpPr txBox="1"/>
          <p:nvPr/>
        </p:nvSpPr>
        <p:spPr>
          <a:xfrm>
            <a:off x="259759" y="6324600"/>
            <a:ext cx="5569585" cy="346710"/>
          </a:xfrm>
          <a:prstGeom prst="rect">
            <a:avLst/>
          </a:prstGeom>
        </p:spPr>
        <p:txBody>
          <a:bodyPr vert="horz" wrap="square" lIns="0" tIns="13335" rIns="0" bIns="0" rtlCol="0">
            <a:spAutoFit/>
          </a:bodyPr>
          <a:lstStyle/>
          <a:p>
            <a:pPr marL="12700">
              <a:lnSpc>
                <a:spcPct val="100000"/>
              </a:lnSpc>
              <a:spcBef>
                <a:spcPts val="105"/>
              </a:spcBef>
            </a:pPr>
            <a:r>
              <a:rPr sz="1050" spc="-5" dirty="0">
                <a:latin typeface="Calibri"/>
                <a:cs typeface="Calibri"/>
              </a:rPr>
              <a:t>Source:</a:t>
            </a:r>
            <a:endParaRPr sz="1050" dirty="0">
              <a:latin typeface="Calibri"/>
              <a:cs typeface="Calibri"/>
            </a:endParaRPr>
          </a:p>
          <a:p>
            <a:pPr marL="12700">
              <a:lnSpc>
                <a:spcPct val="100000"/>
              </a:lnSpc>
            </a:pPr>
            <a:r>
              <a:rPr sz="1050" dirty="0">
                <a:latin typeface="Calibri"/>
                <a:cs typeface="Calibri"/>
              </a:rPr>
              <a:t>1) World Nuclear </a:t>
            </a:r>
            <a:r>
              <a:rPr sz="1050" spc="-5" dirty="0">
                <a:latin typeface="Calibri"/>
                <a:cs typeface="Calibri"/>
              </a:rPr>
              <a:t>Association, </a:t>
            </a:r>
            <a:r>
              <a:rPr sz="1050" dirty="0">
                <a:latin typeface="Calibri"/>
                <a:cs typeface="Calibri"/>
              </a:rPr>
              <a:t>World Nuclear Power Reactors </a:t>
            </a:r>
            <a:r>
              <a:rPr sz="1050" spc="5" dirty="0">
                <a:latin typeface="Calibri"/>
                <a:cs typeface="Calibri"/>
              </a:rPr>
              <a:t>&amp; </a:t>
            </a:r>
            <a:r>
              <a:rPr sz="1050" dirty="0">
                <a:latin typeface="Calibri"/>
                <a:cs typeface="Calibri"/>
              </a:rPr>
              <a:t>Uranium Requirements </a:t>
            </a:r>
            <a:r>
              <a:rPr sz="1050" spc="-5" dirty="0">
                <a:latin typeface="Calibri"/>
                <a:cs typeface="Calibri"/>
              </a:rPr>
              <a:t>(</a:t>
            </a:r>
            <a:r>
              <a:rPr lang="en-AU" sz="1050" spc="-5" dirty="0">
                <a:latin typeface="Calibri"/>
                <a:cs typeface="Calibri"/>
              </a:rPr>
              <a:t>October</a:t>
            </a:r>
            <a:r>
              <a:rPr sz="1050" spc="-120" dirty="0">
                <a:latin typeface="Calibri"/>
                <a:cs typeface="Calibri"/>
              </a:rPr>
              <a:t> </a:t>
            </a:r>
            <a:r>
              <a:rPr sz="1050" dirty="0">
                <a:latin typeface="Calibri"/>
                <a:cs typeface="Calibri"/>
              </a:rPr>
              <a:t>2022)</a:t>
            </a:r>
          </a:p>
        </p:txBody>
      </p:sp>
      <p:graphicFrame>
        <p:nvGraphicFramePr>
          <p:cNvPr id="12" name="object 12"/>
          <p:cNvGraphicFramePr>
            <a:graphicFrameLocks noGrp="1"/>
          </p:cNvGraphicFramePr>
          <p:nvPr>
            <p:extLst>
              <p:ext uri="{D42A27DB-BD31-4B8C-83A1-F6EECF244321}">
                <p14:modId xmlns:p14="http://schemas.microsoft.com/office/powerpoint/2010/main" val="3501021726"/>
              </p:ext>
            </p:extLst>
          </p:nvPr>
        </p:nvGraphicFramePr>
        <p:xfrm>
          <a:off x="457200" y="3124200"/>
          <a:ext cx="8359775" cy="1237615"/>
        </p:xfrm>
        <a:graphic>
          <a:graphicData uri="http://schemas.openxmlformats.org/drawingml/2006/table">
            <a:tbl>
              <a:tblPr firstRow="1" bandRow="1">
                <a:tableStyleId>{2D5ABB26-0587-4C30-8999-92F81FD0307C}</a:tableStyleId>
              </a:tblPr>
              <a:tblGrid>
                <a:gridCol w="2355382">
                  <a:extLst>
                    <a:ext uri="{9D8B030D-6E8A-4147-A177-3AD203B41FA5}">
                      <a16:colId xmlns:a16="http://schemas.microsoft.com/office/drawing/2014/main" val="20000"/>
                    </a:ext>
                  </a:extLst>
                </a:gridCol>
                <a:gridCol w="1348452">
                  <a:extLst>
                    <a:ext uri="{9D8B030D-6E8A-4147-A177-3AD203B41FA5}">
                      <a16:colId xmlns:a16="http://schemas.microsoft.com/office/drawing/2014/main" val="20001"/>
                    </a:ext>
                  </a:extLst>
                </a:gridCol>
                <a:gridCol w="1678004">
                  <a:extLst>
                    <a:ext uri="{9D8B030D-6E8A-4147-A177-3AD203B41FA5}">
                      <a16:colId xmlns:a16="http://schemas.microsoft.com/office/drawing/2014/main" val="20002"/>
                    </a:ext>
                  </a:extLst>
                </a:gridCol>
                <a:gridCol w="1477627">
                  <a:extLst>
                    <a:ext uri="{9D8B030D-6E8A-4147-A177-3AD203B41FA5}">
                      <a16:colId xmlns:a16="http://schemas.microsoft.com/office/drawing/2014/main" val="20003"/>
                    </a:ext>
                  </a:extLst>
                </a:gridCol>
                <a:gridCol w="1500310">
                  <a:extLst>
                    <a:ext uri="{9D8B030D-6E8A-4147-A177-3AD203B41FA5}">
                      <a16:colId xmlns:a16="http://schemas.microsoft.com/office/drawing/2014/main" val="20004"/>
                    </a:ext>
                  </a:extLst>
                </a:gridCol>
              </a:tblGrid>
              <a:tr h="586316">
                <a:tc>
                  <a:txBody>
                    <a:bodyPr/>
                    <a:lstStyle/>
                    <a:p>
                      <a:pPr>
                        <a:lnSpc>
                          <a:spcPct val="100000"/>
                        </a:lnSpc>
                        <a:spcBef>
                          <a:spcPts val="30"/>
                        </a:spcBef>
                      </a:pPr>
                      <a:endParaRPr sz="1650" dirty="0">
                        <a:latin typeface="Times New Roman"/>
                        <a:cs typeface="Times New Roman"/>
                      </a:endParaRPr>
                    </a:p>
                    <a:p>
                      <a:pPr>
                        <a:lnSpc>
                          <a:spcPct val="100000"/>
                        </a:lnSpc>
                        <a:spcBef>
                          <a:spcPts val="5"/>
                        </a:spcBef>
                      </a:pPr>
                      <a:endParaRPr sz="1400" dirty="0">
                        <a:latin typeface="Calibri"/>
                        <a:cs typeface="Calibri"/>
                      </a:endParaRPr>
                    </a:p>
                  </a:txBody>
                  <a:tcPr marL="0" marR="0" marT="3810" marB="0">
                    <a:lnB w="12700">
                      <a:solidFill>
                        <a:srgbClr val="3E3D40"/>
                      </a:solidFill>
                      <a:prstDash val="solid"/>
                    </a:lnB>
                  </a:tcPr>
                </a:tc>
                <a:tc>
                  <a:txBody>
                    <a:bodyPr/>
                    <a:lstStyle/>
                    <a:p>
                      <a:pPr marL="345440">
                        <a:lnSpc>
                          <a:spcPct val="100000"/>
                        </a:lnSpc>
                        <a:spcBef>
                          <a:spcPts val="250"/>
                        </a:spcBef>
                      </a:pPr>
                      <a:r>
                        <a:rPr sz="1600" b="1" spc="-5" dirty="0">
                          <a:solidFill>
                            <a:schemeClr val="tx2"/>
                          </a:solidFill>
                          <a:latin typeface="Arial" panose="020B0604020202020204" pitchFamily="34" charset="0"/>
                          <a:cs typeface="Arial" panose="020B0604020202020204" pitchFamily="34" charset="0"/>
                        </a:rPr>
                        <a:t>Operable</a:t>
                      </a:r>
                      <a:endParaRPr sz="1600" dirty="0">
                        <a:solidFill>
                          <a:schemeClr val="tx2"/>
                        </a:solidFill>
                        <a:latin typeface="Arial" panose="020B0604020202020204" pitchFamily="34" charset="0"/>
                        <a:cs typeface="Arial" panose="020B0604020202020204" pitchFamily="34" charset="0"/>
                      </a:endParaRPr>
                    </a:p>
                    <a:p>
                      <a:pPr marL="337820">
                        <a:lnSpc>
                          <a:spcPct val="100000"/>
                        </a:lnSpc>
                      </a:pPr>
                      <a:r>
                        <a:rPr sz="1600" b="1" dirty="0">
                          <a:solidFill>
                            <a:schemeClr val="tx2"/>
                          </a:solidFill>
                          <a:latin typeface="Arial" panose="020B0604020202020204" pitchFamily="34" charset="0"/>
                          <a:cs typeface="Arial" panose="020B0604020202020204" pitchFamily="34" charset="0"/>
                        </a:rPr>
                        <a:t>reactors</a:t>
                      </a:r>
                      <a:r>
                        <a:rPr sz="1400" b="1" baseline="21604" dirty="0">
                          <a:solidFill>
                            <a:schemeClr val="tx2"/>
                          </a:solidFill>
                          <a:latin typeface="Arial" panose="020B0604020202020204" pitchFamily="34" charset="0"/>
                          <a:cs typeface="Arial" panose="020B0604020202020204" pitchFamily="34" charset="0"/>
                        </a:rPr>
                        <a:t>(1)</a:t>
                      </a:r>
                      <a:endParaRPr sz="1400" baseline="21604" dirty="0">
                        <a:solidFill>
                          <a:schemeClr val="tx2"/>
                        </a:solidFill>
                        <a:latin typeface="Arial" panose="020B0604020202020204" pitchFamily="34" charset="0"/>
                        <a:cs typeface="Arial" panose="020B0604020202020204" pitchFamily="34" charset="0"/>
                      </a:endParaRPr>
                    </a:p>
                  </a:txBody>
                  <a:tcPr marL="0" marR="0" marT="31750" marB="0">
                    <a:lnB w="12700">
                      <a:solidFill>
                        <a:srgbClr val="3E3D40"/>
                      </a:solidFill>
                      <a:prstDash val="solid"/>
                    </a:lnB>
                  </a:tcPr>
                </a:tc>
                <a:tc>
                  <a:txBody>
                    <a:bodyPr/>
                    <a:lstStyle/>
                    <a:p>
                      <a:pPr marL="345440">
                        <a:lnSpc>
                          <a:spcPct val="100000"/>
                        </a:lnSpc>
                        <a:spcBef>
                          <a:spcPts val="250"/>
                        </a:spcBef>
                      </a:pPr>
                      <a:r>
                        <a:rPr lang="en-AU" sz="1400" b="1" spc="-5" dirty="0">
                          <a:solidFill>
                            <a:schemeClr val="tx2"/>
                          </a:solidFill>
                          <a:latin typeface="Arial" panose="020B0604020202020204" pitchFamily="34" charset="0"/>
                          <a:cs typeface="Arial" panose="020B0604020202020204" pitchFamily="34" charset="0"/>
                        </a:rPr>
                        <a:t>Reactors Under Construction</a:t>
                      </a:r>
                      <a:r>
                        <a:rPr lang="en-AU" sz="1200" b="1" baseline="21604" dirty="0">
                          <a:solidFill>
                            <a:schemeClr val="tx2"/>
                          </a:solidFill>
                          <a:latin typeface="Arial" panose="020B0604020202020204" pitchFamily="34" charset="0"/>
                          <a:cs typeface="Arial" panose="020B0604020202020204" pitchFamily="34" charset="0"/>
                        </a:rPr>
                        <a:t>(1)</a:t>
                      </a:r>
                      <a:endParaRPr lang="en-AU" sz="1200" baseline="21604" dirty="0">
                        <a:solidFill>
                          <a:schemeClr val="tx2"/>
                        </a:solidFill>
                        <a:latin typeface="Arial" panose="020B0604020202020204" pitchFamily="34" charset="0"/>
                        <a:cs typeface="Arial" panose="020B0604020202020204" pitchFamily="34" charset="0"/>
                      </a:endParaRPr>
                    </a:p>
                    <a:p>
                      <a:pPr marL="280670">
                        <a:lnSpc>
                          <a:spcPct val="100000"/>
                        </a:lnSpc>
                        <a:spcBef>
                          <a:spcPts val="250"/>
                        </a:spcBef>
                      </a:pPr>
                      <a:endParaRPr sz="1400" baseline="21604" dirty="0">
                        <a:latin typeface="Arial" panose="020B0604020202020204" pitchFamily="34" charset="0"/>
                        <a:cs typeface="Arial" panose="020B0604020202020204" pitchFamily="34" charset="0"/>
                      </a:endParaRPr>
                    </a:p>
                  </a:txBody>
                  <a:tcPr marL="0" marR="0" marT="31750" marB="0">
                    <a:lnB w="12700">
                      <a:solidFill>
                        <a:srgbClr val="3E3D40"/>
                      </a:solidFill>
                      <a:prstDash val="solid"/>
                    </a:lnB>
                  </a:tcPr>
                </a:tc>
                <a:tc>
                  <a:txBody>
                    <a:bodyPr/>
                    <a:lstStyle/>
                    <a:p>
                      <a:pPr marL="359410">
                        <a:lnSpc>
                          <a:spcPct val="100000"/>
                        </a:lnSpc>
                        <a:spcBef>
                          <a:spcPts val="250"/>
                        </a:spcBef>
                      </a:pPr>
                      <a:r>
                        <a:rPr sz="1600" b="1" spc="-5" dirty="0">
                          <a:solidFill>
                            <a:schemeClr val="tx2"/>
                          </a:solidFill>
                          <a:latin typeface="Arial" panose="020B0604020202020204" pitchFamily="34" charset="0"/>
                          <a:cs typeface="Arial" panose="020B0604020202020204" pitchFamily="34" charset="0"/>
                        </a:rPr>
                        <a:t>Planned</a:t>
                      </a:r>
                      <a:endParaRPr sz="1600" dirty="0">
                        <a:solidFill>
                          <a:schemeClr val="tx2"/>
                        </a:solidFill>
                        <a:latin typeface="Arial" panose="020B0604020202020204" pitchFamily="34" charset="0"/>
                        <a:cs typeface="Arial" panose="020B0604020202020204" pitchFamily="34" charset="0"/>
                      </a:endParaRPr>
                    </a:p>
                    <a:p>
                      <a:pPr marL="292735">
                        <a:lnSpc>
                          <a:spcPct val="100000"/>
                        </a:lnSpc>
                      </a:pPr>
                      <a:r>
                        <a:rPr lang="en-AU" sz="1600" b="1" dirty="0">
                          <a:solidFill>
                            <a:schemeClr val="tx2"/>
                          </a:solidFill>
                          <a:latin typeface="Arial" panose="020B0604020202020204" pitchFamily="34" charset="0"/>
                          <a:cs typeface="Arial" panose="020B0604020202020204" pitchFamily="34" charset="0"/>
                        </a:rPr>
                        <a:t> </a:t>
                      </a:r>
                      <a:r>
                        <a:rPr sz="1600" b="1" dirty="0">
                          <a:solidFill>
                            <a:schemeClr val="tx2"/>
                          </a:solidFill>
                          <a:latin typeface="Arial" panose="020B0604020202020204" pitchFamily="34" charset="0"/>
                          <a:cs typeface="Arial" panose="020B0604020202020204" pitchFamily="34" charset="0"/>
                        </a:rPr>
                        <a:t>reactors</a:t>
                      </a:r>
                      <a:r>
                        <a:rPr sz="1400" b="1" baseline="21604" dirty="0">
                          <a:solidFill>
                            <a:schemeClr val="tx2"/>
                          </a:solidFill>
                          <a:latin typeface="Arial" panose="020B0604020202020204" pitchFamily="34" charset="0"/>
                          <a:cs typeface="Arial" panose="020B0604020202020204" pitchFamily="34" charset="0"/>
                        </a:rPr>
                        <a:t>(1)</a:t>
                      </a:r>
                      <a:endParaRPr sz="1400" baseline="21604" dirty="0">
                        <a:solidFill>
                          <a:schemeClr val="tx2"/>
                        </a:solidFill>
                        <a:latin typeface="Arial" panose="020B0604020202020204" pitchFamily="34" charset="0"/>
                        <a:cs typeface="Arial" panose="020B0604020202020204" pitchFamily="34" charset="0"/>
                      </a:endParaRPr>
                    </a:p>
                  </a:txBody>
                  <a:tcPr marL="0" marR="0" marT="31750" marB="0">
                    <a:lnB w="12700">
                      <a:solidFill>
                        <a:srgbClr val="3E3D40"/>
                      </a:solidFill>
                      <a:prstDash val="solid"/>
                    </a:lnB>
                  </a:tcPr>
                </a:tc>
                <a:tc>
                  <a:txBody>
                    <a:bodyPr/>
                    <a:lstStyle/>
                    <a:p>
                      <a:pPr marL="333375">
                        <a:lnSpc>
                          <a:spcPct val="100000"/>
                        </a:lnSpc>
                        <a:spcBef>
                          <a:spcPts val="250"/>
                        </a:spcBef>
                      </a:pPr>
                      <a:r>
                        <a:rPr sz="1600" b="1" spc="-5" dirty="0">
                          <a:solidFill>
                            <a:srgbClr val="404040"/>
                          </a:solidFill>
                          <a:latin typeface="Arial" panose="020B0604020202020204" pitchFamily="34" charset="0"/>
                          <a:cs typeface="Arial" panose="020B0604020202020204" pitchFamily="34" charset="0"/>
                        </a:rPr>
                        <a:t>Proposed</a:t>
                      </a:r>
                      <a:endParaRPr sz="1600" dirty="0">
                        <a:latin typeface="Arial" panose="020B0604020202020204" pitchFamily="34" charset="0"/>
                        <a:cs typeface="Arial" panose="020B0604020202020204" pitchFamily="34" charset="0"/>
                      </a:endParaRPr>
                    </a:p>
                    <a:p>
                      <a:pPr marL="315595">
                        <a:lnSpc>
                          <a:spcPct val="100000"/>
                        </a:lnSpc>
                      </a:pPr>
                      <a:r>
                        <a:rPr sz="1600" b="1" dirty="0">
                          <a:solidFill>
                            <a:srgbClr val="404040"/>
                          </a:solidFill>
                          <a:latin typeface="Arial" panose="020B0604020202020204" pitchFamily="34" charset="0"/>
                          <a:cs typeface="Arial" panose="020B0604020202020204" pitchFamily="34" charset="0"/>
                        </a:rPr>
                        <a:t>reactors</a:t>
                      </a:r>
                      <a:r>
                        <a:rPr sz="1400" b="1" baseline="21604" dirty="0">
                          <a:solidFill>
                            <a:srgbClr val="404040"/>
                          </a:solidFill>
                          <a:latin typeface="Arial" panose="020B0604020202020204" pitchFamily="34" charset="0"/>
                          <a:cs typeface="Arial" panose="020B0604020202020204" pitchFamily="34" charset="0"/>
                        </a:rPr>
                        <a:t>(1)</a:t>
                      </a:r>
                      <a:endParaRPr sz="1400" baseline="21604" dirty="0">
                        <a:latin typeface="Arial" panose="020B0604020202020204" pitchFamily="34" charset="0"/>
                        <a:cs typeface="Arial" panose="020B0604020202020204" pitchFamily="34" charset="0"/>
                      </a:endParaRPr>
                    </a:p>
                  </a:txBody>
                  <a:tcPr marL="0" marR="0" marT="31750" marB="0">
                    <a:lnB w="12700">
                      <a:solidFill>
                        <a:srgbClr val="3E3D40"/>
                      </a:solidFill>
                      <a:prstDash val="solid"/>
                    </a:lnB>
                    <a:solidFill>
                      <a:srgbClr val="ECCA5C"/>
                    </a:solidFill>
                  </a:tcPr>
                </a:tc>
                <a:extLst>
                  <a:ext uri="{0D108BD9-81ED-4DB2-BD59-A6C34878D82A}">
                    <a16:rowId xmlns:a16="http://schemas.microsoft.com/office/drawing/2014/main" val="10000"/>
                  </a:ext>
                </a:extLst>
              </a:tr>
              <a:tr h="301198">
                <a:tc>
                  <a:txBody>
                    <a:bodyPr/>
                    <a:lstStyle/>
                    <a:p>
                      <a:pPr>
                        <a:lnSpc>
                          <a:spcPct val="100000"/>
                        </a:lnSpc>
                        <a:spcBef>
                          <a:spcPts val="505"/>
                        </a:spcBef>
                      </a:pPr>
                      <a:r>
                        <a:rPr lang="en-AU" sz="1600" spc="-15" dirty="0">
                          <a:solidFill>
                            <a:srgbClr val="404040"/>
                          </a:solidFill>
                          <a:latin typeface="Arial" panose="020B0604020202020204" pitchFamily="34" charset="0"/>
                          <a:cs typeface="Arial" panose="020B0604020202020204" pitchFamily="34" charset="0"/>
                        </a:rPr>
                        <a:t>Global</a:t>
                      </a:r>
                      <a:r>
                        <a:rPr sz="1600" spc="-15" dirty="0">
                          <a:solidFill>
                            <a:srgbClr val="404040"/>
                          </a:solidFill>
                          <a:latin typeface="Arial" panose="020B0604020202020204" pitchFamily="34" charset="0"/>
                          <a:cs typeface="Arial" panose="020B0604020202020204" pitchFamily="34" charset="0"/>
                        </a:rPr>
                        <a:t> </a:t>
                      </a:r>
                      <a:r>
                        <a:rPr sz="1600" spc="-10" dirty="0">
                          <a:solidFill>
                            <a:srgbClr val="404040"/>
                          </a:solidFill>
                          <a:latin typeface="Arial" panose="020B0604020202020204" pitchFamily="34" charset="0"/>
                          <a:cs typeface="Arial" panose="020B0604020202020204" pitchFamily="34" charset="0"/>
                        </a:rPr>
                        <a:t>Reactor</a:t>
                      </a:r>
                      <a:r>
                        <a:rPr sz="1600" spc="-35" dirty="0">
                          <a:solidFill>
                            <a:srgbClr val="404040"/>
                          </a:solidFill>
                          <a:latin typeface="Arial" panose="020B0604020202020204" pitchFamily="34" charset="0"/>
                          <a:cs typeface="Arial" panose="020B0604020202020204" pitchFamily="34" charset="0"/>
                        </a:rPr>
                        <a:t> </a:t>
                      </a:r>
                      <a:r>
                        <a:rPr sz="1600" spc="-5" dirty="0">
                          <a:solidFill>
                            <a:srgbClr val="404040"/>
                          </a:solidFill>
                          <a:latin typeface="Arial" panose="020B0604020202020204" pitchFamily="34" charset="0"/>
                          <a:cs typeface="Arial" panose="020B0604020202020204" pitchFamily="34" charset="0"/>
                        </a:rPr>
                        <a:t>Fleet</a:t>
                      </a:r>
                      <a:endParaRPr sz="1600" dirty="0">
                        <a:latin typeface="Arial" panose="020B0604020202020204" pitchFamily="34" charset="0"/>
                        <a:cs typeface="Arial" panose="020B0604020202020204" pitchFamily="34" charset="0"/>
                      </a:endParaRPr>
                    </a:p>
                  </a:txBody>
                  <a:tcPr marL="0" marR="0" marT="64135" marB="0">
                    <a:lnT w="12700">
                      <a:solidFill>
                        <a:srgbClr val="3E3D40"/>
                      </a:solidFill>
                      <a:prstDash val="solid"/>
                    </a:lnT>
                  </a:tcPr>
                </a:tc>
                <a:tc>
                  <a:txBody>
                    <a:bodyPr/>
                    <a:lstStyle/>
                    <a:p>
                      <a:pPr marL="552450">
                        <a:lnSpc>
                          <a:spcPct val="100000"/>
                        </a:lnSpc>
                        <a:spcBef>
                          <a:spcPts val="505"/>
                        </a:spcBef>
                      </a:pPr>
                      <a:r>
                        <a:rPr sz="1600" spc="-5" dirty="0">
                          <a:solidFill>
                            <a:srgbClr val="404040"/>
                          </a:solidFill>
                          <a:latin typeface="Arial" panose="020B0604020202020204" pitchFamily="34" charset="0"/>
                          <a:cs typeface="Arial" panose="020B0604020202020204" pitchFamily="34" charset="0"/>
                        </a:rPr>
                        <a:t>4</a:t>
                      </a:r>
                      <a:r>
                        <a:rPr lang="en-AU" sz="1600" spc="-5" dirty="0">
                          <a:solidFill>
                            <a:srgbClr val="404040"/>
                          </a:solidFill>
                          <a:latin typeface="Arial" panose="020B0604020202020204" pitchFamily="34" charset="0"/>
                          <a:cs typeface="Arial" panose="020B0604020202020204" pitchFamily="34" charset="0"/>
                        </a:rPr>
                        <a:t>37</a:t>
                      </a:r>
                      <a:endParaRPr sz="1600" dirty="0">
                        <a:latin typeface="Arial" panose="020B0604020202020204" pitchFamily="34" charset="0"/>
                        <a:cs typeface="Arial" panose="020B0604020202020204" pitchFamily="34" charset="0"/>
                      </a:endParaRPr>
                    </a:p>
                  </a:txBody>
                  <a:tcPr marL="0" marR="0" marT="64135" marB="0">
                    <a:lnT w="12700">
                      <a:solidFill>
                        <a:srgbClr val="3E3D40"/>
                      </a:solidFill>
                      <a:prstDash val="solid"/>
                    </a:lnT>
                  </a:tcPr>
                </a:tc>
                <a:tc>
                  <a:txBody>
                    <a:bodyPr/>
                    <a:lstStyle/>
                    <a:p>
                      <a:pPr marR="1905" algn="ctr">
                        <a:lnSpc>
                          <a:spcPct val="100000"/>
                        </a:lnSpc>
                        <a:spcBef>
                          <a:spcPts val="505"/>
                        </a:spcBef>
                      </a:pPr>
                      <a:r>
                        <a:rPr sz="1600" spc="-5" dirty="0">
                          <a:solidFill>
                            <a:srgbClr val="404040"/>
                          </a:solidFill>
                          <a:latin typeface="Arial" panose="020B0604020202020204" pitchFamily="34" charset="0"/>
                          <a:cs typeface="Arial" panose="020B0604020202020204" pitchFamily="34" charset="0"/>
                        </a:rPr>
                        <a:t>59</a:t>
                      </a:r>
                      <a:endParaRPr sz="1600" dirty="0">
                        <a:latin typeface="Arial" panose="020B0604020202020204" pitchFamily="34" charset="0"/>
                        <a:cs typeface="Arial" panose="020B0604020202020204" pitchFamily="34" charset="0"/>
                      </a:endParaRPr>
                    </a:p>
                  </a:txBody>
                  <a:tcPr marL="0" marR="0" marT="64135" marB="0">
                    <a:lnT w="12700">
                      <a:solidFill>
                        <a:srgbClr val="3E3D40"/>
                      </a:solidFill>
                      <a:prstDash val="solid"/>
                    </a:lnT>
                  </a:tcPr>
                </a:tc>
                <a:tc>
                  <a:txBody>
                    <a:bodyPr/>
                    <a:lstStyle/>
                    <a:p>
                      <a:pPr marL="571500">
                        <a:lnSpc>
                          <a:spcPct val="100000"/>
                        </a:lnSpc>
                        <a:spcBef>
                          <a:spcPts val="505"/>
                        </a:spcBef>
                      </a:pPr>
                      <a:r>
                        <a:rPr lang="en-AU" sz="1600" spc="-5" dirty="0">
                          <a:solidFill>
                            <a:srgbClr val="404040"/>
                          </a:solidFill>
                          <a:latin typeface="Arial" panose="020B0604020202020204" pitchFamily="34" charset="0"/>
                          <a:cs typeface="Arial" panose="020B0604020202020204" pitchFamily="34" charset="0"/>
                        </a:rPr>
                        <a:t>100</a:t>
                      </a:r>
                      <a:endParaRPr sz="1600" dirty="0">
                        <a:latin typeface="Arial" panose="020B0604020202020204" pitchFamily="34" charset="0"/>
                        <a:cs typeface="Arial" panose="020B0604020202020204" pitchFamily="34" charset="0"/>
                      </a:endParaRPr>
                    </a:p>
                  </a:txBody>
                  <a:tcPr marL="0" marR="0" marT="64135" marB="0">
                    <a:lnT w="12700">
                      <a:solidFill>
                        <a:srgbClr val="3E3D40"/>
                      </a:solidFill>
                      <a:prstDash val="solid"/>
                    </a:lnT>
                  </a:tcPr>
                </a:tc>
                <a:tc>
                  <a:txBody>
                    <a:bodyPr/>
                    <a:lstStyle/>
                    <a:p>
                      <a:pPr marL="549910">
                        <a:lnSpc>
                          <a:spcPct val="100000"/>
                        </a:lnSpc>
                        <a:spcBef>
                          <a:spcPts val="505"/>
                        </a:spcBef>
                      </a:pPr>
                      <a:r>
                        <a:rPr sz="1600" spc="-5" dirty="0">
                          <a:solidFill>
                            <a:srgbClr val="404040"/>
                          </a:solidFill>
                          <a:latin typeface="Arial" panose="020B0604020202020204" pitchFamily="34" charset="0"/>
                          <a:cs typeface="Arial" panose="020B0604020202020204" pitchFamily="34" charset="0"/>
                        </a:rPr>
                        <a:t>3</a:t>
                      </a:r>
                      <a:r>
                        <a:rPr lang="en-AU" sz="1600" spc="-5" dirty="0">
                          <a:solidFill>
                            <a:srgbClr val="404040"/>
                          </a:solidFill>
                          <a:latin typeface="Arial" panose="020B0604020202020204" pitchFamily="34" charset="0"/>
                          <a:cs typeface="Arial" panose="020B0604020202020204" pitchFamily="34" charset="0"/>
                        </a:rPr>
                        <a:t>34</a:t>
                      </a:r>
                      <a:endParaRPr sz="1600" dirty="0">
                        <a:latin typeface="Arial" panose="020B0604020202020204" pitchFamily="34" charset="0"/>
                        <a:cs typeface="Arial" panose="020B0604020202020204" pitchFamily="34" charset="0"/>
                      </a:endParaRPr>
                    </a:p>
                  </a:txBody>
                  <a:tcPr marL="0" marR="0" marT="64135" marB="0">
                    <a:lnT w="12700">
                      <a:solidFill>
                        <a:srgbClr val="3E3D40"/>
                      </a:solidFill>
                      <a:prstDash val="solid"/>
                    </a:lnT>
                    <a:solidFill>
                      <a:srgbClr val="FAF5DE"/>
                    </a:solidFill>
                  </a:tcPr>
                </a:tc>
                <a:extLst>
                  <a:ext uri="{0D108BD9-81ED-4DB2-BD59-A6C34878D82A}">
                    <a16:rowId xmlns:a16="http://schemas.microsoft.com/office/drawing/2014/main" val="10001"/>
                  </a:ext>
                </a:extLst>
              </a:tr>
              <a:tr h="273275">
                <a:tc>
                  <a:txBody>
                    <a:bodyPr/>
                    <a:lstStyle/>
                    <a:p>
                      <a:pPr>
                        <a:lnSpc>
                          <a:spcPct val="100000"/>
                        </a:lnSpc>
                        <a:spcBef>
                          <a:spcPts val="370"/>
                        </a:spcBef>
                      </a:pPr>
                      <a:endParaRPr sz="1600" dirty="0">
                        <a:latin typeface="Arial" panose="020B0604020202020204" pitchFamily="34" charset="0"/>
                        <a:cs typeface="Arial" panose="020B0604020202020204" pitchFamily="34" charset="0"/>
                      </a:endParaRPr>
                    </a:p>
                  </a:txBody>
                  <a:tcPr marL="0" marR="0" marT="46990" marB="0">
                    <a:lnB w="12700">
                      <a:solidFill>
                        <a:srgbClr val="27B17B"/>
                      </a:solidFill>
                      <a:prstDash val="solid"/>
                    </a:lnB>
                  </a:tcPr>
                </a:tc>
                <a:tc>
                  <a:txBody>
                    <a:bodyPr/>
                    <a:lstStyle/>
                    <a:p>
                      <a:pPr marL="596900">
                        <a:lnSpc>
                          <a:spcPct val="100000"/>
                        </a:lnSpc>
                        <a:spcBef>
                          <a:spcPts val="370"/>
                        </a:spcBef>
                      </a:pPr>
                      <a:endParaRPr sz="1600" dirty="0">
                        <a:latin typeface="Arial" panose="020B0604020202020204" pitchFamily="34" charset="0"/>
                        <a:cs typeface="Arial" panose="020B0604020202020204" pitchFamily="34" charset="0"/>
                      </a:endParaRPr>
                    </a:p>
                  </a:txBody>
                  <a:tcPr marL="0" marR="0" marT="46990" marB="0">
                    <a:lnB w="12700">
                      <a:solidFill>
                        <a:srgbClr val="27B17B"/>
                      </a:solidFill>
                      <a:prstDash val="solid"/>
                    </a:lnB>
                  </a:tcPr>
                </a:tc>
                <a:tc>
                  <a:txBody>
                    <a:bodyPr/>
                    <a:lstStyle/>
                    <a:p>
                      <a:pPr marR="1905" algn="ctr">
                        <a:lnSpc>
                          <a:spcPct val="100000"/>
                        </a:lnSpc>
                        <a:spcBef>
                          <a:spcPts val="370"/>
                        </a:spcBef>
                      </a:pPr>
                      <a:endParaRPr sz="1600" dirty="0">
                        <a:latin typeface="Arial" panose="020B0604020202020204" pitchFamily="34" charset="0"/>
                        <a:cs typeface="Arial" panose="020B0604020202020204" pitchFamily="34" charset="0"/>
                      </a:endParaRPr>
                    </a:p>
                  </a:txBody>
                  <a:tcPr marL="0" marR="0" marT="46990" marB="0">
                    <a:lnB w="12700">
                      <a:solidFill>
                        <a:srgbClr val="27B17B"/>
                      </a:solidFill>
                      <a:prstDash val="solid"/>
                    </a:lnB>
                  </a:tcPr>
                </a:tc>
                <a:tc>
                  <a:txBody>
                    <a:bodyPr/>
                    <a:lstStyle/>
                    <a:p>
                      <a:pPr marL="571500">
                        <a:lnSpc>
                          <a:spcPct val="100000"/>
                        </a:lnSpc>
                        <a:spcBef>
                          <a:spcPts val="370"/>
                        </a:spcBef>
                      </a:pPr>
                      <a:endParaRPr sz="1600" dirty="0">
                        <a:latin typeface="Arial" panose="020B0604020202020204" pitchFamily="34" charset="0"/>
                        <a:cs typeface="Arial" panose="020B0604020202020204" pitchFamily="34" charset="0"/>
                      </a:endParaRPr>
                    </a:p>
                  </a:txBody>
                  <a:tcPr marL="0" marR="0" marT="46990" marB="0">
                    <a:lnB w="12700">
                      <a:solidFill>
                        <a:srgbClr val="27B17B"/>
                      </a:solidFill>
                      <a:prstDash val="solid"/>
                    </a:lnB>
                  </a:tcPr>
                </a:tc>
                <a:tc>
                  <a:txBody>
                    <a:bodyPr/>
                    <a:lstStyle/>
                    <a:p>
                      <a:pPr marL="549910">
                        <a:lnSpc>
                          <a:spcPct val="100000"/>
                        </a:lnSpc>
                        <a:spcBef>
                          <a:spcPts val="370"/>
                        </a:spcBef>
                      </a:pPr>
                      <a:endParaRPr sz="1600" dirty="0">
                        <a:latin typeface="Arial" panose="020B0604020202020204" pitchFamily="34" charset="0"/>
                        <a:cs typeface="Arial" panose="020B0604020202020204" pitchFamily="34" charset="0"/>
                      </a:endParaRPr>
                    </a:p>
                  </a:txBody>
                  <a:tcPr marL="0" marR="0" marT="46990" marB="0">
                    <a:lnB w="12700">
                      <a:solidFill>
                        <a:srgbClr val="27B17B"/>
                      </a:solidFill>
                      <a:prstDash val="solid"/>
                    </a:lnB>
                    <a:solidFill>
                      <a:srgbClr val="FAF5DE"/>
                    </a:solidFill>
                  </a:tcPr>
                </a:tc>
                <a:extLst>
                  <a:ext uri="{0D108BD9-81ED-4DB2-BD59-A6C34878D82A}">
                    <a16:rowId xmlns:a16="http://schemas.microsoft.com/office/drawing/2014/main" val="10002"/>
                  </a:ext>
                </a:extLst>
              </a:tr>
            </a:tbl>
          </a:graphicData>
        </a:graphic>
      </p:graphicFrame>
      <p:sp>
        <p:nvSpPr>
          <p:cNvPr id="16" name="Slide Number Placeholder 15">
            <a:extLst>
              <a:ext uri="{FF2B5EF4-FFF2-40B4-BE49-F238E27FC236}">
                <a16:creationId xmlns:a16="http://schemas.microsoft.com/office/drawing/2014/main" id="{7B593F66-2F27-5B7B-8633-C4EA2065E8E4}"/>
              </a:ext>
            </a:extLst>
          </p:cNvPr>
          <p:cNvSpPr>
            <a:spLocks noGrp="1"/>
          </p:cNvSpPr>
          <p:nvPr>
            <p:ph type="sldNum" sz="quarter" idx="7"/>
          </p:nvPr>
        </p:nvSpPr>
        <p:spPr/>
        <p:txBody>
          <a:bodyPr/>
          <a:lstStyle/>
          <a:p>
            <a:fld id="{B6F15528-21DE-4FAA-801E-634DDDAF4B2B}" type="slidenum">
              <a:rPr lang="en-AU" smtClean="0"/>
              <a:t>8</a:t>
            </a:fld>
            <a:endParaRPr lang="en-A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93243" y="98386"/>
            <a:ext cx="6709029" cy="812402"/>
          </a:xfrm>
          <a:prstGeom prst="rect">
            <a:avLst/>
          </a:prstGeom>
        </p:spPr>
        <p:txBody>
          <a:bodyPr vert="horz" wrap="square" lIns="0" tIns="12065" rIns="0" bIns="0" rtlCol="0">
            <a:spAutoFit/>
          </a:bodyPr>
          <a:lstStyle/>
          <a:p>
            <a:pPr marL="12700">
              <a:lnSpc>
                <a:spcPct val="100000"/>
              </a:lnSpc>
              <a:spcBef>
                <a:spcPts val="95"/>
              </a:spcBef>
            </a:pPr>
            <a:r>
              <a:rPr lang="en-AU" spc="-5" dirty="0"/>
              <a:t> </a:t>
            </a:r>
            <a:r>
              <a:rPr lang="en-AU" sz="2000" i="0" spc="-5" dirty="0">
                <a:solidFill>
                  <a:srgbClr val="FFFFFF"/>
                </a:solidFill>
                <a:latin typeface="Arial"/>
                <a:cs typeface="Arial"/>
              </a:rPr>
              <a:t>GLOBAL SUPPLY OF URANIUM </a:t>
            </a:r>
            <a:br>
              <a:rPr lang="en-AU" sz="2000" i="0" spc="-5" dirty="0">
                <a:solidFill>
                  <a:srgbClr val="FFFFFF"/>
                </a:solidFill>
                <a:latin typeface="Arial"/>
                <a:cs typeface="Arial"/>
              </a:rPr>
            </a:br>
            <a:r>
              <a:rPr lang="en-AU" sz="2000" i="0" spc="-5" dirty="0">
                <a:solidFill>
                  <a:srgbClr val="FFFFFF"/>
                </a:solidFill>
                <a:latin typeface="Arial"/>
                <a:cs typeface="Arial"/>
              </a:rPr>
              <a:t> IS CONCENTRATED</a:t>
            </a:r>
            <a:endParaRPr lang="en-AU" spc="-15" dirty="0"/>
          </a:p>
        </p:txBody>
      </p:sp>
      <p:sp>
        <p:nvSpPr>
          <p:cNvPr id="5" name="object 5"/>
          <p:cNvSpPr txBox="1"/>
          <p:nvPr/>
        </p:nvSpPr>
        <p:spPr>
          <a:xfrm>
            <a:off x="225450" y="1154784"/>
            <a:ext cx="8142605" cy="874598"/>
          </a:xfrm>
          <a:prstGeom prst="rect">
            <a:avLst/>
          </a:prstGeom>
        </p:spPr>
        <p:txBody>
          <a:bodyPr vert="horz" wrap="square" lIns="0" tIns="40640" rIns="0" bIns="0" rtlCol="0">
            <a:spAutoFit/>
          </a:bodyPr>
          <a:lstStyle/>
          <a:p>
            <a:pPr marL="25400">
              <a:lnSpc>
                <a:spcPct val="100000"/>
              </a:lnSpc>
              <a:spcBef>
                <a:spcPts val="320"/>
              </a:spcBef>
            </a:pPr>
            <a:r>
              <a:rPr sz="1600" spc="-5" dirty="0">
                <a:solidFill>
                  <a:srgbClr val="003399"/>
                </a:solidFill>
                <a:latin typeface="Arial" panose="020B0604020202020204" pitchFamily="34" charset="0"/>
                <a:cs typeface="Arial" panose="020B0604020202020204" pitchFamily="34" charset="0"/>
              </a:rPr>
              <a:t>U</a:t>
            </a:r>
            <a:r>
              <a:rPr sz="1600" spc="-7" baseline="-20833" dirty="0">
                <a:solidFill>
                  <a:srgbClr val="003399"/>
                </a:solidFill>
                <a:latin typeface="Arial" panose="020B0604020202020204" pitchFamily="34" charset="0"/>
                <a:cs typeface="Arial" panose="020B0604020202020204" pitchFamily="34" charset="0"/>
              </a:rPr>
              <a:t>3</a:t>
            </a:r>
            <a:r>
              <a:rPr sz="1600" spc="-5" dirty="0">
                <a:solidFill>
                  <a:srgbClr val="003399"/>
                </a:solidFill>
                <a:latin typeface="Arial" panose="020B0604020202020204" pitchFamily="34" charset="0"/>
                <a:cs typeface="Arial" panose="020B0604020202020204" pitchFamily="34" charset="0"/>
              </a:rPr>
              <a:t>O</a:t>
            </a:r>
            <a:r>
              <a:rPr sz="1600" spc="-7" baseline="-20833" dirty="0">
                <a:solidFill>
                  <a:srgbClr val="003399"/>
                </a:solidFill>
                <a:latin typeface="Arial" panose="020B0604020202020204" pitchFamily="34" charset="0"/>
                <a:cs typeface="Arial" panose="020B0604020202020204" pitchFamily="34" charset="0"/>
              </a:rPr>
              <a:t>8 </a:t>
            </a:r>
            <a:r>
              <a:rPr sz="1600" spc="-10" dirty="0">
                <a:solidFill>
                  <a:srgbClr val="003399"/>
                </a:solidFill>
                <a:latin typeface="Arial" panose="020B0604020202020204" pitchFamily="34" charset="0"/>
                <a:cs typeface="Arial" panose="020B0604020202020204" pitchFamily="34" charset="0"/>
              </a:rPr>
              <a:t>Production </a:t>
            </a:r>
            <a:r>
              <a:rPr sz="1600" spc="-5" dirty="0">
                <a:solidFill>
                  <a:srgbClr val="003399"/>
                </a:solidFill>
                <a:latin typeface="Arial" panose="020B0604020202020204" pitchFamily="34" charset="0"/>
                <a:cs typeface="Arial" panose="020B0604020202020204" pitchFamily="34" charset="0"/>
              </a:rPr>
              <a:t>is </a:t>
            </a:r>
            <a:r>
              <a:rPr sz="1600" spc="-10" dirty="0">
                <a:solidFill>
                  <a:srgbClr val="003399"/>
                </a:solidFill>
                <a:latin typeface="Arial" panose="020B0604020202020204" pitchFamily="34" charset="0"/>
                <a:cs typeface="Arial" panose="020B0604020202020204" pitchFamily="34" charset="0"/>
              </a:rPr>
              <a:t>Concentrated</a:t>
            </a:r>
            <a:endParaRPr lang="en-AU" sz="1600" spc="-10" dirty="0">
              <a:solidFill>
                <a:srgbClr val="003399"/>
              </a:solidFill>
              <a:latin typeface="Arial" panose="020B0604020202020204" pitchFamily="34" charset="0"/>
              <a:cs typeface="Arial" panose="020B0604020202020204" pitchFamily="34" charset="0"/>
            </a:endParaRPr>
          </a:p>
          <a:p>
            <a:pPr marL="25400">
              <a:lnSpc>
                <a:spcPct val="100000"/>
              </a:lnSpc>
              <a:spcBef>
                <a:spcPts val="320"/>
              </a:spcBef>
            </a:pPr>
            <a:r>
              <a:rPr lang="en-AU" sz="1600" spc="-55" dirty="0">
                <a:solidFill>
                  <a:srgbClr val="003399"/>
                </a:solidFill>
                <a:latin typeface="Arial" panose="020B0604020202020204" pitchFamily="34" charset="0"/>
                <a:cs typeface="Arial" panose="020B0604020202020204" pitchFamily="34" charset="0"/>
              </a:rPr>
              <a:t>The </a:t>
            </a:r>
            <a:r>
              <a:rPr sz="1600" spc="-55" dirty="0">
                <a:solidFill>
                  <a:srgbClr val="003399"/>
                </a:solidFill>
                <a:latin typeface="Arial" panose="020B0604020202020204" pitchFamily="34" charset="0"/>
                <a:cs typeface="Arial" panose="020B0604020202020204" pitchFamily="34" charset="0"/>
              </a:rPr>
              <a:t>Top </a:t>
            </a:r>
            <a:r>
              <a:rPr sz="1600" dirty="0">
                <a:solidFill>
                  <a:srgbClr val="003399"/>
                </a:solidFill>
                <a:latin typeface="Arial" panose="020B0604020202020204" pitchFamily="34" charset="0"/>
                <a:cs typeface="Arial" panose="020B0604020202020204" pitchFamily="34" charset="0"/>
              </a:rPr>
              <a:t>5 </a:t>
            </a:r>
            <a:r>
              <a:rPr sz="1600" spc="-5" dirty="0">
                <a:solidFill>
                  <a:srgbClr val="003399"/>
                </a:solidFill>
                <a:latin typeface="Arial" panose="020B0604020202020204" pitchFamily="34" charset="0"/>
                <a:cs typeface="Arial" panose="020B0604020202020204" pitchFamily="34" charset="0"/>
              </a:rPr>
              <a:t>Companies </a:t>
            </a:r>
            <a:r>
              <a:rPr sz="1600" spc="-10" dirty="0" err="1">
                <a:solidFill>
                  <a:srgbClr val="003399"/>
                </a:solidFill>
                <a:latin typeface="Arial" panose="020B0604020202020204" pitchFamily="34" charset="0"/>
                <a:cs typeface="Arial" panose="020B0604020202020204" pitchFamily="34" charset="0"/>
              </a:rPr>
              <a:t>Produc</a:t>
            </a:r>
            <a:r>
              <a:rPr lang="en-AU" sz="1600" spc="-10" dirty="0">
                <a:solidFill>
                  <a:srgbClr val="003399"/>
                </a:solidFill>
                <a:latin typeface="Arial" panose="020B0604020202020204" pitchFamily="34" charset="0"/>
                <a:cs typeface="Arial" panose="020B0604020202020204" pitchFamily="34" charset="0"/>
              </a:rPr>
              <a:t>e </a:t>
            </a:r>
            <a:r>
              <a:rPr sz="1600" dirty="0">
                <a:solidFill>
                  <a:srgbClr val="003399"/>
                </a:solidFill>
                <a:latin typeface="Arial" panose="020B0604020202020204" pitchFamily="34" charset="0"/>
                <a:cs typeface="Arial" panose="020B0604020202020204" pitchFamily="34" charset="0"/>
              </a:rPr>
              <a:t>59% </a:t>
            </a:r>
            <a:r>
              <a:rPr sz="1600" spc="-5" dirty="0">
                <a:solidFill>
                  <a:srgbClr val="003399"/>
                </a:solidFill>
                <a:latin typeface="Arial" panose="020B0604020202020204" pitchFamily="34" charset="0"/>
                <a:cs typeface="Arial" panose="020B0604020202020204" pitchFamily="34" charset="0"/>
              </a:rPr>
              <a:t>of </a:t>
            </a:r>
            <a:r>
              <a:rPr sz="1600" dirty="0">
                <a:solidFill>
                  <a:srgbClr val="003399"/>
                </a:solidFill>
                <a:latin typeface="Arial" panose="020B0604020202020204" pitchFamily="34" charset="0"/>
                <a:cs typeface="Arial" panose="020B0604020202020204" pitchFamily="34" charset="0"/>
              </a:rPr>
              <a:t>the</a:t>
            </a:r>
            <a:r>
              <a:rPr sz="1600" spc="90" dirty="0">
                <a:solidFill>
                  <a:srgbClr val="003399"/>
                </a:solidFill>
                <a:latin typeface="Arial" panose="020B0604020202020204" pitchFamily="34" charset="0"/>
                <a:cs typeface="Arial" panose="020B0604020202020204" pitchFamily="34" charset="0"/>
              </a:rPr>
              <a:t> </a:t>
            </a:r>
            <a:r>
              <a:rPr sz="1600" spc="-40" dirty="0">
                <a:solidFill>
                  <a:srgbClr val="003399"/>
                </a:solidFill>
                <a:latin typeface="Arial" panose="020B0604020202020204" pitchFamily="34" charset="0"/>
                <a:cs typeface="Arial" panose="020B0604020202020204" pitchFamily="34" charset="0"/>
              </a:rPr>
              <a:t>Total</a:t>
            </a:r>
            <a:endParaRPr sz="1600" dirty="0">
              <a:latin typeface="Arial" panose="020B0604020202020204" pitchFamily="34" charset="0"/>
              <a:cs typeface="Arial" panose="020B0604020202020204" pitchFamily="34" charset="0"/>
            </a:endParaRPr>
          </a:p>
          <a:p>
            <a:pPr marL="25400">
              <a:lnSpc>
                <a:spcPct val="100000"/>
              </a:lnSpc>
              <a:spcBef>
                <a:spcPts val="215"/>
              </a:spcBef>
            </a:pPr>
            <a:r>
              <a:rPr sz="1800" spc="-5" dirty="0">
                <a:solidFill>
                  <a:srgbClr val="003399"/>
                </a:solidFill>
                <a:latin typeface="Arial" panose="020B0604020202020204" pitchFamily="34" charset="0"/>
                <a:cs typeface="Arial" panose="020B0604020202020204" pitchFamily="34" charset="0"/>
              </a:rPr>
              <a:t>Supply in</a:t>
            </a:r>
            <a:r>
              <a:rPr sz="1800" spc="15" dirty="0">
                <a:solidFill>
                  <a:srgbClr val="003399"/>
                </a:solidFill>
                <a:latin typeface="Arial" panose="020B0604020202020204" pitchFamily="34" charset="0"/>
                <a:cs typeface="Arial" panose="020B0604020202020204" pitchFamily="34" charset="0"/>
              </a:rPr>
              <a:t> </a:t>
            </a:r>
            <a:r>
              <a:rPr sz="1800" spc="-5" dirty="0">
                <a:solidFill>
                  <a:srgbClr val="003399"/>
                </a:solidFill>
                <a:latin typeface="Arial" panose="020B0604020202020204" pitchFamily="34" charset="0"/>
                <a:cs typeface="Arial" panose="020B0604020202020204" pitchFamily="34" charset="0"/>
              </a:rPr>
              <a:t>2021</a:t>
            </a:r>
            <a:r>
              <a:rPr sz="1800" spc="-7" baseline="25462" dirty="0">
                <a:solidFill>
                  <a:srgbClr val="003399"/>
                </a:solidFill>
                <a:latin typeface="Arial" panose="020B0604020202020204" pitchFamily="34" charset="0"/>
                <a:cs typeface="Arial" panose="020B0604020202020204" pitchFamily="34" charset="0"/>
              </a:rPr>
              <a:t>(1)</a:t>
            </a:r>
            <a:endParaRPr sz="1800" baseline="25462" dirty="0">
              <a:latin typeface="Arial" panose="020B0604020202020204" pitchFamily="34" charset="0"/>
              <a:cs typeface="Arial" panose="020B0604020202020204" pitchFamily="34" charset="0"/>
            </a:endParaRPr>
          </a:p>
        </p:txBody>
      </p:sp>
      <p:sp>
        <p:nvSpPr>
          <p:cNvPr id="6" name="object 6"/>
          <p:cNvSpPr txBox="1"/>
          <p:nvPr/>
        </p:nvSpPr>
        <p:spPr>
          <a:xfrm>
            <a:off x="246379" y="6297879"/>
            <a:ext cx="1130935" cy="299720"/>
          </a:xfrm>
          <a:prstGeom prst="rect">
            <a:avLst/>
          </a:prstGeom>
        </p:spPr>
        <p:txBody>
          <a:bodyPr vert="horz" wrap="square" lIns="0" tIns="12700" rIns="0" bIns="0" rtlCol="0">
            <a:spAutoFit/>
          </a:bodyPr>
          <a:lstStyle/>
          <a:p>
            <a:pPr marL="12700">
              <a:lnSpc>
                <a:spcPct val="100000"/>
              </a:lnSpc>
              <a:spcBef>
                <a:spcPts val="100"/>
              </a:spcBef>
            </a:pPr>
            <a:r>
              <a:rPr sz="900" spc="-5" dirty="0">
                <a:solidFill>
                  <a:srgbClr val="404040"/>
                </a:solidFill>
                <a:latin typeface="Calibri"/>
                <a:cs typeface="Calibri"/>
              </a:rPr>
              <a:t>Source:</a:t>
            </a:r>
            <a:endParaRPr sz="900" dirty="0">
              <a:latin typeface="Calibri"/>
              <a:cs typeface="Calibri"/>
            </a:endParaRPr>
          </a:p>
          <a:p>
            <a:pPr marL="12700">
              <a:lnSpc>
                <a:spcPct val="100000"/>
              </a:lnSpc>
            </a:pPr>
            <a:r>
              <a:rPr sz="900" dirty="0">
                <a:solidFill>
                  <a:srgbClr val="404040"/>
                </a:solidFill>
                <a:latin typeface="Calibri"/>
                <a:cs typeface="Calibri"/>
              </a:rPr>
              <a:t>1) </a:t>
            </a:r>
            <a:r>
              <a:rPr sz="900" spc="-5" dirty="0">
                <a:solidFill>
                  <a:srgbClr val="404040"/>
                </a:solidFill>
                <a:latin typeface="Calibri"/>
                <a:cs typeface="Calibri"/>
              </a:rPr>
              <a:t>MineSpans Q2</a:t>
            </a:r>
            <a:r>
              <a:rPr sz="900" spc="-25" dirty="0">
                <a:solidFill>
                  <a:srgbClr val="404040"/>
                </a:solidFill>
                <a:latin typeface="Calibri"/>
                <a:cs typeface="Calibri"/>
              </a:rPr>
              <a:t> </a:t>
            </a:r>
            <a:r>
              <a:rPr sz="900" dirty="0">
                <a:solidFill>
                  <a:srgbClr val="404040"/>
                </a:solidFill>
                <a:latin typeface="Calibri"/>
                <a:cs typeface="Calibri"/>
              </a:rPr>
              <a:t>2022</a:t>
            </a:r>
            <a:endParaRPr sz="900" dirty="0">
              <a:latin typeface="Calibri"/>
              <a:cs typeface="Calibri"/>
            </a:endParaRPr>
          </a:p>
        </p:txBody>
      </p:sp>
      <p:sp>
        <p:nvSpPr>
          <p:cNvPr id="7" name="object 7"/>
          <p:cNvSpPr/>
          <p:nvPr/>
        </p:nvSpPr>
        <p:spPr>
          <a:xfrm>
            <a:off x="4014215" y="1857755"/>
            <a:ext cx="0" cy="4739640"/>
          </a:xfrm>
          <a:custGeom>
            <a:avLst/>
            <a:gdLst/>
            <a:ahLst/>
            <a:cxnLst/>
            <a:rect l="l" t="t" r="r" b="b"/>
            <a:pathLst>
              <a:path h="4739640">
                <a:moveTo>
                  <a:pt x="0" y="4739601"/>
                </a:moveTo>
                <a:lnTo>
                  <a:pt x="0" y="0"/>
                </a:lnTo>
              </a:path>
            </a:pathLst>
          </a:custGeom>
          <a:ln w="9525">
            <a:solidFill>
              <a:srgbClr val="929295"/>
            </a:solidFill>
          </a:ln>
        </p:spPr>
        <p:txBody>
          <a:bodyPr wrap="square" lIns="0" tIns="0" rIns="0" bIns="0" rtlCol="0"/>
          <a:lstStyle/>
          <a:p>
            <a:endParaRPr dirty="0"/>
          </a:p>
        </p:txBody>
      </p:sp>
      <p:sp>
        <p:nvSpPr>
          <p:cNvPr id="8" name="object 8"/>
          <p:cNvSpPr txBox="1"/>
          <p:nvPr/>
        </p:nvSpPr>
        <p:spPr>
          <a:xfrm>
            <a:off x="4352397" y="1784350"/>
            <a:ext cx="1658620" cy="551433"/>
          </a:xfrm>
          <a:prstGeom prst="rect">
            <a:avLst/>
          </a:prstGeom>
        </p:spPr>
        <p:txBody>
          <a:bodyPr vert="horz" wrap="square" lIns="0" tIns="12700" rIns="0" bIns="0" rtlCol="0">
            <a:spAutoFit/>
          </a:bodyPr>
          <a:lstStyle/>
          <a:p>
            <a:pPr marL="38100">
              <a:lnSpc>
                <a:spcPct val="100000"/>
              </a:lnSpc>
              <a:spcBef>
                <a:spcPts val="100"/>
              </a:spcBef>
            </a:pPr>
            <a:r>
              <a:rPr sz="1200" b="1" spc="-5" dirty="0">
                <a:latin typeface="Arial" panose="020B0604020202020204" pitchFamily="34" charset="0"/>
                <a:cs typeface="Arial" panose="020B0604020202020204" pitchFamily="34" charset="0"/>
              </a:rPr>
              <a:t>Production </a:t>
            </a:r>
            <a:r>
              <a:rPr sz="1200" b="1" dirty="0">
                <a:latin typeface="Arial" panose="020B0604020202020204" pitchFamily="34" charset="0"/>
                <a:cs typeface="Arial" panose="020B0604020202020204" pitchFamily="34" charset="0"/>
              </a:rPr>
              <a:t>by Country</a:t>
            </a:r>
            <a:r>
              <a:rPr sz="1200" b="1" spc="-35" dirty="0">
                <a:latin typeface="Arial" panose="020B0604020202020204" pitchFamily="34" charset="0"/>
                <a:cs typeface="Arial" panose="020B0604020202020204" pitchFamily="34" charset="0"/>
              </a:rPr>
              <a:t> </a:t>
            </a:r>
            <a:r>
              <a:rPr sz="1200" b="1" baseline="24305" dirty="0">
                <a:latin typeface="Arial" panose="020B0604020202020204" pitchFamily="34" charset="0"/>
                <a:cs typeface="Arial" panose="020B0604020202020204" pitchFamily="34" charset="0"/>
              </a:rPr>
              <a:t>(1)</a:t>
            </a:r>
            <a:endParaRPr sz="1200" baseline="24305" dirty="0">
              <a:latin typeface="Arial" panose="020B0604020202020204" pitchFamily="34" charset="0"/>
              <a:cs typeface="Arial" panose="020B0604020202020204" pitchFamily="34" charset="0"/>
            </a:endParaRPr>
          </a:p>
          <a:p>
            <a:pPr marL="38100">
              <a:lnSpc>
                <a:spcPct val="100000"/>
              </a:lnSpc>
              <a:spcBef>
                <a:spcPts val="5"/>
              </a:spcBef>
            </a:pPr>
            <a:r>
              <a:rPr sz="1100" dirty="0">
                <a:solidFill>
                  <a:srgbClr val="404040"/>
                </a:solidFill>
                <a:latin typeface="Arial" panose="020B0604020202020204" pitchFamily="34" charset="0"/>
                <a:cs typeface="Arial" panose="020B0604020202020204" pitchFamily="34" charset="0"/>
              </a:rPr>
              <a:t>(%,</a:t>
            </a:r>
            <a:r>
              <a:rPr sz="1100" spc="-15" dirty="0">
                <a:solidFill>
                  <a:srgbClr val="404040"/>
                </a:solidFill>
                <a:latin typeface="Arial" panose="020B0604020202020204" pitchFamily="34" charset="0"/>
                <a:cs typeface="Arial" panose="020B0604020202020204" pitchFamily="34" charset="0"/>
              </a:rPr>
              <a:t> </a:t>
            </a:r>
            <a:r>
              <a:rPr sz="1100" dirty="0">
                <a:solidFill>
                  <a:srgbClr val="404040"/>
                </a:solidFill>
                <a:latin typeface="Arial" panose="020B0604020202020204" pitchFamily="34" charset="0"/>
                <a:cs typeface="Arial" panose="020B0604020202020204" pitchFamily="34" charset="0"/>
              </a:rPr>
              <a:t>2021)</a:t>
            </a:r>
            <a:endParaRPr sz="1100" dirty="0">
              <a:latin typeface="Arial" panose="020B0604020202020204" pitchFamily="34" charset="0"/>
              <a:cs typeface="Arial" panose="020B0604020202020204" pitchFamily="34" charset="0"/>
            </a:endParaRPr>
          </a:p>
        </p:txBody>
      </p:sp>
      <p:sp>
        <p:nvSpPr>
          <p:cNvPr id="9" name="object 9"/>
          <p:cNvSpPr txBox="1"/>
          <p:nvPr/>
        </p:nvSpPr>
        <p:spPr>
          <a:xfrm>
            <a:off x="342290" y="2702305"/>
            <a:ext cx="3436620" cy="3046730"/>
          </a:xfrm>
          <a:prstGeom prst="rect">
            <a:avLst/>
          </a:prstGeom>
        </p:spPr>
        <p:txBody>
          <a:bodyPr vert="horz" wrap="square" lIns="0" tIns="0" rIns="0" bIns="0" rtlCol="0">
            <a:spAutoFit/>
          </a:bodyPr>
          <a:lstStyle/>
          <a:p>
            <a:pPr marL="15240">
              <a:lnSpc>
                <a:spcPts val="1075"/>
              </a:lnSpc>
              <a:tabLst>
                <a:tab pos="1116965" algn="l"/>
              </a:tabLst>
            </a:pPr>
            <a:r>
              <a:rPr sz="1000" spc="-5" dirty="0">
                <a:latin typeface="Calibri"/>
                <a:cs typeface="Calibri"/>
              </a:rPr>
              <a:t>Cigar</a:t>
            </a:r>
            <a:r>
              <a:rPr sz="1000" spc="15" dirty="0">
                <a:latin typeface="Calibri"/>
                <a:cs typeface="Calibri"/>
              </a:rPr>
              <a:t> </a:t>
            </a:r>
            <a:r>
              <a:rPr sz="1000" spc="-5" dirty="0">
                <a:latin typeface="Calibri"/>
                <a:cs typeface="Calibri"/>
              </a:rPr>
              <a:t>Lake	</a:t>
            </a:r>
            <a:r>
              <a:rPr sz="1500" spc="-7" baseline="8333" dirty="0">
                <a:latin typeface="Calibri"/>
                <a:cs typeface="Calibri"/>
              </a:rPr>
              <a:t>12.2</a:t>
            </a:r>
            <a:endParaRPr sz="1500" baseline="8333" dirty="0">
              <a:latin typeface="Calibri"/>
              <a:cs typeface="Calibri"/>
            </a:endParaRPr>
          </a:p>
          <a:p>
            <a:pPr>
              <a:lnSpc>
                <a:spcPct val="100000"/>
              </a:lnSpc>
            </a:pPr>
            <a:endParaRPr sz="1100" dirty="0">
              <a:latin typeface="Calibri"/>
              <a:cs typeface="Calibri"/>
            </a:endParaRPr>
          </a:p>
          <a:p>
            <a:pPr marL="1905">
              <a:lnSpc>
                <a:spcPct val="100000"/>
              </a:lnSpc>
              <a:spcBef>
                <a:spcPts val="805"/>
              </a:spcBef>
              <a:tabLst>
                <a:tab pos="1296670" algn="l"/>
              </a:tabLst>
            </a:pPr>
            <a:r>
              <a:rPr sz="1500" spc="-7" baseline="2777" dirty="0">
                <a:latin typeface="Calibri"/>
                <a:cs typeface="Calibri"/>
              </a:rPr>
              <a:t>Husab	</a:t>
            </a:r>
            <a:r>
              <a:rPr sz="1000" spc="-5" dirty="0">
                <a:latin typeface="Calibri"/>
                <a:cs typeface="Calibri"/>
              </a:rPr>
              <a:t>9.1</a:t>
            </a:r>
            <a:endParaRPr sz="1000" dirty="0">
              <a:latin typeface="Calibri"/>
              <a:cs typeface="Calibri"/>
            </a:endParaRPr>
          </a:p>
          <a:p>
            <a:pPr>
              <a:lnSpc>
                <a:spcPct val="100000"/>
              </a:lnSpc>
            </a:pPr>
            <a:endParaRPr sz="1000" dirty="0">
              <a:latin typeface="Calibri"/>
              <a:cs typeface="Calibri"/>
            </a:endParaRPr>
          </a:p>
          <a:p>
            <a:pPr marL="15240">
              <a:lnSpc>
                <a:spcPct val="100000"/>
              </a:lnSpc>
              <a:spcBef>
                <a:spcPts val="755"/>
              </a:spcBef>
              <a:tabLst>
                <a:tab pos="1473835" algn="l"/>
              </a:tabLst>
            </a:pPr>
            <a:r>
              <a:rPr sz="1000" spc="-5" dirty="0">
                <a:latin typeface="Calibri"/>
                <a:cs typeface="Calibri"/>
              </a:rPr>
              <a:t>Olympic</a:t>
            </a:r>
            <a:r>
              <a:rPr sz="1000" spc="5" dirty="0">
                <a:latin typeface="Calibri"/>
                <a:cs typeface="Calibri"/>
              </a:rPr>
              <a:t> </a:t>
            </a:r>
            <a:r>
              <a:rPr sz="1000" spc="-10" dirty="0">
                <a:latin typeface="Calibri"/>
                <a:cs typeface="Calibri"/>
              </a:rPr>
              <a:t>Dam	</a:t>
            </a:r>
            <a:r>
              <a:rPr sz="1000" spc="-5" dirty="0">
                <a:latin typeface="Calibri"/>
                <a:cs typeface="Calibri"/>
              </a:rPr>
              <a:t>9.0</a:t>
            </a:r>
            <a:endParaRPr sz="1000" dirty="0">
              <a:latin typeface="Calibri"/>
              <a:cs typeface="Calibri"/>
            </a:endParaRPr>
          </a:p>
          <a:p>
            <a:pPr>
              <a:lnSpc>
                <a:spcPct val="100000"/>
              </a:lnSpc>
            </a:pPr>
            <a:endParaRPr sz="1000" dirty="0">
              <a:latin typeface="Calibri"/>
              <a:cs typeface="Calibri"/>
            </a:endParaRPr>
          </a:p>
          <a:p>
            <a:pPr>
              <a:lnSpc>
                <a:spcPct val="100000"/>
              </a:lnSpc>
              <a:spcBef>
                <a:spcPts val="25"/>
              </a:spcBef>
            </a:pPr>
            <a:endParaRPr sz="750" dirty="0">
              <a:latin typeface="Calibri"/>
              <a:cs typeface="Calibri"/>
            </a:endParaRPr>
          </a:p>
          <a:p>
            <a:pPr marL="6985">
              <a:lnSpc>
                <a:spcPct val="100000"/>
              </a:lnSpc>
              <a:tabLst>
                <a:tab pos="1578610" algn="l"/>
              </a:tabLst>
            </a:pPr>
            <a:r>
              <a:rPr sz="1000" spc="-5" dirty="0">
                <a:latin typeface="Calibri"/>
                <a:cs typeface="Calibri"/>
              </a:rPr>
              <a:t>Katco	</a:t>
            </a:r>
            <a:r>
              <a:rPr sz="1500" spc="-7" baseline="5555" dirty="0">
                <a:latin typeface="Calibri"/>
                <a:cs typeface="Calibri"/>
              </a:rPr>
              <a:t>7.8</a:t>
            </a:r>
            <a:endParaRPr sz="1500" baseline="5555" dirty="0">
              <a:latin typeface="Calibri"/>
              <a:cs typeface="Calibri"/>
            </a:endParaRPr>
          </a:p>
          <a:p>
            <a:pPr>
              <a:lnSpc>
                <a:spcPct val="100000"/>
              </a:lnSpc>
              <a:spcBef>
                <a:spcPts val="10"/>
              </a:spcBef>
            </a:pPr>
            <a:endParaRPr sz="1600" dirty="0">
              <a:latin typeface="Calibri"/>
              <a:cs typeface="Calibri"/>
            </a:endParaRPr>
          </a:p>
          <a:p>
            <a:pPr marL="24130">
              <a:lnSpc>
                <a:spcPct val="100000"/>
              </a:lnSpc>
              <a:tabLst>
                <a:tab pos="1698625" algn="l"/>
              </a:tabLst>
            </a:pPr>
            <a:r>
              <a:rPr sz="1000" dirty="0">
                <a:latin typeface="Calibri"/>
                <a:cs typeface="Calibri"/>
              </a:rPr>
              <a:t>Inkai	</a:t>
            </a:r>
            <a:r>
              <a:rPr sz="1000" spc="-5" dirty="0">
                <a:latin typeface="Calibri"/>
                <a:cs typeface="Calibri"/>
              </a:rPr>
              <a:t>7.1</a:t>
            </a:r>
            <a:endParaRPr sz="1000" dirty="0">
              <a:latin typeface="Calibri"/>
              <a:cs typeface="Calibri"/>
            </a:endParaRPr>
          </a:p>
          <a:p>
            <a:pPr>
              <a:lnSpc>
                <a:spcPct val="100000"/>
              </a:lnSpc>
            </a:pPr>
            <a:endParaRPr sz="1000" dirty="0">
              <a:latin typeface="Calibri"/>
              <a:cs typeface="Calibri"/>
            </a:endParaRPr>
          </a:p>
          <a:p>
            <a:pPr>
              <a:lnSpc>
                <a:spcPct val="100000"/>
              </a:lnSpc>
              <a:spcBef>
                <a:spcPts val="894"/>
              </a:spcBef>
              <a:tabLst>
                <a:tab pos="1712595" algn="l"/>
              </a:tabLst>
            </a:pPr>
            <a:r>
              <a:rPr sz="1000" spc="-10" dirty="0">
                <a:latin typeface="Calibri"/>
                <a:cs typeface="Calibri"/>
              </a:rPr>
              <a:t>Top</a:t>
            </a:r>
            <a:r>
              <a:rPr sz="1000" dirty="0">
                <a:latin typeface="Calibri"/>
                <a:cs typeface="Calibri"/>
              </a:rPr>
              <a:t> </a:t>
            </a:r>
            <a:r>
              <a:rPr sz="1000" spc="-5" dirty="0">
                <a:latin typeface="Calibri"/>
                <a:cs typeface="Calibri"/>
              </a:rPr>
              <a:t>5</a:t>
            </a:r>
            <a:r>
              <a:rPr sz="1000" spc="5" dirty="0">
                <a:latin typeface="Calibri"/>
                <a:cs typeface="Calibri"/>
              </a:rPr>
              <a:t> </a:t>
            </a:r>
            <a:r>
              <a:rPr sz="1000" spc="-5" dirty="0">
                <a:latin typeface="Calibri"/>
                <a:cs typeface="Calibri"/>
              </a:rPr>
              <a:t>Total	</a:t>
            </a:r>
            <a:r>
              <a:rPr sz="1500" spc="-7" baseline="2777" dirty="0">
                <a:latin typeface="Calibri"/>
                <a:cs typeface="Calibri"/>
              </a:rPr>
              <a:t>45.2</a:t>
            </a:r>
            <a:endParaRPr sz="1500" baseline="2777" dirty="0">
              <a:latin typeface="Calibri"/>
              <a:cs typeface="Calibri"/>
            </a:endParaRPr>
          </a:p>
          <a:p>
            <a:pPr>
              <a:lnSpc>
                <a:spcPct val="100000"/>
              </a:lnSpc>
            </a:pPr>
            <a:endParaRPr sz="1000" dirty="0">
              <a:latin typeface="Calibri"/>
              <a:cs typeface="Calibri"/>
            </a:endParaRPr>
          </a:p>
          <a:p>
            <a:pPr marL="20320">
              <a:lnSpc>
                <a:spcPct val="100000"/>
              </a:lnSpc>
              <a:spcBef>
                <a:spcPts val="805"/>
              </a:spcBef>
              <a:tabLst>
                <a:tab pos="3211830" algn="l"/>
              </a:tabLst>
            </a:pPr>
            <a:r>
              <a:rPr sz="1500" spc="-15" baseline="2777" dirty="0">
                <a:latin typeface="Calibri"/>
                <a:cs typeface="Calibri"/>
              </a:rPr>
              <a:t>O</a:t>
            </a:r>
            <a:r>
              <a:rPr sz="1500" spc="-7" baseline="2777" dirty="0">
                <a:latin typeface="Calibri"/>
                <a:cs typeface="Calibri"/>
              </a:rPr>
              <a:t>th</a:t>
            </a:r>
            <a:r>
              <a:rPr sz="1500" spc="-15" baseline="2777" dirty="0">
                <a:latin typeface="Calibri"/>
                <a:cs typeface="Calibri"/>
              </a:rPr>
              <a:t>e</a:t>
            </a:r>
            <a:r>
              <a:rPr sz="1500" spc="-7" baseline="2777" dirty="0">
                <a:latin typeface="Calibri"/>
                <a:cs typeface="Calibri"/>
              </a:rPr>
              <a:t>r</a:t>
            </a:r>
            <a:r>
              <a:rPr sz="1500" baseline="2777" dirty="0">
                <a:latin typeface="Calibri"/>
                <a:cs typeface="Calibri"/>
              </a:rPr>
              <a:t>	</a:t>
            </a:r>
            <a:r>
              <a:rPr sz="1000" spc="-5" dirty="0">
                <a:latin typeface="Calibri"/>
                <a:cs typeface="Calibri"/>
              </a:rPr>
              <a:t>81.6</a:t>
            </a:r>
            <a:endParaRPr sz="1000" dirty="0">
              <a:latin typeface="Calibri"/>
              <a:cs typeface="Calibri"/>
            </a:endParaRPr>
          </a:p>
          <a:p>
            <a:pPr>
              <a:lnSpc>
                <a:spcPct val="100000"/>
              </a:lnSpc>
            </a:pPr>
            <a:endParaRPr sz="1000" dirty="0">
              <a:latin typeface="Calibri"/>
              <a:cs typeface="Calibri"/>
            </a:endParaRPr>
          </a:p>
          <a:p>
            <a:pPr marL="15240">
              <a:lnSpc>
                <a:spcPct val="100000"/>
              </a:lnSpc>
              <a:spcBef>
                <a:spcPts val="850"/>
              </a:spcBef>
              <a:tabLst>
                <a:tab pos="3145155" algn="l"/>
              </a:tabLst>
            </a:pPr>
            <a:r>
              <a:rPr sz="1000" spc="-5" dirty="0">
                <a:latin typeface="Calibri"/>
                <a:cs typeface="Calibri"/>
              </a:rPr>
              <a:t>World	126.8</a:t>
            </a:r>
            <a:endParaRPr sz="1000" dirty="0">
              <a:latin typeface="Calibri"/>
              <a:cs typeface="Calibri"/>
            </a:endParaRPr>
          </a:p>
        </p:txBody>
      </p:sp>
      <p:sp>
        <p:nvSpPr>
          <p:cNvPr id="10" name="object 10"/>
          <p:cNvSpPr/>
          <p:nvPr/>
        </p:nvSpPr>
        <p:spPr>
          <a:xfrm>
            <a:off x="147828" y="1770888"/>
            <a:ext cx="3284220" cy="533400"/>
          </a:xfrm>
          <a:custGeom>
            <a:avLst/>
            <a:gdLst/>
            <a:ahLst/>
            <a:cxnLst/>
            <a:rect l="l" t="t" r="r" b="b"/>
            <a:pathLst>
              <a:path w="3284220" h="533400">
                <a:moveTo>
                  <a:pt x="0" y="533400"/>
                </a:moveTo>
                <a:lnTo>
                  <a:pt x="3284220" y="533400"/>
                </a:lnTo>
                <a:lnTo>
                  <a:pt x="3284220" y="0"/>
                </a:lnTo>
                <a:lnTo>
                  <a:pt x="0" y="0"/>
                </a:lnTo>
                <a:lnTo>
                  <a:pt x="0" y="533400"/>
                </a:lnTo>
                <a:close/>
              </a:path>
            </a:pathLst>
          </a:custGeom>
          <a:solidFill>
            <a:srgbClr val="FFFFFF"/>
          </a:solidFill>
        </p:spPr>
        <p:txBody>
          <a:bodyPr wrap="square" lIns="0" tIns="0" rIns="0" bIns="0" rtlCol="0"/>
          <a:lstStyle/>
          <a:p>
            <a:endParaRPr dirty="0"/>
          </a:p>
        </p:txBody>
      </p:sp>
      <p:sp>
        <p:nvSpPr>
          <p:cNvPr id="11" name="object 11"/>
          <p:cNvSpPr txBox="1"/>
          <p:nvPr/>
        </p:nvSpPr>
        <p:spPr>
          <a:xfrm>
            <a:off x="200863" y="1795653"/>
            <a:ext cx="2218106" cy="366767"/>
          </a:xfrm>
          <a:prstGeom prst="rect">
            <a:avLst/>
          </a:prstGeom>
        </p:spPr>
        <p:txBody>
          <a:bodyPr vert="horz" wrap="square" lIns="0" tIns="12700" rIns="0" bIns="0" rtlCol="0">
            <a:spAutoFit/>
          </a:bodyPr>
          <a:lstStyle/>
          <a:p>
            <a:pPr marL="38100">
              <a:lnSpc>
                <a:spcPct val="100000"/>
              </a:lnSpc>
              <a:spcBef>
                <a:spcPts val="100"/>
              </a:spcBef>
            </a:pPr>
            <a:r>
              <a:rPr sz="1200" b="1" dirty="0">
                <a:latin typeface="Arial" panose="020B0604020202020204" pitchFamily="34" charset="0"/>
                <a:cs typeface="Arial" panose="020B0604020202020204" pitchFamily="34" charset="0"/>
              </a:rPr>
              <a:t>Global production by</a:t>
            </a:r>
            <a:r>
              <a:rPr sz="1200" b="1" spc="-65" dirty="0">
                <a:latin typeface="Arial" panose="020B0604020202020204" pitchFamily="34" charset="0"/>
                <a:cs typeface="Arial" panose="020B0604020202020204" pitchFamily="34" charset="0"/>
              </a:rPr>
              <a:t> </a:t>
            </a:r>
            <a:r>
              <a:rPr sz="1200" b="1" spc="-5" dirty="0">
                <a:latin typeface="Arial" panose="020B0604020202020204" pitchFamily="34" charset="0"/>
                <a:cs typeface="Arial" panose="020B0604020202020204" pitchFamily="34" charset="0"/>
              </a:rPr>
              <a:t>mine</a:t>
            </a:r>
            <a:endParaRPr sz="1200" dirty="0">
              <a:latin typeface="Arial" panose="020B0604020202020204" pitchFamily="34" charset="0"/>
              <a:cs typeface="Arial" panose="020B0604020202020204" pitchFamily="34" charset="0"/>
            </a:endParaRPr>
          </a:p>
          <a:p>
            <a:pPr marL="38100">
              <a:lnSpc>
                <a:spcPct val="100000"/>
              </a:lnSpc>
            </a:pPr>
            <a:r>
              <a:rPr sz="1100" dirty="0">
                <a:solidFill>
                  <a:srgbClr val="404040"/>
                </a:solidFill>
                <a:latin typeface="Arial" panose="020B0604020202020204" pitchFamily="34" charset="0"/>
                <a:cs typeface="Arial" panose="020B0604020202020204" pitchFamily="34" charset="0"/>
              </a:rPr>
              <a:t>(mlb </a:t>
            </a:r>
            <a:r>
              <a:rPr sz="1100" spc="5" dirty="0">
                <a:solidFill>
                  <a:srgbClr val="404040"/>
                </a:solidFill>
                <a:latin typeface="Arial" panose="020B0604020202020204" pitchFamily="34" charset="0"/>
                <a:cs typeface="Arial" panose="020B0604020202020204" pitchFamily="34" charset="0"/>
              </a:rPr>
              <a:t>U</a:t>
            </a:r>
            <a:r>
              <a:rPr sz="1050" spc="7" baseline="-19841" dirty="0">
                <a:solidFill>
                  <a:srgbClr val="404040"/>
                </a:solidFill>
                <a:latin typeface="Arial" panose="020B0604020202020204" pitchFamily="34" charset="0"/>
                <a:cs typeface="Arial" panose="020B0604020202020204" pitchFamily="34" charset="0"/>
              </a:rPr>
              <a:t>3</a:t>
            </a:r>
            <a:r>
              <a:rPr sz="1100" spc="5" dirty="0">
                <a:solidFill>
                  <a:srgbClr val="404040"/>
                </a:solidFill>
                <a:latin typeface="Arial" panose="020B0604020202020204" pitchFamily="34" charset="0"/>
                <a:cs typeface="Arial" panose="020B0604020202020204" pitchFamily="34" charset="0"/>
              </a:rPr>
              <a:t>O</a:t>
            </a:r>
            <a:r>
              <a:rPr sz="1050" spc="7" baseline="-19841" dirty="0">
                <a:solidFill>
                  <a:srgbClr val="404040"/>
                </a:solidFill>
                <a:latin typeface="Arial" panose="020B0604020202020204" pitchFamily="34" charset="0"/>
                <a:cs typeface="Arial" panose="020B0604020202020204" pitchFamily="34" charset="0"/>
              </a:rPr>
              <a:t>8</a:t>
            </a:r>
            <a:r>
              <a:rPr sz="1100" spc="5" dirty="0">
                <a:solidFill>
                  <a:srgbClr val="404040"/>
                </a:solidFill>
                <a:latin typeface="Arial" panose="020B0604020202020204" pitchFamily="34" charset="0"/>
                <a:cs typeface="Arial" panose="020B0604020202020204" pitchFamily="34" charset="0"/>
              </a:rPr>
              <a:t>,</a:t>
            </a:r>
            <a:r>
              <a:rPr sz="1100" spc="-35" dirty="0">
                <a:solidFill>
                  <a:srgbClr val="404040"/>
                </a:solidFill>
                <a:latin typeface="Arial" panose="020B0604020202020204" pitchFamily="34" charset="0"/>
                <a:cs typeface="Arial" panose="020B0604020202020204" pitchFamily="34" charset="0"/>
              </a:rPr>
              <a:t> </a:t>
            </a:r>
            <a:r>
              <a:rPr sz="1100" dirty="0">
                <a:solidFill>
                  <a:srgbClr val="404040"/>
                </a:solidFill>
                <a:latin typeface="Arial" panose="020B0604020202020204" pitchFamily="34" charset="0"/>
                <a:cs typeface="Arial" panose="020B0604020202020204" pitchFamily="34" charset="0"/>
              </a:rPr>
              <a:t>2021)</a:t>
            </a:r>
            <a:endParaRPr sz="1100" dirty="0">
              <a:latin typeface="Arial" panose="020B0604020202020204" pitchFamily="34" charset="0"/>
              <a:cs typeface="Arial" panose="020B0604020202020204" pitchFamily="34" charset="0"/>
            </a:endParaRPr>
          </a:p>
        </p:txBody>
      </p:sp>
      <p:sp>
        <p:nvSpPr>
          <p:cNvPr id="12" name="object 12"/>
          <p:cNvSpPr/>
          <p:nvPr/>
        </p:nvSpPr>
        <p:spPr>
          <a:xfrm>
            <a:off x="8058911" y="4599432"/>
            <a:ext cx="187960" cy="1187450"/>
          </a:xfrm>
          <a:custGeom>
            <a:avLst/>
            <a:gdLst/>
            <a:ahLst/>
            <a:cxnLst/>
            <a:rect l="l" t="t" r="r" b="b"/>
            <a:pathLst>
              <a:path w="187959" h="1187450">
                <a:moveTo>
                  <a:pt x="0" y="1187196"/>
                </a:moveTo>
                <a:lnTo>
                  <a:pt x="187451" y="1187196"/>
                </a:lnTo>
                <a:lnTo>
                  <a:pt x="187451" y="0"/>
                </a:lnTo>
                <a:lnTo>
                  <a:pt x="0" y="0"/>
                </a:lnTo>
                <a:lnTo>
                  <a:pt x="0" y="1187196"/>
                </a:lnTo>
                <a:close/>
              </a:path>
            </a:pathLst>
          </a:custGeom>
          <a:solidFill>
            <a:srgbClr val="ECCA5C"/>
          </a:solidFill>
        </p:spPr>
        <p:txBody>
          <a:bodyPr wrap="square" lIns="0" tIns="0" rIns="0" bIns="0" rtlCol="0"/>
          <a:lstStyle/>
          <a:p>
            <a:endParaRPr dirty="0"/>
          </a:p>
        </p:txBody>
      </p:sp>
      <p:sp>
        <p:nvSpPr>
          <p:cNvPr id="13" name="object 13"/>
          <p:cNvSpPr/>
          <p:nvPr/>
        </p:nvSpPr>
        <p:spPr>
          <a:xfrm>
            <a:off x="5049011" y="2830067"/>
            <a:ext cx="189230" cy="2956560"/>
          </a:xfrm>
          <a:custGeom>
            <a:avLst/>
            <a:gdLst/>
            <a:ahLst/>
            <a:cxnLst/>
            <a:rect l="l" t="t" r="r" b="b"/>
            <a:pathLst>
              <a:path w="189229" h="2956560">
                <a:moveTo>
                  <a:pt x="188975" y="0"/>
                </a:moveTo>
                <a:lnTo>
                  <a:pt x="0" y="0"/>
                </a:lnTo>
                <a:lnTo>
                  <a:pt x="0" y="2956560"/>
                </a:lnTo>
                <a:lnTo>
                  <a:pt x="188975" y="2956560"/>
                </a:lnTo>
                <a:lnTo>
                  <a:pt x="188975" y="0"/>
                </a:lnTo>
                <a:close/>
              </a:path>
            </a:pathLst>
          </a:custGeom>
          <a:solidFill>
            <a:srgbClr val="27B17B"/>
          </a:solidFill>
        </p:spPr>
        <p:txBody>
          <a:bodyPr wrap="square" lIns="0" tIns="0" rIns="0" bIns="0" rtlCol="0"/>
          <a:lstStyle/>
          <a:p>
            <a:endParaRPr dirty="0"/>
          </a:p>
        </p:txBody>
      </p:sp>
      <p:sp>
        <p:nvSpPr>
          <p:cNvPr id="14" name="object 14"/>
          <p:cNvSpPr/>
          <p:nvPr/>
        </p:nvSpPr>
        <p:spPr>
          <a:xfrm>
            <a:off x="5650991" y="5029200"/>
            <a:ext cx="189230" cy="757555"/>
          </a:xfrm>
          <a:custGeom>
            <a:avLst/>
            <a:gdLst/>
            <a:ahLst/>
            <a:cxnLst/>
            <a:rect l="l" t="t" r="r" b="b"/>
            <a:pathLst>
              <a:path w="189229" h="757554">
                <a:moveTo>
                  <a:pt x="188975" y="0"/>
                </a:moveTo>
                <a:lnTo>
                  <a:pt x="0" y="0"/>
                </a:lnTo>
                <a:lnTo>
                  <a:pt x="0" y="757428"/>
                </a:lnTo>
                <a:lnTo>
                  <a:pt x="188975" y="757428"/>
                </a:lnTo>
                <a:lnTo>
                  <a:pt x="188975" y="0"/>
                </a:lnTo>
                <a:close/>
              </a:path>
            </a:pathLst>
          </a:custGeom>
          <a:solidFill>
            <a:srgbClr val="27B17B"/>
          </a:solidFill>
        </p:spPr>
        <p:txBody>
          <a:bodyPr wrap="square" lIns="0" tIns="0" rIns="0" bIns="0" rtlCol="0"/>
          <a:lstStyle/>
          <a:p>
            <a:endParaRPr dirty="0"/>
          </a:p>
        </p:txBody>
      </p:sp>
      <p:sp>
        <p:nvSpPr>
          <p:cNvPr id="15" name="object 15"/>
          <p:cNvSpPr/>
          <p:nvPr/>
        </p:nvSpPr>
        <p:spPr>
          <a:xfrm>
            <a:off x="6252971" y="5151120"/>
            <a:ext cx="189230" cy="635635"/>
          </a:xfrm>
          <a:custGeom>
            <a:avLst/>
            <a:gdLst/>
            <a:ahLst/>
            <a:cxnLst/>
            <a:rect l="l" t="t" r="r" b="b"/>
            <a:pathLst>
              <a:path w="189229" h="635635">
                <a:moveTo>
                  <a:pt x="188975" y="0"/>
                </a:moveTo>
                <a:lnTo>
                  <a:pt x="0" y="0"/>
                </a:lnTo>
                <a:lnTo>
                  <a:pt x="0" y="635507"/>
                </a:lnTo>
                <a:lnTo>
                  <a:pt x="188975" y="635507"/>
                </a:lnTo>
                <a:lnTo>
                  <a:pt x="188975" y="0"/>
                </a:lnTo>
                <a:close/>
              </a:path>
            </a:pathLst>
          </a:custGeom>
          <a:solidFill>
            <a:srgbClr val="27B17B"/>
          </a:solidFill>
        </p:spPr>
        <p:txBody>
          <a:bodyPr wrap="square" lIns="0" tIns="0" rIns="0" bIns="0" rtlCol="0"/>
          <a:lstStyle/>
          <a:p>
            <a:endParaRPr dirty="0"/>
          </a:p>
        </p:txBody>
      </p:sp>
      <p:sp>
        <p:nvSpPr>
          <p:cNvPr id="16" name="object 16"/>
          <p:cNvSpPr/>
          <p:nvPr/>
        </p:nvSpPr>
        <p:spPr>
          <a:xfrm>
            <a:off x="6854952" y="5186171"/>
            <a:ext cx="189230" cy="600710"/>
          </a:xfrm>
          <a:custGeom>
            <a:avLst/>
            <a:gdLst/>
            <a:ahLst/>
            <a:cxnLst/>
            <a:rect l="l" t="t" r="r" b="b"/>
            <a:pathLst>
              <a:path w="189229" h="600710">
                <a:moveTo>
                  <a:pt x="188975" y="0"/>
                </a:moveTo>
                <a:lnTo>
                  <a:pt x="0" y="0"/>
                </a:lnTo>
                <a:lnTo>
                  <a:pt x="0" y="600455"/>
                </a:lnTo>
                <a:lnTo>
                  <a:pt x="188975" y="600455"/>
                </a:lnTo>
                <a:lnTo>
                  <a:pt x="188975" y="0"/>
                </a:lnTo>
                <a:close/>
              </a:path>
            </a:pathLst>
          </a:custGeom>
          <a:solidFill>
            <a:srgbClr val="27B17B"/>
          </a:solidFill>
        </p:spPr>
        <p:txBody>
          <a:bodyPr wrap="square" lIns="0" tIns="0" rIns="0" bIns="0" rtlCol="0"/>
          <a:lstStyle/>
          <a:p>
            <a:endParaRPr dirty="0"/>
          </a:p>
        </p:txBody>
      </p:sp>
      <p:sp>
        <p:nvSpPr>
          <p:cNvPr id="17" name="object 17"/>
          <p:cNvSpPr/>
          <p:nvPr/>
        </p:nvSpPr>
        <p:spPr>
          <a:xfrm>
            <a:off x="7456931" y="5312664"/>
            <a:ext cx="189230" cy="474345"/>
          </a:xfrm>
          <a:custGeom>
            <a:avLst/>
            <a:gdLst/>
            <a:ahLst/>
            <a:cxnLst/>
            <a:rect l="l" t="t" r="r" b="b"/>
            <a:pathLst>
              <a:path w="189229" h="474345">
                <a:moveTo>
                  <a:pt x="188975" y="0"/>
                </a:moveTo>
                <a:lnTo>
                  <a:pt x="0" y="0"/>
                </a:lnTo>
                <a:lnTo>
                  <a:pt x="0" y="473964"/>
                </a:lnTo>
                <a:lnTo>
                  <a:pt x="188975" y="473964"/>
                </a:lnTo>
                <a:lnTo>
                  <a:pt x="188975" y="0"/>
                </a:lnTo>
                <a:close/>
              </a:path>
            </a:pathLst>
          </a:custGeom>
          <a:solidFill>
            <a:srgbClr val="27B17B"/>
          </a:solidFill>
        </p:spPr>
        <p:txBody>
          <a:bodyPr wrap="square" lIns="0" tIns="0" rIns="0" bIns="0" rtlCol="0"/>
          <a:lstStyle/>
          <a:p>
            <a:endParaRPr dirty="0"/>
          </a:p>
        </p:txBody>
      </p:sp>
      <p:sp>
        <p:nvSpPr>
          <p:cNvPr id="18" name="object 18"/>
          <p:cNvSpPr/>
          <p:nvPr/>
        </p:nvSpPr>
        <p:spPr>
          <a:xfrm>
            <a:off x="4843271" y="5786628"/>
            <a:ext cx="3610610" cy="0"/>
          </a:xfrm>
          <a:custGeom>
            <a:avLst/>
            <a:gdLst/>
            <a:ahLst/>
            <a:cxnLst/>
            <a:rect l="l" t="t" r="r" b="b"/>
            <a:pathLst>
              <a:path w="3610609">
                <a:moveTo>
                  <a:pt x="0" y="0"/>
                </a:moveTo>
                <a:lnTo>
                  <a:pt x="3610355" y="0"/>
                </a:lnTo>
              </a:path>
            </a:pathLst>
          </a:custGeom>
          <a:ln w="9525">
            <a:solidFill>
              <a:srgbClr val="D9D9D9"/>
            </a:solidFill>
          </a:ln>
        </p:spPr>
        <p:txBody>
          <a:bodyPr wrap="square" lIns="0" tIns="0" rIns="0" bIns="0" rtlCol="0"/>
          <a:lstStyle/>
          <a:p>
            <a:endParaRPr dirty="0"/>
          </a:p>
        </p:txBody>
      </p:sp>
      <p:sp>
        <p:nvSpPr>
          <p:cNvPr id="19" name="object 19"/>
          <p:cNvSpPr txBox="1"/>
          <p:nvPr/>
        </p:nvSpPr>
        <p:spPr>
          <a:xfrm>
            <a:off x="4974716" y="2599689"/>
            <a:ext cx="34036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44.7%</a:t>
            </a:r>
            <a:endParaRPr sz="1000" dirty="0">
              <a:latin typeface="Calibri"/>
              <a:cs typeface="Calibri"/>
            </a:endParaRPr>
          </a:p>
        </p:txBody>
      </p:sp>
      <p:sp>
        <p:nvSpPr>
          <p:cNvPr id="20" name="object 20"/>
          <p:cNvSpPr txBox="1"/>
          <p:nvPr/>
        </p:nvSpPr>
        <p:spPr>
          <a:xfrm>
            <a:off x="5576696" y="4799457"/>
            <a:ext cx="34036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11.5%</a:t>
            </a:r>
            <a:endParaRPr sz="1000" dirty="0">
              <a:latin typeface="Calibri"/>
              <a:cs typeface="Calibri"/>
            </a:endParaRPr>
          </a:p>
        </p:txBody>
      </p:sp>
      <p:sp>
        <p:nvSpPr>
          <p:cNvPr id="21" name="object 21"/>
          <p:cNvSpPr txBox="1"/>
          <p:nvPr/>
        </p:nvSpPr>
        <p:spPr>
          <a:xfrm>
            <a:off x="6210680" y="4920741"/>
            <a:ext cx="27622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9.6%</a:t>
            </a:r>
            <a:endParaRPr sz="1000" dirty="0">
              <a:latin typeface="Calibri"/>
              <a:cs typeface="Calibri"/>
            </a:endParaRPr>
          </a:p>
        </p:txBody>
      </p:sp>
      <p:sp>
        <p:nvSpPr>
          <p:cNvPr id="22" name="object 22"/>
          <p:cNvSpPr txBox="1"/>
          <p:nvPr/>
        </p:nvSpPr>
        <p:spPr>
          <a:xfrm>
            <a:off x="6812660" y="4956175"/>
            <a:ext cx="27622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9.1%</a:t>
            </a:r>
            <a:endParaRPr sz="1000" dirty="0">
              <a:latin typeface="Calibri"/>
              <a:cs typeface="Calibri"/>
            </a:endParaRPr>
          </a:p>
        </p:txBody>
      </p:sp>
      <p:sp>
        <p:nvSpPr>
          <p:cNvPr id="23" name="object 23"/>
          <p:cNvSpPr txBox="1"/>
          <p:nvPr/>
        </p:nvSpPr>
        <p:spPr>
          <a:xfrm>
            <a:off x="7414641" y="5082666"/>
            <a:ext cx="27622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7.2%</a:t>
            </a:r>
            <a:endParaRPr sz="1000" dirty="0">
              <a:latin typeface="Calibri"/>
              <a:cs typeface="Calibri"/>
            </a:endParaRPr>
          </a:p>
        </p:txBody>
      </p:sp>
      <p:sp>
        <p:nvSpPr>
          <p:cNvPr id="24" name="object 24"/>
          <p:cNvSpPr txBox="1"/>
          <p:nvPr/>
        </p:nvSpPr>
        <p:spPr>
          <a:xfrm>
            <a:off x="7984617" y="4370070"/>
            <a:ext cx="34036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17.9%</a:t>
            </a:r>
            <a:endParaRPr sz="1000" dirty="0">
              <a:latin typeface="Calibri"/>
              <a:cs typeface="Calibri"/>
            </a:endParaRPr>
          </a:p>
        </p:txBody>
      </p:sp>
      <p:sp>
        <p:nvSpPr>
          <p:cNvPr id="25" name="object 25"/>
          <p:cNvSpPr txBox="1"/>
          <p:nvPr/>
        </p:nvSpPr>
        <p:spPr>
          <a:xfrm>
            <a:off x="4461128" y="5354192"/>
            <a:ext cx="277495" cy="5080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5.</a:t>
            </a:r>
            <a:r>
              <a:rPr sz="1000" spc="5" dirty="0">
                <a:latin typeface="Calibri"/>
                <a:cs typeface="Calibri"/>
              </a:rPr>
              <a:t>0</a:t>
            </a:r>
            <a:r>
              <a:rPr sz="1000" spc="-5" dirty="0">
                <a:latin typeface="Calibri"/>
                <a:cs typeface="Calibri"/>
              </a:rPr>
              <a:t>%</a:t>
            </a:r>
            <a:endParaRPr sz="1000" dirty="0">
              <a:latin typeface="Calibri"/>
              <a:cs typeface="Calibri"/>
            </a:endParaRPr>
          </a:p>
          <a:p>
            <a:pPr>
              <a:lnSpc>
                <a:spcPct val="100000"/>
              </a:lnSpc>
            </a:pPr>
            <a:endParaRPr sz="1150" dirty="0">
              <a:latin typeface="Calibri"/>
              <a:cs typeface="Calibri"/>
            </a:endParaRPr>
          </a:p>
          <a:p>
            <a:pPr marL="12700">
              <a:lnSpc>
                <a:spcPct val="100000"/>
              </a:lnSpc>
            </a:pPr>
            <a:r>
              <a:rPr sz="1000" spc="-5" dirty="0">
                <a:latin typeface="Calibri"/>
                <a:cs typeface="Calibri"/>
              </a:rPr>
              <a:t>0.</a:t>
            </a:r>
            <a:r>
              <a:rPr sz="1000" spc="5" dirty="0">
                <a:latin typeface="Calibri"/>
                <a:cs typeface="Calibri"/>
              </a:rPr>
              <a:t>0</a:t>
            </a:r>
            <a:r>
              <a:rPr sz="1000" spc="-5" dirty="0">
                <a:latin typeface="Calibri"/>
                <a:cs typeface="Calibri"/>
              </a:rPr>
              <a:t>%</a:t>
            </a:r>
            <a:endParaRPr sz="1000" dirty="0">
              <a:latin typeface="Calibri"/>
              <a:cs typeface="Calibri"/>
            </a:endParaRPr>
          </a:p>
        </p:txBody>
      </p:sp>
      <p:sp>
        <p:nvSpPr>
          <p:cNvPr id="26" name="object 26"/>
          <p:cNvSpPr txBox="1"/>
          <p:nvPr/>
        </p:nvSpPr>
        <p:spPr>
          <a:xfrm>
            <a:off x="4396866" y="5023484"/>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1</a:t>
            </a:r>
            <a:r>
              <a:rPr sz="1000" dirty="0">
                <a:latin typeface="Calibri"/>
                <a:cs typeface="Calibri"/>
              </a:rPr>
              <a:t>0</a:t>
            </a:r>
            <a:r>
              <a:rPr sz="1000" spc="-10" dirty="0">
                <a:latin typeface="Calibri"/>
                <a:cs typeface="Calibri"/>
              </a:rPr>
              <a:t>.0%</a:t>
            </a:r>
            <a:endParaRPr sz="1000" dirty="0">
              <a:latin typeface="Calibri"/>
              <a:cs typeface="Calibri"/>
            </a:endParaRPr>
          </a:p>
        </p:txBody>
      </p:sp>
      <p:sp>
        <p:nvSpPr>
          <p:cNvPr id="27" name="object 27"/>
          <p:cNvSpPr txBox="1"/>
          <p:nvPr/>
        </p:nvSpPr>
        <p:spPr>
          <a:xfrm>
            <a:off x="4396866" y="4692777"/>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1</a:t>
            </a:r>
            <a:r>
              <a:rPr sz="1000" dirty="0">
                <a:latin typeface="Calibri"/>
                <a:cs typeface="Calibri"/>
              </a:rPr>
              <a:t>5</a:t>
            </a:r>
            <a:r>
              <a:rPr sz="1000" spc="-10" dirty="0">
                <a:latin typeface="Calibri"/>
                <a:cs typeface="Calibri"/>
              </a:rPr>
              <a:t>.0%</a:t>
            </a:r>
            <a:endParaRPr sz="1000" dirty="0">
              <a:latin typeface="Calibri"/>
              <a:cs typeface="Calibri"/>
            </a:endParaRPr>
          </a:p>
        </p:txBody>
      </p:sp>
      <p:sp>
        <p:nvSpPr>
          <p:cNvPr id="28" name="object 28"/>
          <p:cNvSpPr txBox="1"/>
          <p:nvPr/>
        </p:nvSpPr>
        <p:spPr>
          <a:xfrm>
            <a:off x="4396866" y="4362069"/>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2</a:t>
            </a:r>
            <a:r>
              <a:rPr sz="1000" dirty="0">
                <a:latin typeface="Calibri"/>
                <a:cs typeface="Calibri"/>
              </a:rPr>
              <a:t>0</a:t>
            </a:r>
            <a:r>
              <a:rPr sz="1000" spc="-10" dirty="0">
                <a:latin typeface="Calibri"/>
                <a:cs typeface="Calibri"/>
              </a:rPr>
              <a:t>.0%</a:t>
            </a:r>
            <a:endParaRPr sz="1000" dirty="0">
              <a:latin typeface="Calibri"/>
              <a:cs typeface="Calibri"/>
            </a:endParaRPr>
          </a:p>
        </p:txBody>
      </p:sp>
      <p:sp>
        <p:nvSpPr>
          <p:cNvPr id="29" name="object 29"/>
          <p:cNvSpPr txBox="1"/>
          <p:nvPr/>
        </p:nvSpPr>
        <p:spPr>
          <a:xfrm>
            <a:off x="4396866" y="4031360"/>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2</a:t>
            </a:r>
            <a:r>
              <a:rPr sz="1000" dirty="0">
                <a:latin typeface="Calibri"/>
                <a:cs typeface="Calibri"/>
              </a:rPr>
              <a:t>5</a:t>
            </a:r>
            <a:r>
              <a:rPr sz="1000" spc="-10" dirty="0">
                <a:latin typeface="Calibri"/>
                <a:cs typeface="Calibri"/>
              </a:rPr>
              <a:t>.0%</a:t>
            </a:r>
            <a:endParaRPr sz="1000" dirty="0">
              <a:latin typeface="Calibri"/>
              <a:cs typeface="Calibri"/>
            </a:endParaRPr>
          </a:p>
        </p:txBody>
      </p:sp>
      <p:sp>
        <p:nvSpPr>
          <p:cNvPr id="30" name="object 30"/>
          <p:cNvSpPr txBox="1"/>
          <p:nvPr/>
        </p:nvSpPr>
        <p:spPr>
          <a:xfrm>
            <a:off x="4396866" y="3700653"/>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3</a:t>
            </a:r>
            <a:r>
              <a:rPr sz="1000" dirty="0">
                <a:latin typeface="Calibri"/>
                <a:cs typeface="Calibri"/>
              </a:rPr>
              <a:t>0</a:t>
            </a:r>
            <a:r>
              <a:rPr sz="1000" spc="-10" dirty="0">
                <a:latin typeface="Calibri"/>
                <a:cs typeface="Calibri"/>
              </a:rPr>
              <a:t>.0%</a:t>
            </a:r>
            <a:endParaRPr sz="1000" dirty="0">
              <a:latin typeface="Calibri"/>
              <a:cs typeface="Calibri"/>
            </a:endParaRPr>
          </a:p>
        </p:txBody>
      </p:sp>
      <p:sp>
        <p:nvSpPr>
          <p:cNvPr id="31" name="object 31"/>
          <p:cNvSpPr txBox="1"/>
          <p:nvPr/>
        </p:nvSpPr>
        <p:spPr>
          <a:xfrm>
            <a:off x="4396866" y="3369945"/>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3</a:t>
            </a:r>
            <a:r>
              <a:rPr sz="1000" dirty="0">
                <a:latin typeface="Calibri"/>
                <a:cs typeface="Calibri"/>
              </a:rPr>
              <a:t>5</a:t>
            </a:r>
            <a:r>
              <a:rPr sz="1000" spc="-10" dirty="0">
                <a:latin typeface="Calibri"/>
                <a:cs typeface="Calibri"/>
              </a:rPr>
              <a:t>.0%</a:t>
            </a:r>
            <a:endParaRPr sz="1000" dirty="0">
              <a:latin typeface="Calibri"/>
              <a:cs typeface="Calibri"/>
            </a:endParaRPr>
          </a:p>
        </p:txBody>
      </p:sp>
      <p:sp>
        <p:nvSpPr>
          <p:cNvPr id="32" name="object 32"/>
          <p:cNvSpPr txBox="1"/>
          <p:nvPr/>
        </p:nvSpPr>
        <p:spPr>
          <a:xfrm>
            <a:off x="4396866" y="3039236"/>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4</a:t>
            </a:r>
            <a:r>
              <a:rPr sz="1000" dirty="0">
                <a:latin typeface="Calibri"/>
                <a:cs typeface="Calibri"/>
              </a:rPr>
              <a:t>0</a:t>
            </a:r>
            <a:r>
              <a:rPr sz="1000" spc="-10" dirty="0">
                <a:latin typeface="Calibri"/>
                <a:cs typeface="Calibri"/>
              </a:rPr>
              <a:t>.0%</a:t>
            </a:r>
            <a:endParaRPr sz="1000" dirty="0">
              <a:latin typeface="Calibri"/>
              <a:cs typeface="Calibri"/>
            </a:endParaRPr>
          </a:p>
        </p:txBody>
      </p:sp>
      <p:sp>
        <p:nvSpPr>
          <p:cNvPr id="33" name="object 33"/>
          <p:cNvSpPr txBox="1"/>
          <p:nvPr/>
        </p:nvSpPr>
        <p:spPr>
          <a:xfrm>
            <a:off x="4396866" y="2708529"/>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4</a:t>
            </a:r>
            <a:r>
              <a:rPr sz="1000" dirty="0">
                <a:latin typeface="Calibri"/>
                <a:cs typeface="Calibri"/>
              </a:rPr>
              <a:t>5</a:t>
            </a:r>
            <a:r>
              <a:rPr sz="1000" spc="-10" dirty="0">
                <a:latin typeface="Calibri"/>
                <a:cs typeface="Calibri"/>
              </a:rPr>
              <a:t>.0%</a:t>
            </a:r>
            <a:endParaRPr sz="1000" dirty="0">
              <a:latin typeface="Calibri"/>
              <a:cs typeface="Calibri"/>
            </a:endParaRPr>
          </a:p>
        </p:txBody>
      </p:sp>
      <p:sp>
        <p:nvSpPr>
          <p:cNvPr id="34" name="object 34"/>
          <p:cNvSpPr txBox="1"/>
          <p:nvPr/>
        </p:nvSpPr>
        <p:spPr>
          <a:xfrm>
            <a:off x="4396866" y="2377820"/>
            <a:ext cx="34163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5</a:t>
            </a:r>
            <a:r>
              <a:rPr sz="1000" dirty="0">
                <a:latin typeface="Calibri"/>
                <a:cs typeface="Calibri"/>
              </a:rPr>
              <a:t>0</a:t>
            </a:r>
            <a:r>
              <a:rPr sz="1000" spc="-10" dirty="0">
                <a:latin typeface="Calibri"/>
                <a:cs typeface="Calibri"/>
              </a:rPr>
              <a:t>.0%</a:t>
            </a:r>
            <a:endParaRPr sz="1000" dirty="0">
              <a:latin typeface="Calibri"/>
              <a:cs typeface="Calibri"/>
            </a:endParaRPr>
          </a:p>
        </p:txBody>
      </p:sp>
      <p:sp>
        <p:nvSpPr>
          <p:cNvPr id="35" name="object 35"/>
          <p:cNvSpPr txBox="1"/>
          <p:nvPr/>
        </p:nvSpPr>
        <p:spPr>
          <a:xfrm>
            <a:off x="4840604" y="5849823"/>
            <a:ext cx="60706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Kazakhstan</a:t>
            </a:r>
            <a:endParaRPr sz="1000" dirty="0">
              <a:latin typeface="Calibri"/>
              <a:cs typeface="Calibri"/>
            </a:endParaRPr>
          </a:p>
        </p:txBody>
      </p:sp>
      <p:sp>
        <p:nvSpPr>
          <p:cNvPr id="36" name="object 36"/>
          <p:cNvSpPr txBox="1"/>
          <p:nvPr/>
        </p:nvSpPr>
        <p:spPr>
          <a:xfrm>
            <a:off x="5518530" y="5849823"/>
            <a:ext cx="45529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Namibia</a:t>
            </a:r>
            <a:endParaRPr sz="1000" dirty="0">
              <a:latin typeface="Calibri"/>
              <a:cs typeface="Calibri"/>
            </a:endParaRPr>
          </a:p>
        </p:txBody>
      </p:sp>
      <p:sp>
        <p:nvSpPr>
          <p:cNvPr id="37" name="object 37"/>
          <p:cNvSpPr txBox="1"/>
          <p:nvPr/>
        </p:nvSpPr>
        <p:spPr>
          <a:xfrm>
            <a:off x="6143625" y="5849823"/>
            <a:ext cx="40894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Calibri"/>
                <a:cs typeface="Calibri"/>
              </a:rPr>
              <a:t>Ca</a:t>
            </a:r>
            <a:r>
              <a:rPr sz="1000" spc="-5" dirty="0">
                <a:latin typeface="Calibri"/>
                <a:cs typeface="Calibri"/>
              </a:rPr>
              <a:t>na</a:t>
            </a:r>
            <a:r>
              <a:rPr sz="1000" dirty="0">
                <a:latin typeface="Calibri"/>
                <a:cs typeface="Calibri"/>
              </a:rPr>
              <a:t>d</a:t>
            </a:r>
            <a:r>
              <a:rPr sz="1000" spc="-5" dirty="0">
                <a:latin typeface="Calibri"/>
                <a:cs typeface="Calibri"/>
              </a:rPr>
              <a:t>a</a:t>
            </a:r>
            <a:endParaRPr sz="1000" dirty="0">
              <a:latin typeface="Calibri"/>
              <a:cs typeface="Calibri"/>
            </a:endParaRPr>
          </a:p>
        </p:txBody>
      </p:sp>
      <p:sp>
        <p:nvSpPr>
          <p:cNvPr id="38" name="object 38"/>
          <p:cNvSpPr txBox="1"/>
          <p:nvPr/>
        </p:nvSpPr>
        <p:spPr>
          <a:xfrm>
            <a:off x="6709029" y="5849823"/>
            <a:ext cx="1689100" cy="177800"/>
          </a:xfrm>
          <a:prstGeom prst="rect">
            <a:avLst/>
          </a:prstGeom>
        </p:spPr>
        <p:txBody>
          <a:bodyPr vert="horz" wrap="square" lIns="0" tIns="12065" rIns="0" bIns="0" rtlCol="0">
            <a:spAutoFit/>
          </a:bodyPr>
          <a:lstStyle/>
          <a:p>
            <a:pPr marL="12700">
              <a:lnSpc>
                <a:spcPct val="100000"/>
              </a:lnSpc>
              <a:spcBef>
                <a:spcPts val="95"/>
              </a:spcBef>
            </a:pPr>
            <a:r>
              <a:rPr sz="1000" dirty="0">
                <a:latin typeface="Calibri"/>
                <a:cs typeface="Calibri"/>
              </a:rPr>
              <a:t>Australia </a:t>
            </a:r>
            <a:r>
              <a:rPr sz="1000" spc="-5" dirty="0">
                <a:latin typeface="Calibri"/>
                <a:cs typeface="Calibri"/>
              </a:rPr>
              <a:t>Uzbekistan All Other</a:t>
            </a:r>
            <a:endParaRPr sz="1000" dirty="0">
              <a:latin typeface="Calibri"/>
              <a:cs typeface="Calibri"/>
            </a:endParaRPr>
          </a:p>
        </p:txBody>
      </p:sp>
      <p:sp>
        <p:nvSpPr>
          <p:cNvPr id="40" name="object 40"/>
          <p:cNvSpPr/>
          <p:nvPr/>
        </p:nvSpPr>
        <p:spPr>
          <a:xfrm>
            <a:off x="147828" y="2382636"/>
            <a:ext cx="3781425" cy="3710940"/>
          </a:xfrm>
          <a:custGeom>
            <a:avLst/>
            <a:gdLst/>
            <a:ahLst/>
            <a:cxnLst/>
            <a:rect l="l" t="t" r="r" b="b"/>
            <a:pathLst>
              <a:path w="3781425" h="3710940">
                <a:moveTo>
                  <a:pt x="0" y="3710940"/>
                </a:moveTo>
                <a:lnTo>
                  <a:pt x="3781044" y="3710940"/>
                </a:lnTo>
                <a:lnTo>
                  <a:pt x="3781044" y="0"/>
                </a:lnTo>
                <a:lnTo>
                  <a:pt x="0" y="0"/>
                </a:lnTo>
                <a:lnTo>
                  <a:pt x="0" y="3710940"/>
                </a:lnTo>
                <a:close/>
              </a:path>
            </a:pathLst>
          </a:custGeom>
          <a:solidFill>
            <a:srgbClr val="FFFFFF"/>
          </a:solidFill>
        </p:spPr>
        <p:txBody>
          <a:bodyPr wrap="square" lIns="0" tIns="0" rIns="0" bIns="0" rtlCol="0"/>
          <a:lstStyle/>
          <a:p>
            <a:endParaRPr dirty="0"/>
          </a:p>
        </p:txBody>
      </p:sp>
      <p:sp>
        <p:nvSpPr>
          <p:cNvPr id="41" name="object 41"/>
          <p:cNvSpPr/>
          <p:nvPr/>
        </p:nvSpPr>
        <p:spPr>
          <a:xfrm>
            <a:off x="1238250" y="2713482"/>
            <a:ext cx="411480" cy="166370"/>
          </a:xfrm>
          <a:custGeom>
            <a:avLst/>
            <a:gdLst/>
            <a:ahLst/>
            <a:cxnLst/>
            <a:rect l="l" t="t" r="r" b="b"/>
            <a:pathLst>
              <a:path w="411480" h="166369">
                <a:moveTo>
                  <a:pt x="411480" y="0"/>
                </a:moveTo>
                <a:lnTo>
                  <a:pt x="0" y="0"/>
                </a:lnTo>
                <a:lnTo>
                  <a:pt x="0" y="166115"/>
                </a:lnTo>
                <a:lnTo>
                  <a:pt x="411480" y="166115"/>
                </a:lnTo>
                <a:lnTo>
                  <a:pt x="411480" y="0"/>
                </a:lnTo>
                <a:close/>
              </a:path>
            </a:pathLst>
          </a:custGeom>
          <a:solidFill>
            <a:srgbClr val="ECCA5C"/>
          </a:solidFill>
        </p:spPr>
        <p:txBody>
          <a:bodyPr wrap="square" lIns="0" tIns="0" rIns="0" bIns="0" rtlCol="0"/>
          <a:lstStyle/>
          <a:p>
            <a:endParaRPr dirty="0"/>
          </a:p>
        </p:txBody>
      </p:sp>
      <p:sp>
        <p:nvSpPr>
          <p:cNvPr id="42" name="object 42"/>
          <p:cNvSpPr/>
          <p:nvPr/>
        </p:nvSpPr>
        <p:spPr>
          <a:xfrm>
            <a:off x="1649729" y="3128010"/>
            <a:ext cx="154305" cy="166370"/>
          </a:xfrm>
          <a:custGeom>
            <a:avLst/>
            <a:gdLst/>
            <a:ahLst/>
            <a:cxnLst/>
            <a:rect l="l" t="t" r="r" b="b"/>
            <a:pathLst>
              <a:path w="154305" h="166370">
                <a:moveTo>
                  <a:pt x="153924" y="0"/>
                </a:moveTo>
                <a:lnTo>
                  <a:pt x="0" y="0"/>
                </a:lnTo>
                <a:lnTo>
                  <a:pt x="0" y="166115"/>
                </a:lnTo>
                <a:lnTo>
                  <a:pt x="153924" y="166115"/>
                </a:lnTo>
                <a:lnTo>
                  <a:pt x="153924" y="0"/>
                </a:lnTo>
                <a:close/>
              </a:path>
            </a:pathLst>
          </a:custGeom>
          <a:solidFill>
            <a:srgbClr val="ECCA5C"/>
          </a:solidFill>
        </p:spPr>
        <p:txBody>
          <a:bodyPr wrap="square" lIns="0" tIns="0" rIns="0" bIns="0" rtlCol="0"/>
          <a:lstStyle/>
          <a:p>
            <a:endParaRPr dirty="0"/>
          </a:p>
        </p:txBody>
      </p:sp>
      <p:sp>
        <p:nvSpPr>
          <p:cNvPr id="43" name="object 43"/>
          <p:cNvSpPr/>
          <p:nvPr/>
        </p:nvSpPr>
        <p:spPr>
          <a:xfrm>
            <a:off x="1803654" y="3544061"/>
            <a:ext cx="152400" cy="166370"/>
          </a:xfrm>
          <a:custGeom>
            <a:avLst/>
            <a:gdLst/>
            <a:ahLst/>
            <a:cxnLst/>
            <a:rect l="l" t="t" r="r" b="b"/>
            <a:pathLst>
              <a:path w="152400" h="166370">
                <a:moveTo>
                  <a:pt x="152400" y="0"/>
                </a:moveTo>
                <a:lnTo>
                  <a:pt x="0" y="0"/>
                </a:lnTo>
                <a:lnTo>
                  <a:pt x="0" y="166115"/>
                </a:lnTo>
                <a:lnTo>
                  <a:pt x="152400" y="166115"/>
                </a:lnTo>
                <a:lnTo>
                  <a:pt x="152400" y="0"/>
                </a:lnTo>
                <a:close/>
              </a:path>
            </a:pathLst>
          </a:custGeom>
          <a:solidFill>
            <a:srgbClr val="ECCA5C"/>
          </a:solidFill>
        </p:spPr>
        <p:txBody>
          <a:bodyPr wrap="square" lIns="0" tIns="0" rIns="0" bIns="0" rtlCol="0"/>
          <a:lstStyle/>
          <a:p>
            <a:endParaRPr dirty="0"/>
          </a:p>
        </p:txBody>
      </p:sp>
      <p:sp>
        <p:nvSpPr>
          <p:cNvPr id="44" name="object 44"/>
          <p:cNvSpPr/>
          <p:nvPr/>
        </p:nvSpPr>
        <p:spPr>
          <a:xfrm>
            <a:off x="1956054" y="3960114"/>
            <a:ext cx="143510" cy="166370"/>
          </a:xfrm>
          <a:custGeom>
            <a:avLst/>
            <a:gdLst/>
            <a:ahLst/>
            <a:cxnLst/>
            <a:rect l="l" t="t" r="r" b="b"/>
            <a:pathLst>
              <a:path w="143510" h="166370">
                <a:moveTo>
                  <a:pt x="143256" y="0"/>
                </a:moveTo>
                <a:lnTo>
                  <a:pt x="0" y="0"/>
                </a:lnTo>
                <a:lnTo>
                  <a:pt x="0" y="166116"/>
                </a:lnTo>
                <a:lnTo>
                  <a:pt x="143256" y="166116"/>
                </a:lnTo>
                <a:lnTo>
                  <a:pt x="143256" y="0"/>
                </a:lnTo>
                <a:close/>
              </a:path>
            </a:pathLst>
          </a:custGeom>
          <a:solidFill>
            <a:srgbClr val="ECCA5C"/>
          </a:solidFill>
        </p:spPr>
        <p:txBody>
          <a:bodyPr wrap="square" lIns="0" tIns="0" rIns="0" bIns="0" rtlCol="0"/>
          <a:lstStyle/>
          <a:p>
            <a:endParaRPr dirty="0"/>
          </a:p>
        </p:txBody>
      </p:sp>
      <p:sp>
        <p:nvSpPr>
          <p:cNvPr id="45" name="object 45"/>
          <p:cNvSpPr/>
          <p:nvPr/>
        </p:nvSpPr>
        <p:spPr>
          <a:xfrm>
            <a:off x="2099310" y="4374641"/>
            <a:ext cx="128270" cy="166370"/>
          </a:xfrm>
          <a:custGeom>
            <a:avLst/>
            <a:gdLst/>
            <a:ahLst/>
            <a:cxnLst/>
            <a:rect l="l" t="t" r="r" b="b"/>
            <a:pathLst>
              <a:path w="128269" h="166370">
                <a:moveTo>
                  <a:pt x="128015" y="0"/>
                </a:moveTo>
                <a:lnTo>
                  <a:pt x="0" y="0"/>
                </a:lnTo>
                <a:lnTo>
                  <a:pt x="0" y="166115"/>
                </a:lnTo>
                <a:lnTo>
                  <a:pt x="128015" y="166115"/>
                </a:lnTo>
                <a:lnTo>
                  <a:pt x="128015" y="0"/>
                </a:lnTo>
                <a:close/>
              </a:path>
            </a:pathLst>
          </a:custGeom>
          <a:solidFill>
            <a:srgbClr val="ECCA5C"/>
          </a:solidFill>
        </p:spPr>
        <p:txBody>
          <a:bodyPr wrap="square" lIns="0" tIns="0" rIns="0" bIns="0" rtlCol="0"/>
          <a:lstStyle/>
          <a:p>
            <a:endParaRPr dirty="0"/>
          </a:p>
        </p:txBody>
      </p:sp>
      <p:sp>
        <p:nvSpPr>
          <p:cNvPr id="46" name="object 46"/>
          <p:cNvSpPr/>
          <p:nvPr/>
        </p:nvSpPr>
        <p:spPr>
          <a:xfrm>
            <a:off x="1238250" y="2713482"/>
            <a:ext cx="411480" cy="166370"/>
          </a:xfrm>
          <a:custGeom>
            <a:avLst/>
            <a:gdLst/>
            <a:ahLst/>
            <a:cxnLst/>
            <a:rect l="l" t="t" r="r" b="b"/>
            <a:pathLst>
              <a:path w="411480" h="166369">
                <a:moveTo>
                  <a:pt x="411480" y="0"/>
                </a:moveTo>
                <a:lnTo>
                  <a:pt x="0" y="0"/>
                </a:lnTo>
                <a:lnTo>
                  <a:pt x="0" y="166115"/>
                </a:lnTo>
                <a:lnTo>
                  <a:pt x="411480" y="166115"/>
                </a:lnTo>
                <a:lnTo>
                  <a:pt x="411480" y="0"/>
                </a:lnTo>
                <a:close/>
              </a:path>
            </a:pathLst>
          </a:custGeom>
          <a:ln w="47625">
            <a:solidFill>
              <a:srgbClr val="ECCA5C"/>
            </a:solidFill>
          </a:ln>
        </p:spPr>
        <p:txBody>
          <a:bodyPr wrap="square" lIns="0" tIns="0" rIns="0" bIns="0" rtlCol="0"/>
          <a:lstStyle/>
          <a:p>
            <a:endParaRPr dirty="0"/>
          </a:p>
        </p:txBody>
      </p:sp>
      <p:sp>
        <p:nvSpPr>
          <p:cNvPr id="47" name="object 47"/>
          <p:cNvSpPr/>
          <p:nvPr/>
        </p:nvSpPr>
        <p:spPr>
          <a:xfrm>
            <a:off x="1649729" y="3128010"/>
            <a:ext cx="154305" cy="166370"/>
          </a:xfrm>
          <a:custGeom>
            <a:avLst/>
            <a:gdLst/>
            <a:ahLst/>
            <a:cxnLst/>
            <a:rect l="l" t="t" r="r" b="b"/>
            <a:pathLst>
              <a:path w="154305" h="166370">
                <a:moveTo>
                  <a:pt x="153924" y="0"/>
                </a:moveTo>
                <a:lnTo>
                  <a:pt x="0" y="0"/>
                </a:lnTo>
                <a:lnTo>
                  <a:pt x="0" y="166115"/>
                </a:lnTo>
                <a:lnTo>
                  <a:pt x="153924" y="166115"/>
                </a:lnTo>
                <a:lnTo>
                  <a:pt x="153924" y="0"/>
                </a:lnTo>
                <a:close/>
              </a:path>
            </a:pathLst>
          </a:custGeom>
          <a:ln w="47625">
            <a:solidFill>
              <a:srgbClr val="ECCA5C"/>
            </a:solidFill>
          </a:ln>
        </p:spPr>
        <p:txBody>
          <a:bodyPr wrap="square" lIns="0" tIns="0" rIns="0" bIns="0" rtlCol="0"/>
          <a:lstStyle/>
          <a:p>
            <a:endParaRPr dirty="0"/>
          </a:p>
        </p:txBody>
      </p:sp>
      <p:sp>
        <p:nvSpPr>
          <p:cNvPr id="48" name="object 48"/>
          <p:cNvSpPr/>
          <p:nvPr/>
        </p:nvSpPr>
        <p:spPr>
          <a:xfrm>
            <a:off x="1803654" y="3544061"/>
            <a:ext cx="152400" cy="166370"/>
          </a:xfrm>
          <a:custGeom>
            <a:avLst/>
            <a:gdLst/>
            <a:ahLst/>
            <a:cxnLst/>
            <a:rect l="l" t="t" r="r" b="b"/>
            <a:pathLst>
              <a:path w="152400" h="166370">
                <a:moveTo>
                  <a:pt x="152400" y="0"/>
                </a:moveTo>
                <a:lnTo>
                  <a:pt x="0" y="0"/>
                </a:lnTo>
                <a:lnTo>
                  <a:pt x="0" y="166115"/>
                </a:lnTo>
                <a:lnTo>
                  <a:pt x="152400" y="166115"/>
                </a:lnTo>
                <a:lnTo>
                  <a:pt x="152400" y="0"/>
                </a:lnTo>
                <a:close/>
              </a:path>
            </a:pathLst>
          </a:custGeom>
          <a:ln w="47625">
            <a:solidFill>
              <a:srgbClr val="ECCA5C"/>
            </a:solidFill>
          </a:ln>
        </p:spPr>
        <p:txBody>
          <a:bodyPr wrap="square" lIns="0" tIns="0" rIns="0" bIns="0" rtlCol="0"/>
          <a:lstStyle/>
          <a:p>
            <a:endParaRPr dirty="0"/>
          </a:p>
        </p:txBody>
      </p:sp>
      <p:sp>
        <p:nvSpPr>
          <p:cNvPr id="49" name="object 49"/>
          <p:cNvSpPr/>
          <p:nvPr/>
        </p:nvSpPr>
        <p:spPr>
          <a:xfrm>
            <a:off x="1956054" y="3960114"/>
            <a:ext cx="143510" cy="166370"/>
          </a:xfrm>
          <a:custGeom>
            <a:avLst/>
            <a:gdLst/>
            <a:ahLst/>
            <a:cxnLst/>
            <a:rect l="l" t="t" r="r" b="b"/>
            <a:pathLst>
              <a:path w="143510" h="166370">
                <a:moveTo>
                  <a:pt x="143256" y="0"/>
                </a:moveTo>
                <a:lnTo>
                  <a:pt x="0" y="0"/>
                </a:lnTo>
                <a:lnTo>
                  <a:pt x="0" y="166116"/>
                </a:lnTo>
                <a:lnTo>
                  <a:pt x="143256" y="166116"/>
                </a:lnTo>
                <a:lnTo>
                  <a:pt x="143256" y="0"/>
                </a:lnTo>
                <a:close/>
              </a:path>
            </a:pathLst>
          </a:custGeom>
          <a:ln w="47625">
            <a:solidFill>
              <a:srgbClr val="ECCA5C"/>
            </a:solidFill>
          </a:ln>
        </p:spPr>
        <p:txBody>
          <a:bodyPr wrap="square" lIns="0" tIns="0" rIns="0" bIns="0" rtlCol="0"/>
          <a:lstStyle/>
          <a:p>
            <a:endParaRPr dirty="0"/>
          </a:p>
        </p:txBody>
      </p:sp>
      <p:sp>
        <p:nvSpPr>
          <p:cNvPr id="50" name="object 50"/>
          <p:cNvSpPr/>
          <p:nvPr/>
        </p:nvSpPr>
        <p:spPr>
          <a:xfrm>
            <a:off x="2099310" y="4374641"/>
            <a:ext cx="128270" cy="166370"/>
          </a:xfrm>
          <a:custGeom>
            <a:avLst/>
            <a:gdLst/>
            <a:ahLst/>
            <a:cxnLst/>
            <a:rect l="l" t="t" r="r" b="b"/>
            <a:pathLst>
              <a:path w="128269" h="166370">
                <a:moveTo>
                  <a:pt x="128015" y="0"/>
                </a:moveTo>
                <a:lnTo>
                  <a:pt x="0" y="0"/>
                </a:lnTo>
                <a:lnTo>
                  <a:pt x="0" y="166115"/>
                </a:lnTo>
                <a:lnTo>
                  <a:pt x="128015" y="166115"/>
                </a:lnTo>
                <a:lnTo>
                  <a:pt x="128015" y="0"/>
                </a:lnTo>
                <a:close/>
              </a:path>
            </a:pathLst>
          </a:custGeom>
          <a:ln w="47625">
            <a:solidFill>
              <a:srgbClr val="ECCA5C"/>
            </a:solidFill>
          </a:ln>
        </p:spPr>
        <p:txBody>
          <a:bodyPr wrap="square" lIns="0" tIns="0" rIns="0" bIns="0" rtlCol="0"/>
          <a:lstStyle/>
          <a:p>
            <a:endParaRPr dirty="0"/>
          </a:p>
        </p:txBody>
      </p:sp>
      <p:sp>
        <p:nvSpPr>
          <p:cNvPr id="51" name="object 51"/>
          <p:cNvSpPr/>
          <p:nvPr/>
        </p:nvSpPr>
        <p:spPr>
          <a:xfrm>
            <a:off x="1237488" y="2589276"/>
            <a:ext cx="0" cy="3322320"/>
          </a:xfrm>
          <a:custGeom>
            <a:avLst/>
            <a:gdLst/>
            <a:ahLst/>
            <a:cxnLst/>
            <a:rect l="l" t="t" r="r" b="b"/>
            <a:pathLst>
              <a:path h="3322320">
                <a:moveTo>
                  <a:pt x="0" y="0"/>
                </a:moveTo>
                <a:lnTo>
                  <a:pt x="0" y="3322320"/>
                </a:lnTo>
              </a:path>
            </a:pathLst>
          </a:custGeom>
          <a:ln w="9525">
            <a:solidFill>
              <a:srgbClr val="D9D9D9"/>
            </a:solidFill>
          </a:ln>
        </p:spPr>
        <p:txBody>
          <a:bodyPr wrap="square" lIns="0" tIns="0" rIns="0" bIns="0" rtlCol="0"/>
          <a:lstStyle/>
          <a:p>
            <a:endParaRPr dirty="0"/>
          </a:p>
        </p:txBody>
      </p:sp>
      <p:graphicFrame>
        <p:nvGraphicFramePr>
          <p:cNvPr id="52" name="object 52"/>
          <p:cNvGraphicFramePr>
            <a:graphicFrameLocks noGrp="1"/>
          </p:cNvGraphicFramePr>
          <p:nvPr/>
        </p:nvGraphicFramePr>
        <p:xfrm>
          <a:off x="509574" y="4350829"/>
          <a:ext cx="2766695" cy="1460370"/>
        </p:xfrm>
        <a:graphic>
          <a:graphicData uri="http://schemas.openxmlformats.org/drawingml/2006/table">
            <a:tbl>
              <a:tblPr firstRow="1" bandRow="1">
                <a:tableStyleId>{2D5ABB26-0587-4C30-8999-92F81FD0307C}</a:tableStyleId>
              </a:tblPr>
              <a:tblGrid>
                <a:gridCol w="727710">
                  <a:extLst>
                    <a:ext uri="{9D8B030D-6E8A-4147-A177-3AD203B41FA5}">
                      <a16:colId xmlns:a16="http://schemas.microsoft.com/office/drawing/2014/main" val="20000"/>
                    </a:ext>
                  </a:extLst>
                </a:gridCol>
                <a:gridCol w="965835">
                  <a:extLst>
                    <a:ext uri="{9D8B030D-6E8A-4147-A177-3AD203B41FA5}">
                      <a16:colId xmlns:a16="http://schemas.microsoft.com/office/drawing/2014/main" val="20001"/>
                    </a:ext>
                  </a:extLst>
                </a:gridCol>
                <a:gridCol w="47625">
                  <a:extLst>
                    <a:ext uri="{9D8B030D-6E8A-4147-A177-3AD203B41FA5}">
                      <a16:colId xmlns:a16="http://schemas.microsoft.com/office/drawing/2014/main" val="20002"/>
                    </a:ext>
                  </a:extLst>
                </a:gridCol>
                <a:gridCol w="682625">
                  <a:extLst>
                    <a:ext uri="{9D8B030D-6E8A-4147-A177-3AD203B41FA5}">
                      <a16:colId xmlns:a16="http://schemas.microsoft.com/office/drawing/2014/main" val="20003"/>
                    </a:ext>
                  </a:extLst>
                </a:gridCol>
                <a:gridCol w="342900">
                  <a:extLst>
                    <a:ext uri="{9D8B030D-6E8A-4147-A177-3AD203B41FA5}">
                      <a16:colId xmlns:a16="http://schemas.microsoft.com/office/drawing/2014/main" val="20004"/>
                    </a:ext>
                  </a:extLst>
                </a:gridCol>
              </a:tblGrid>
              <a:tr h="416051">
                <a:tc>
                  <a:txBody>
                    <a:bodyPr/>
                    <a:lstStyle/>
                    <a:p>
                      <a:pPr marR="109220" algn="r">
                        <a:lnSpc>
                          <a:spcPct val="100000"/>
                        </a:lnSpc>
                        <a:spcBef>
                          <a:spcPts val="135"/>
                        </a:spcBef>
                      </a:pPr>
                      <a:r>
                        <a:rPr sz="1000" spc="-5" dirty="0">
                          <a:solidFill>
                            <a:srgbClr val="585858"/>
                          </a:solidFill>
                          <a:latin typeface="Calibri"/>
                          <a:cs typeface="Calibri"/>
                        </a:rPr>
                        <a:t>Ca</a:t>
                      </a:r>
                      <a:r>
                        <a:rPr sz="1000" spc="5" dirty="0">
                          <a:solidFill>
                            <a:srgbClr val="585858"/>
                          </a:solidFill>
                          <a:latin typeface="Calibri"/>
                          <a:cs typeface="Calibri"/>
                        </a:rPr>
                        <a:t>m</a:t>
                      </a:r>
                      <a:r>
                        <a:rPr sz="1000" spc="-5" dirty="0">
                          <a:solidFill>
                            <a:srgbClr val="585858"/>
                          </a:solidFill>
                          <a:latin typeface="Calibri"/>
                          <a:cs typeface="Calibri"/>
                        </a:rPr>
                        <a:t>e</a:t>
                      </a:r>
                      <a:r>
                        <a:rPr sz="1000" spc="10" dirty="0">
                          <a:solidFill>
                            <a:srgbClr val="585858"/>
                          </a:solidFill>
                          <a:latin typeface="Calibri"/>
                          <a:cs typeface="Calibri"/>
                        </a:rPr>
                        <a:t>c</a:t>
                      </a:r>
                      <a:r>
                        <a:rPr sz="1000" dirty="0">
                          <a:solidFill>
                            <a:srgbClr val="585858"/>
                          </a:solidFill>
                          <a:latin typeface="Calibri"/>
                          <a:cs typeface="Calibri"/>
                        </a:rPr>
                        <a:t>o</a:t>
                      </a:r>
                      <a:endParaRPr sz="1000" dirty="0">
                        <a:latin typeface="Calibri"/>
                        <a:cs typeface="Calibri"/>
                      </a:endParaRPr>
                    </a:p>
                  </a:txBody>
                  <a:tcPr marL="0" marR="0" marT="17145" marB="0"/>
                </a:tc>
                <a:tc>
                  <a:txBody>
                    <a:bodyPr/>
                    <a:lstStyle/>
                    <a:p>
                      <a:pPr>
                        <a:lnSpc>
                          <a:spcPct val="100000"/>
                        </a:lnSpc>
                      </a:pPr>
                      <a:endParaRPr sz="1300" dirty="0">
                        <a:latin typeface="Times New Roman"/>
                        <a:cs typeface="Times New Roman"/>
                      </a:endParaRPr>
                    </a:p>
                  </a:txBody>
                  <a:tcPr marL="0" marR="0" marT="0" marB="0"/>
                </a:tc>
                <a:tc>
                  <a:txBody>
                    <a:bodyPr/>
                    <a:lstStyle/>
                    <a:p>
                      <a:pPr>
                        <a:lnSpc>
                          <a:spcPct val="100000"/>
                        </a:lnSpc>
                      </a:pPr>
                      <a:endParaRPr sz="1300" dirty="0">
                        <a:latin typeface="Times New Roman"/>
                        <a:cs typeface="Times New Roman"/>
                      </a:endParaRPr>
                    </a:p>
                  </a:txBody>
                  <a:tcPr marL="0" marR="0" marT="0" marB="0"/>
                </a:tc>
                <a:tc>
                  <a:txBody>
                    <a:bodyPr/>
                    <a:lstStyle/>
                    <a:p>
                      <a:pPr marL="83820">
                        <a:lnSpc>
                          <a:spcPct val="100000"/>
                        </a:lnSpc>
                        <a:spcBef>
                          <a:spcPts val="185"/>
                        </a:spcBef>
                      </a:pPr>
                      <a:r>
                        <a:rPr sz="1000" spc="-5" dirty="0">
                          <a:solidFill>
                            <a:srgbClr val="404040"/>
                          </a:solidFill>
                          <a:latin typeface="Calibri"/>
                          <a:cs typeface="Calibri"/>
                        </a:rPr>
                        <a:t>9.7</a:t>
                      </a:r>
                      <a:endParaRPr sz="1000" dirty="0">
                        <a:latin typeface="Calibri"/>
                        <a:cs typeface="Calibri"/>
                      </a:endParaRPr>
                    </a:p>
                  </a:txBody>
                  <a:tcPr marL="0" marR="0" marT="23495" marB="0"/>
                </a:tc>
                <a:tc rowSpan="3">
                  <a:txBody>
                    <a:bodyPr/>
                    <a:lstStyle/>
                    <a:p>
                      <a:pPr>
                        <a:lnSpc>
                          <a:spcPct val="100000"/>
                        </a:lnSpc>
                      </a:pPr>
                      <a:endParaRPr sz="1300" dirty="0">
                        <a:latin typeface="Times New Roman"/>
                        <a:cs typeface="Times New Roman"/>
                      </a:endParaRPr>
                    </a:p>
                  </a:txBody>
                  <a:tcPr marL="0" marR="0" marT="0" marB="0"/>
                </a:tc>
                <a:extLst>
                  <a:ext uri="{0D108BD9-81ED-4DB2-BD59-A6C34878D82A}">
                    <a16:rowId xmlns:a16="http://schemas.microsoft.com/office/drawing/2014/main" val="10000"/>
                  </a:ext>
                </a:extLst>
              </a:tr>
              <a:tr h="213741">
                <a:tc>
                  <a:txBody>
                    <a:bodyPr/>
                    <a:lstStyle/>
                    <a:p>
                      <a:pPr marR="109855" algn="r">
                        <a:lnSpc>
                          <a:spcPct val="100000"/>
                        </a:lnSpc>
                        <a:spcBef>
                          <a:spcPts val="130"/>
                        </a:spcBef>
                      </a:pPr>
                      <a:r>
                        <a:rPr sz="1000" spc="-5" dirty="0">
                          <a:solidFill>
                            <a:srgbClr val="585858"/>
                          </a:solidFill>
                          <a:latin typeface="Calibri"/>
                          <a:cs typeface="Calibri"/>
                        </a:rPr>
                        <a:t>Top 5</a:t>
                      </a:r>
                      <a:r>
                        <a:rPr sz="1000" spc="-70" dirty="0">
                          <a:solidFill>
                            <a:srgbClr val="585858"/>
                          </a:solidFill>
                          <a:latin typeface="Calibri"/>
                          <a:cs typeface="Calibri"/>
                        </a:rPr>
                        <a:t> </a:t>
                      </a:r>
                      <a:r>
                        <a:rPr sz="1000" spc="-5" dirty="0">
                          <a:solidFill>
                            <a:srgbClr val="585858"/>
                          </a:solidFill>
                          <a:latin typeface="Calibri"/>
                          <a:cs typeface="Calibri"/>
                        </a:rPr>
                        <a:t>Total</a:t>
                      </a:r>
                      <a:endParaRPr sz="1000" dirty="0">
                        <a:latin typeface="Calibri"/>
                        <a:cs typeface="Calibri"/>
                      </a:endParaRPr>
                    </a:p>
                  </a:txBody>
                  <a:tcPr marL="0" marR="0" marT="16510" marB="0"/>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marL="86995">
                        <a:lnSpc>
                          <a:spcPct val="100000"/>
                        </a:lnSpc>
                        <a:spcBef>
                          <a:spcPts val="80"/>
                        </a:spcBef>
                      </a:pPr>
                      <a:r>
                        <a:rPr sz="1000" spc="-5" dirty="0">
                          <a:solidFill>
                            <a:srgbClr val="404040"/>
                          </a:solidFill>
                          <a:latin typeface="Calibri"/>
                          <a:cs typeface="Calibri"/>
                        </a:rPr>
                        <a:t>75.5</a:t>
                      </a:r>
                      <a:endParaRPr sz="1000" dirty="0">
                        <a:latin typeface="Calibri"/>
                        <a:cs typeface="Calibri"/>
                      </a:endParaRPr>
                    </a:p>
                  </a:txBody>
                  <a:tcPr marL="0" marR="0" marT="10160" marB="0"/>
                </a:tc>
                <a:tc vMerge="1">
                  <a:txBody>
                    <a:bodyPr/>
                    <a:lstStyle/>
                    <a:p>
                      <a:endParaRPr/>
                    </a:p>
                  </a:txBody>
                  <a:tcPr marL="0" marR="0" marT="0" marB="0"/>
                </a:tc>
                <a:extLst>
                  <a:ext uri="{0D108BD9-81ED-4DB2-BD59-A6C34878D82A}">
                    <a16:rowId xmlns:a16="http://schemas.microsoft.com/office/drawing/2014/main" val="10001"/>
                  </a:ext>
                </a:extLst>
              </a:tr>
              <a:tr h="200787">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vMerge="1">
                  <a:txBody>
                    <a:bodyPr/>
                    <a:lstStyle/>
                    <a:p>
                      <a:endParaRPr/>
                    </a:p>
                  </a:txBody>
                  <a:tcPr marL="0" marR="0" marT="0" marB="0"/>
                </a:tc>
                <a:extLst>
                  <a:ext uri="{0D108BD9-81ED-4DB2-BD59-A6C34878D82A}">
                    <a16:rowId xmlns:a16="http://schemas.microsoft.com/office/drawing/2014/main" val="10002"/>
                  </a:ext>
                </a:extLst>
              </a:tr>
              <a:tr h="213740">
                <a:tc>
                  <a:txBody>
                    <a:bodyPr/>
                    <a:lstStyle/>
                    <a:p>
                      <a:pPr marR="110489" algn="r">
                        <a:lnSpc>
                          <a:spcPct val="100000"/>
                        </a:lnSpc>
                        <a:spcBef>
                          <a:spcPts val="135"/>
                        </a:spcBef>
                      </a:pPr>
                      <a:r>
                        <a:rPr sz="1000" spc="-5" dirty="0">
                          <a:solidFill>
                            <a:srgbClr val="585858"/>
                          </a:solidFill>
                          <a:latin typeface="Calibri"/>
                          <a:cs typeface="Calibri"/>
                        </a:rPr>
                        <a:t>O</a:t>
                      </a:r>
                      <a:r>
                        <a:rPr sz="1000" dirty="0">
                          <a:solidFill>
                            <a:srgbClr val="585858"/>
                          </a:solidFill>
                          <a:latin typeface="Calibri"/>
                          <a:cs typeface="Calibri"/>
                        </a:rPr>
                        <a:t>th</a:t>
                      </a:r>
                      <a:r>
                        <a:rPr sz="1000" spc="-5" dirty="0">
                          <a:solidFill>
                            <a:srgbClr val="585858"/>
                          </a:solidFill>
                          <a:latin typeface="Calibri"/>
                          <a:cs typeface="Calibri"/>
                        </a:rPr>
                        <a:t>e</a:t>
                      </a:r>
                      <a:r>
                        <a:rPr sz="1000" dirty="0">
                          <a:solidFill>
                            <a:srgbClr val="585858"/>
                          </a:solidFill>
                          <a:latin typeface="Calibri"/>
                          <a:cs typeface="Calibri"/>
                        </a:rPr>
                        <a:t>r</a:t>
                      </a:r>
                      <a:endParaRPr sz="1000" dirty="0">
                        <a:latin typeface="Calibri"/>
                        <a:cs typeface="Calibri"/>
                      </a:endParaRPr>
                    </a:p>
                  </a:txBody>
                  <a:tcPr marL="0" marR="0" marT="17145"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marL="45085">
                        <a:lnSpc>
                          <a:spcPct val="100000"/>
                        </a:lnSpc>
                        <a:spcBef>
                          <a:spcPts val="190"/>
                        </a:spcBef>
                      </a:pPr>
                      <a:r>
                        <a:rPr sz="1000" spc="-5" dirty="0">
                          <a:solidFill>
                            <a:srgbClr val="404040"/>
                          </a:solidFill>
                          <a:latin typeface="Calibri"/>
                          <a:cs typeface="Calibri"/>
                        </a:rPr>
                        <a:t>52.1</a:t>
                      </a:r>
                      <a:endParaRPr sz="1000" dirty="0">
                        <a:latin typeface="Calibri"/>
                        <a:cs typeface="Calibri"/>
                      </a:endParaRPr>
                    </a:p>
                  </a:txBody>
                  <a:tcPr marL="0" marR="0" marT="24130" marB="0"/>
                </a:tc>
                <a:extLst>
                  <a:ext uri="{0D108BD9-81ED-4DB2-BD59-A6C34878D82A}">
                    <a16:rowId xmlns:a16="http://schemas.microsoft.com/office/drawing/2014/main" val="10003"/>
                  </a:ext>
                </a:extLst>
              </a:tr>
              <a:tr h="202311">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tc>
                <a:extLst>
                  <a:ext uri="{0D108BD9-81ED-4DB2-BD59-A6C34878D82A}">
                    <a16:rowId xmlns:a16="http://schemas.microsoft.com/office/drawing/2014/main" val="10004"/>
                  </a:ext>
                </a:extLst>
              </a:tr>
              <a:tr h="213740">
                <a:tc>
                  <a:txBody>
                    <a:bodyPr/>
                    <a:lstStyle/>
                    <a:p>
                      <a:pPr marR="109855" algn="r">
                        <a:lnSpc>
                          <a:spcPct val="100000"/>
                        </a:lnSpc>
                        <a:spcBef>
                          <a:spcPts val="130"/>
                        </a:spcBef>
                      </a:pPr>
                      <a:r>
                        <a:rPr sz="1000" dirty="0">
                          <a:solidFill>
                            <a:srgbClr val="585858"/>
                          </a:solidFill>
                          <a:latin typeface="Calibri"/>
                          <a:cs typeface="Calibri"/>
                        </a:rPr>
                        <a:t>World</a:t>
                      </a:r>
                      <a:endParaRPr sz="1000" dirty="0">
                        <a:latin typeface="Calibri"/>
                        <a:cs typeface="Calibri"/>
                      </a:endParaRPr>
                    </a:p>
                  </a:txBody>
                  <a:tcPr marL="0" marR="0" marT="16510" marB="0"/>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a:lnSpc>
                          <a:spcPct val="100000"/>
                        </a:lnSpc>
                      </a:pPr>
                      <a:endParaRPr sz="1200" dirty="0">
                        <a:latin typeface="Times New Roman"/>
                        <a:cs typeface="Times New Roman"/>
                      </a:endParaRPr>
                    </a:p>
                  </a:txBody>
                  <a:tcPr marL="0" marR="0" marT="0" marB="0">
                    <a:solidFill>
                      <a:srgbClr val="ECCA5C"/>
                    </a:solidFill>
                  </a:tcPr>
                </a:tc>
                <a:tc>
                  <a:txBody>
                    <a:bodyPr/>
                    <a:lstStyle/>
                    <a:p>
                      <a:pPr marL="21590">
                        <a:lnSpc>
                          <a:spcPct val="100000"/>
                        </a:lnSpc>
                        <a:spcBef>
                          <a:spcPts val="185"/>
                        </a:spcBef>
                      </a:pPr>
                      <a:r>
                        <a:rPr sz="1000" spc="-5" dirty="0">
                          <a:solidFill>
                            <a:srgbClr val="404040"/>
                          </a:solidFill>
                          <a:latin typeface="Calibri"/>
                          <a:cs typeface="Calibri"/>
                        </a:rPr>
                        <a:t>127.7</a:t>
                      </a:r>
                      <a:endParaRPr sz="1000" dirty="0">
                        <a:latin typeface="Calibri"/>
                        <a:cs typeface="Calibri"/>
                      </a:endParaRPr>
                    </a:p>
                  </a:txBody>
                  <a:tcPr marL="0" marR="0" marT="23495" marB="0"/>
                </a:tc>
                <a:extLst>
                  <a:ext uri="{0D108BD9-81ED-4DB2-BD59-A6C34878D82A}">
                    <a16:rowId xmlns:a16="http://schemas.microsoft.com/office/drawing/2014/main" val="10005"/>
                  </a:ext>
                </a:extLst>
              </a:tr>
            </a:tbl>
          </a:graphicData>
        </a:graphic>
      </p:graphicFrame>
      <p:sp>
        <p:nvSpPr>
          <p:cNvPr id="53" name="object 53"/>
          <p:cNvSpPr txBox="1"/>
          <p:nvPr/>
        </p:nvSpPr>
        <p:spPr>
          <a:xfrm>
            <a:off x="1725929" y="2718054"/>
            <a:ext cx="25019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404040"/>
                </a:solidFill>
                <a:latin typeface="Calibri"/>
                <a:cs typeface="Calibri"/>
              </a:rPr>
              <a:t>31.4</a:t>
            </a:r>
            <a:endParaRPr sz="1000" dirty="0">
              <a:latin typeface="Calibri"/>
              <a:cs typeface="Calibri"/>
            </a:endParaRPr>
          </a:p>
        </p:txBody>
      </p:sp>
      <p:sp>
        <p:nvSpPr>
          <p:cNvPr id="54" name="object 54"/>
          <p:cNvSpPr txBox="1"/>
          <p:nvPr/>
        </p:nvSpPr>
        <p:spPr>
          <a:xfrm>
            <a:off x="1845691" y="3128898"/>
            <a:ext cx="25019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404040"/>
                </a:solidFill>
                <a:latin typeface="Calibri"/>
                <a:cs typeface="Calibri"/>
              </a:rPr>
              <a:t>11.8</a:t>
            </a:r>
            <a:endParaRPr sz="1000" dirty="0">
              <a:latin typeface="Calibri"/>
              <a:cs typeface="Calibri"/>
            </a:endParaRPr>
          </a:p>
        </p:txBody>
      </p:sp>
      <p:sp>
        <p:nvSpPr>
          <p:cNvPr id="55" name="object 55"/>
          <p:cNvSpPr txBox="1"/>
          <p:nvPr/>
        </p:nvSpPr>
        <p:spPr>
          <a:xfrm>
            <a:off x="2014473" y="3531870"/>
            <a:ext cx="25019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404040"/>
                </a:solidFill>
                <a:latin typeface="Calibri"/>
                <a:cs typeface="Calibri"/>
              </a:rPr>
              <a:t>11.6</a:t>
            </a:r>
            <a:endParaRPr sz="1000" dirty="0">
              <a:latin typeface="Calibri"/>
              <a:cs typeface="Calibri"/>
            </a:endParaRPr>
          </a:p>
        </p:txBody>
      </p:sp>
      <p:sp>
        <p:nvSpPr>
          <p:cNvPr id="56" name="object 56"/>
          <p:cNvSpPr txBox="1"/>
          <p:nvPr/>
        </p:nvSpPr>
        <p:spPr>
          <a:xfrm>
            <a:off x="2168779" y="3964304"/>
            <a:ext cx="25019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404040"/>
                </a:solidFill>
                <a:latin typeface="Calibri"/>
                <a:cs typeface="Calibri"/>
              </a:rPr>
              <a:t>11.0</a:t>
            </a:r>
            <a:endParaRPr sz="1000" dirty="0">
              <a:latin typeface="Calibri"/>
              <a:cs typeface="Calibri"/>
            </a:endParaRPr>
          </a:p>
        </p:txBody>
      </p:sp>
      <p:sp>
        <p:nvSpPr>
          <p:cNvPr id="57" name="object 57"/>
          <p:cNvSpPr txBox="1"/>
          <p:nvPr/>
        </p:nvSpPr>
        <p:spPr>
          <a:xfrm>
            <a:off x="378968" y="2693923"/>
            <a:ext cx="75501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585858"/>
                </a:solidFill>
                <a:latin typeface="Calibri"/>
                <a:cs typeface="Calibri"/>
              </a:rPr>
              <a:t>Kazatomprom</a:t>
            </a:r>
            <a:endParaRPr sz="1000" dirty="0">
              <a:latin typeface="Calibri"/>
              <a:cs typeface="Calibri"/>
            </a:endParaRPr>
          </a:p>
        </p:txBody>
      </p:sp>
      <p:sp>
        <p:nvSpPr>
          <p:cNvPr id="58" name="object 58"/>
          <p:cNvSpPr txBox="1"/>
          <p:nvPr/>
        </p:nvSpPr>
        <p:spPr>
          <a:xfrm>
            <a:off x="756005" y="3109341"/>
            <a:ext cx="347980" cy="177800"/>
          </a:xfrm>
          <a:prstGeom prst="rect">
            <a:avLst/>
          </a:prstGeom>
        </p:spPr>
        <p:txBody>
          <a:bodyPr vert="horz" wrap="square" lIns="0" tIns="12065" rIns="0" bIns="0" rtlCol="0">
            <a:spAutoFit/>
          </a:bodyPr>
          <a:lstStyle/>
          <a:p>
            <a:pPr marL="12700">
              <a:lnSpc>
                <a:spcPct val="100000"/>
              </a:lnSpc>
              <a:spcBef>
                <a:spcPts val="95"/>
              </a:spcBef>
            </a:pPr>
            <a:r>
              <a:rPr sz="1000" spc="-10" dirty="0">
                <a:solidFill>
                  <a:srgbClr val="585858"/>
                </a:solidFill>
                <a:latin typeface="Calibri"/>
                <a:cs typeface="Calibri"/>
              </a:rPr>
              <a:t>Or</a:t>
            </a:r>
            <a:r>
              <a:rPr sz="1000" spc="-5" dirty="0">
                <a:solidFill>
                  <a:srgbClr val="585858"/>
                </a:solidFill>
                <a:latin typeface="Calibri"/>
                <a:cs typeface="Calibri"/>
              </a:rPr>
              <a:t>ano</a:t>
            </a:r>
            <a:endParaRPr sz="1000" dirty="0">
              <a:latin typeface="Calibri"/>
              <a:cs typeface="Calibri"/>
            </a:endParaRPr>
          </a:p>
        </p:txBody>
      </p:sp>
      <p:sp>
        <p:nvSpPr>
          <p:cNvPr id="59" name="object 59"/>
          <p:cNvSpPr txBox="1"/>
          <p:nvPr/>
        </p:nvSpPr>
        <p:spPr>
          <a:xfrm>
            <a:off x="414019" y="3524758"/>
            <a:ext cx="718820"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585858"/>
                </a:solidFill>
                <a:latin typeface="Calibri"/>
                <a:cs typeface="Calibri"/>
              </a:rPr>
              <a:t>Uranium</a:t>
            </a:r>
            <a:r>
              <a:rPr sz="1000" spc="-45" dirty="0">
                <a:solidFill>
                  <a:srgbClr val="585858"/>
                </a:solidFill>
                <a:latin typeface="Calibri"/>
                <a:cs typeface="Calibri"/>
              </a:rPr>
              <a:t> </a:t>
            </a:r>
            <a:r>
              <a:rPr sz="1000" spc="-5" dirty="0">
                <a:solidFill>
                  <a:srgbClr val="585858"/>
                </a:solidFill>
                <a:latin typeface="Calibri"/>
                <a:cs typeface="Calibri"/>
              </a:rPr>
              <a:t>One</a:t>
            </a:r>
            <a:endParaRPr sz="1000" dirty="0">
              <a:latin typeface="Calibri"/>
              <a:cs typeface="Calibri"/>
            </a:endParaRPr>
          </a:p>
        </p:txBody>
      </p:sp>
      <p:sp>
        <p:nvSpPr>
          <p:cNvPr id="60" name="object 60"/>
          <p:cNvSpPr txBox="1"/>
          <p:nvPr/>
        </p:nvSpPr>
        <p:spPr>
          <a:xfrm>
            <a:off x="744423" y="3940302"/>
            <a:ext cx="388620" cy="177800"/>
          </a:xfrm>
          <a:prstGeom prst="rect">
            <a:avLst/>
          </a:prstGeom>
        </p:spPr>
        <p:txBody>
          <a:bodyPr vert="horz" wrap="square" lIns="0" tIns="12065" rIns="0" bIns="0" rtlCol="0">
            <a:spAutoFit/>
          </a:bodyPr>
          <a:lstStyle/>
          <a:p>
            <a:pPr marL="12700">
              <a:lnSpc>
                <a:spcPct val="100000"/>
              </a:lnSpc>
              <a:spcBef>
                <a:spcPts val="95"/>
              </a:spcBef>
            </a:pPr>
            <a:r>
              <a:rPr sz="1000" spc="-10" dirty="0">
                <a:solidFill>
                  <a:srgbClr val="585858"/>
                </a:solidFill>
                <a:latin typeface="Calibri"/>
                <a:cs typeface="Calibri"/>
              </a:rPr>
              <a:t>C</a:t>
            </a:r>
            <a:r>
              <a:rPr sz="1000" spc="-5" dirty="0">
                <a:solidFill>
                  <a:srgbClr val="585858"/>
                </a:solidFill>
                <a:latin typeface="Calibri"/>
                <a:cs typeface="Calibri"/>
              </a:rPr>
              <a:t>GNPC</a:t>
            </a:r>
            <a:endParaRPr sz="1000" dirty="0">
              <a:latin typeface="Calibri"/>
              <a:cs typeface="Calibri"/>
            </a:endParaRPr>
          </a:p>
        </p:txBody>
      </p:sp>
      <p:sp>
        <p:nvSpPr>
          <p:cNvPr id="64" name="Slide Number Placeholder 63">
            <a:extLst>
              <a:ext uri="{FF2B5EF4-FFF2-40B4-BE49-F238E27FC236}">
                <a16:creationId xmlns:a16="http://schemas.microsoft.com/office/drawing/2014/main" id="{62A32C7D-6FA7-7DDF-9858-EACA0769B74B}"/>
              </a:ext>
            </a:extLst>
          </p:cNvPr>
          <p:cNvSpPr>
            <a:spLocks noGrp="1"/>
          </p:cNvSpPr>
          <p:nvPr>
            <p:ph type="sldNum" sz="quarter" idx="7"/>
          </p:nvPr>
        </p:nvSpPr>
        <p:spPr/>
        <p:txBody>
          <a:bodyPr/>
          <a:lstStyle/>
          <a:p>
            <a:fld id="{B6F15528-21DE-4FAA-801E-634DDDAF4B2B}" type="slidenum">
              <a:rPr lang="en-AU" smtClean="0"/>
              <a:t>9</a:t>
            </a:fld>
            <a:endParaRPr lang="en-A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184607"/>
            <a:ext cx="4724400" cy="628377"/>
          </a:xfrm>
          <a:prstGeom prst="rect">
            <a:avLst/>
          </a:prstGeom>
        </p:spPr>
        <p:txBody>
          <a:bodyPr vert="horz" wrap="square" lIns="0" tIns="12700" rIns="0" bIns="0" rtlCol="0">
            <a:spAutoFit/>
          </a:bodyPr>
          <a:lstStyle/>
          <a:p>
            <a:pPr marL="12700">
              <a:lnSpc>
                <a:spcPct val="100000"/>
              </a:lnSpc>
              <a:spcBef>
                <a:spcPts val="100"/>
              </a:spcBef>
            </a:pPr>
            <a:r>
              <a:rPr lang="en-AU" sz="2000" i="0" spc="-15" dirty="0">
                <a:solidFill>
                  <a:srgbClr val="FFFFFF"/>
                </a:solidFill>
                <a:latin typeface="Arial"/>
                <a:cs typeface="Arial"/>
              </a:rPr>
              <a:t>URANIUM PRICES RISING -</a:t>
            </a:r>
            <a:br>
              <a:rPr lang="en-AU" sz="2000" i="0" spc="-15" dirty="0">
                <a:solidFill>
                  <a:srgbClr val="FFFFFF"/>
                </a:solidFill>
                <a:latin typeface="Arial"/>
                <a:cs typeface="Arial"/>
              </a:rPr>
            </a:br>
            <a:r>
              <a:rPr lang="en-AU" sz="2000" i="0" spc="-15" dirty="0">
                <a:solidFill>
                  <a:srgbClr val="FFFFFF"/>
                </a:solidFill>
                <a:latin typeface="Arial"/>
                <a:cs typeface="Arial"/>
              </a:rPr>
              <a:t>URANIUM SENTIMENT GAINING PACE</a:t>
            </a:r>
            <a:endParaRPr sz="2000" dirty="0">
              <a:latin typeface="Arial"/>
              <a:cs typeface="Arial"/>
            </a:endParaRPr>
          </a:p>
        </p:txBody>
      </p:sp>
      <p:sp>
        <p:nvSpPr>
          <p:cNvPr id="3" name="object 3"/>
          <p:cNvSpPr txBox="1"/>
          <p:nvPr/>
        </p:nvSpPr>
        <p:spPr>
          <a:xfrm>
            <a:off x="292100" y="1201928"/>
            <a:ext cx="8541385" cy="2438488"/>
          </a:xfrm>
          <a:prstGeom prst="rect">
            <a:avLst/>
          </a:prstGeom>
        </p:spPr>
        <p:txBody>
          <a:bodyPr vert="horz" wrap="square" lIns="0" tIns="12065" rIns="0" bIns="0" rtlCol="0">
            <a:spAutoFit/>
          </a:bodyPr>
          <a:lstStyle/>
          <a:p>
            <a:pPr marL="12700">
              <a:lnSpc>
                <a:spcPct val="100000"/>
              </a:lnSpc>
              <a:spcBef>
                <a:spcPts val="95"/>
              </a:spcBef>
            </a:pPr>
            <a:r>
              <a:rPr sz="1600" b="1" spc="-15" dirty="0">
                <a:latin typeface="Arial"/>
                <a:cs typeface="Arial"/>
              </a:rPr>
              <a:t>URANIUM</a:t>
            </a:r>
            <a:r>
              <a:rPr sz="1600" b="1" spc="55" dirty="0">
                <a:latin typeface="Arial"/>
                <a:cs typeface="Arial"/>
              </a:rPr>
              <a:t> </a:t>
            </a:r>
            <a:r>
              <a:rPr sz="1600" b="1" spc="-5" dirty="0">
                <a:latin typeface="Arial"/>
                <a:cs typeface="Arial"/>
              </a:rPr>
              <a:t>PRICES</a:t>
            </a:r>
            <a:endParaRPr sz="1600" dirty="0">
              <a:latin typeface="Arial"/>
              <a:cs typeface="Arial"/>
            </a:endParaRPr>
          </a:p>
          <a:p>
            <a:pPr marL="104139" marR="207010" indent="-91440">
              <a:lnSpc>
                <a:spcPct val="100000"/>
              </a:lnSpc>
              <a:spcBef>
                <a:spcPts val="1200"/>
              </a:spcBef>
              <a:buChar char="•"/>
              <a:tabLst>
                <a:tab pos="104139" algn="l"/>
              </a:tabLst>
            </a:pPr>
            <a:r>
              <a:rPr sz="1500" spc="-5" dirty="0">
                <a:latin typeface="Arial"/>
                <a:cs typeface="Arial"/>
              </a:rPr>
              <a:t>According to the Australian Government’s Office of Chief Economist </a:t>
            </a:r>
            <a:r>
              <a:rPr sz="1500" i="1" spc="-5" dirty="0">
                <a:latin typeface="Arial"/>
                <a:cs typeface="Arial"/>
              </a:rPr>
              <a:t>Resources </a:t>
            </a:r>
            <a:r>
              <a:rPr sz="1500" i="1" spc="-10" dirty="0">
                <a:latin typeface="Arial"/>
                <a:cs typeface="Arial"/>
              </a:rPr>
              <a:t>and Energy  </a:t>
            </a:r>
            <a:r>
              <a:rPr sz="1500" i="1" spc="-5" dirty="0">
                <a:latin typeface="Arial"/>
                <a:cs typeface="Arial"/>
              </a:rPr>
              <a:t>Quarterly </a:t>
            </a:r>
            <a:r>
              <a:rPr sz="1500" i="1" spc="-10" dirty="0">
                <a:latin typeface="Arial"/>
                <a:cs typeface="Arial"/>
              </a:rPr>
              <a:t>(March 2022 </a:t>
            </a:r>
            <a:r>
              <a:rPr sz="1500" i="1" spc="-5" dirty="0">
                <a:latin typeface="Arial"/>
                <a:cs typeface="Arial"/>
              </a:rPr>
              <a:t>Edition)</a:t>
            </a:r>
            <a:r>
              <a:rPr sz="1500" spc="-5" dirty="0">
                <a:latin typeface="Arial"/>
                <a:cs typeface="Arial"/>
              </a:rPr>
              <a:t>, a long period of low prices </a:t>
            </a:r>
            <a:r>
              <a:rPr sz="1500" spc="-10" dirty="0">
                <a:latin typeface="Arial"/>
                <a:cs typeface="Arial"/>
              </a:rPr>
              <a:t>has </a:t>
            </a:r>
            <a:r>
              <a:rPr sz="1500" spc="-5" dirty="0">
                <a:latin typeface="Arial"/>
                <a:cs typeface="Arial"/>
              </a:rPr>
              <a:t>resulted </a:t>
            </a:r>
            <a:r>
              <a:rPr sz="1500" dirty="0">
                <a:latin typeface="Arial"/>
                <a:cs typeface="Arial"/>
              </a:rPr>
              <a:t>in </a:t>
            </a:r>
            <a:r>
              <a:rPr sz="1500" spc="-5" dirty="0">
                <a:latin typeface="Arial"/>
                <a:cs typeface="Arial"/>
              </a:rPr>
              <a:t>many </a:t>
            </a:r>
            <a:r>
              <a:rPr sz="1500" spc="-10" dirty="0">
                <a:latin typeface="Arial"/>
                <a:cs typeface="Arial"/>
              </a:rPr>
              <a:t>uranium  </a:t>
            </a:r>
            <a:r>
              <a:rPr sz="1500" spc="-5" dirty="0">
                <a:latin typeface="Arial"/>
                <a:cs typeface="Arial"/>
              </a:rPr>
              <a:t>projects being </a:t>
            </a:r>
            <a:r>
              <a:rPr sz="1500" spc="-10" dirty="0">
                <a:latin typeface="Arial"/>
                <a:cs typeface="Arial"/>
              </a:rPr>
              <a:t>deferred </a:t>
            </a:r>
            <a:r>
              <a:rPr sz="1500" spc="-5" dirty="0">
                <a:latin typeface="Arial"/>
                <a:cs typeface="Arial"/>
              </a:rPr>
              <a:t>or cancelled, </a:t>
            </a:r>
            <a:r>
              <a:rPr lang="en-AU" sz="1500" spc="-5" dirty="0">
                <a:latin typeface="Arial"/>
                <a:cs typeface="Arial"/>
              </a:rPr>
              <a:t>leading to </a:t>
            </a:r>
            <a:r>
              <a:rPr sz="1500" spc="-5" dirty="0">
                <a:latin typeface="Arial"/>
                <a:cs typeface="Arial"/>
              </a:rPr>
              <a:t>expected uranium shortfalls </a:t>
            </a:r>
            <a:r>
              <a:rPr sz="1500" dirty="0">
                <a:latin typeface="Arial"/>
                <a:cs typeface="Arial"/>
              </a:rPr>
              <a:t>in </a:t>
            </a:r>
            <a:r>
              <a:rPr sz="1500" spc="-5" dirty="0">
                <a:latin typeface="Arial"/>
                <a:cs typeface="Arial"/>
              </a:rPr>
              <a:t>the </a:t>
            </a:r>
            <a:r>
              <a:rPr sz="1500" spc="-10" dirty="0">
                <a:latin typeface="Arial"/>
                <a:cs typeface="Arial"/>
              </a:rPr>
              <a:t>near </a:t>
            </a:r>
            <a:r>
              <a:rPr sz="1500" spc="-5" dirty="0">
                <a:latin typeface="Arial"/>
                <a:cs typeface="Arial"/>
              </a:rPr>
              <a:t>to medium term.</a:t>
            </a:r>
            <a:endParaRPr sz="1500" dirty="0">
              <a:latin typeface="Arial"/>
              <a:cs typeface="Arial"/>
            </a:endParaRPr>
          </a:p>
          <a:p>
            <a:pPr marL="104139" indent="-91440">
              <a:lnSpc>
                <a:spcPct val="100000"/>
              </a:lnSpc>
              <a:spcBef>
                <a:spcPts val="960"/>
              </a:spcBef>
              <a:buFont typeface="Arial"/>
              <a:buChar char="•"/>
              <a:tabLst>
                <a:tab pos="104139" algn="l"/>
              </a:tabLst>
            </a:pPr>
            <a:r>
              <a:rPr sz="1500" spc="-5" dirty="0">
                <a:latin typeface="Arial"/>
                <a:cs typeface="Arial"/>
              </a:rPr>
              <a:t>Greater </a:t>
            </a:r>
            <a:r>
              <a:rPr sz="1500" spc="-10" dirty="0">
                <a:latin typeface="Arial"/>
                <a:cs typeface="Arial"/>
              </a:rPr>
              <a:t>investor </a:t>
            </a:r>
            <a:r>
              <a:rPr sz="1500" spc="-5" dirty="0">
                <a:latin typeface="Arial"/>
                <a:cs typeface="Arial"/>
              </a:rPr>
              <a:t>interest in </a:t>
            </a:r>
            <a:r>
              <a:rPr sz="1500" spc="-10" dirty="0">
                <a:latin typeface="Arial"/>
                <a:cs typeface="Arial"/>
              </a:rPr>
              <a:t>the </a:t>
            </a:r>
            <a:r>
              <a:rPr sz="1500" spc="-5" dirty="0">
                <a:latin typeface="Arial"/>
                <a:cs typeface="Arial"/>
              </a:rPr>
              <a:t>uranium spot</a:t>
            </a:r>
            <a:r>
              <a:rPr sz="1500" spc="225" dirty="0">
                <a:latin typeface="Arial"/>
                <a:cs typeface="Arial"/>
              </a:rPr>
              <a:t> </a:t>
            </a:r>
            <a:r>
              <a:rPr sz="1500" spc="-5" dirty="0">
                <a:latin typeface="Arial"/>
                <a:cs typeface="Arial"/>
              </a:rPr>
              <a:t>market.</a:t>
            </a:r>
            <a:endParaRPr sz="1500" dirty="0">
              <a:latin typeface="Arial"/>
              <a:cs typeface="Arial"/>
            </a:endParaRPr>
          </a:p>
          <a:p>
            <a:pPr marL="1841500">
              <a:lnSpc>
                <a:spcPct val="100000"/>
              </a:lnSpc>
              <a:spcBef>
                <a:spcPts val="120"/>
              </a:spcBef>
            </a:pPr>
            <a:endParaRPr lang="en-AU" sz="1600" spc="-10" dirty="0">
              <a:latin typeface="Arial"/>
              <a:cs typeface="Arial"/>
            </a:endParaRPr>
          </a:p>
          <a:p>
            <a:pPr marL="1841500">
              <a:spcBef>
                <a:spcPts val="120"/>
              </a:spcBef>
            </a:pPr>
            <a:r>
              <a:rPr lang="en-AU" sz="1600" b="1" spc="-10" dirty="0">
                <a:latin typeface="Arial"/>
                <a:cs typeface="Arial"/>
              </a:rPr>
              <a:t>Uranium </a:t>
            </a:r>
            <a:r>
              <a:rPr lang="en-AU" sz="1600" b="1" spc="-5" dirty="0">
                <a:latin typeface="Arial"/>
                <a:cs typeface="Arial"/>
              </a:rPr>
              <a:t>prices </a:t>
            </a:r>
            <a:r>
              <a:rPr lang="en-AU" sz="1600" b="1" spc="-10" dirty="0">
                <a:latin typeface="Arial"/>
                <a:cs typeface="Arial"/>
              </a:rPr>
              <a:t>(US$/lb) </a:t>
            </a:r>
            <a:r>
              <a:rPr lang="en-AU" sz="1600" b="1" spc="-15" dirty="0">
                <a:latin typeface="Arial"/>
                <a:cs typeface="Arial"/>
              </a:rPr>
              <a:t>over </a:t>
            </a:r>
            <a:r>
              <a:rPr lang="en-AU" sz="1600" b="1" spc="-10" dirty="0">
                <a:latin typeface="Arial"/>
                <a:cs typeface="Arial"/>
              </a:rPr>
              <a:t>the past </a:t>
            </a:r>
            <a:r>
              <a:rPr lang="en-AU" sz="1600" b="1" spc="-5" dirty="0">
                <a:latin typeface="Arial"/>
                <a:cs typeface="Arial"/>
              </a:rPr>
              <a:t>10</a:t>
            </a:r>
            <a:r>
              <a:rPr lang="en-AU" sz="1600" b="1" spc="190" dirty="0">
                <a:latin typeface="Arial"/>
                <a:cs typeface="Arial"/>
              </a:rPr>
              <a:t> </a:t>
            </a:r>
            <a:r>
              <a:rPr lang="en-AU" sz="1600" b="1" spc="-15" dirty="0">
                <a:latin typeface="Arial"/>
                <a:cs typeface="Arial"/>
              </a:rPr>
              <a:t>years</a:t>
            </a:r>
            <a:r>
              <a:rPr lang="en-AU" sz="1600" spc="-15" dirty="0">
                <a:latin typeface="Arial"/>
                <a:cs typeface="Arial"/>
              </a:rPr>
              <a:t> </a:t>
            </a:r>
          </a:p>
          <a:p>
            <a:pPr marL="1841500">
              <a:spcBef>
                <a:spcPts val="120"/>
              </a:spcBef>
            </a:pPr>
            <a:r>
              <a:rPr lang="en-AU" sz="1400" spc="-15" dirty="0">
                <a:latin typeface="Arial"/>
                <a:cs typeface="Arial"/>
              </a:rPr>
              <a:t>          </a:t>
            </a:r>
            <a:r>
              <a:rPr lang="en-AU" sz="800" spc="-15" dirty="0">
                <a:latin typeface="Arial"/>
                <a:cs typeface="Arial"/>
              </a:rPr>
              <a:t>(</a:t>
            </a:r>
            <a:r>
              <a:rPr lang="en-US" sz="800" i="1" dirty="0">
                <a:effectLst/>
                <a:latin typeface="Arial" panose="020B0604020202020204" pitchFamily="34" charset="0"/>
                <a:ea typeface="Arial" panose="020B0604020202020204" pitchFamily="34" charset="0"/>
              </a:rPr>
              <a:t>Source: Dailymetalprice.com (accessed 5 April 2022</a:t>
            </a:r>
            <a:r>
              <a:rPr lang="en-US" sz="800" dirty="0">
                <a:effectLst/>
                <a:latin typeface="Arial" panose="020B0604020202020204" pitchFamily="34" charset="0"/>
                <a:ea typeface="Arial" panose="020B0604020202020204" pitchFamily="34" charset="0"/>
              </a:rPr>
              <a:t>)</a:t>
            </a:r>
            <a:endParaRPr lang="en-AU" sz="1800" dirty="0">
              <a:effectLst/>
              <a:latin typeface="Arial" panose="020B0604020202020204" pitchFamily="34" charset="0"/>
              <a:ea typeface="Arial" panose="020B0604020202020204" pitchFamily="34" charset="0"/>
            </a:endParaRPr>
          </a:p>
          <a:p>
            <a:pPr marL="1841500">
              <a:lnSpc>
                <a:spcPct val="100000"/>
              </a:lnSpc>
              <a:spcBef>
                <a:spcPts val="120"/>
              </a:spcBef>
            </a:pPr>
            <a:endParaRPr lang="en-AU" sz="1400" u="sng" dirty="0">
              <a:latin typeface="Arial"/>
              <a:cs typeface="Arial"/>
            </a:endParaRPr>
          </a:p>
        </p:txBody>
      </p:sp>
      <p:sp>
        <p:nvSpPr>
          <p:cNvPr id="4" name="object 4"/>
          <p:cNvSpPr/>
          <p:nvPr/>
        </p:nvSpPr>
        <p:spPr>
          <a:xfrm>
            <a:off x="1828800" y="3856060"/>
            <a:ext cx="4867655" cy="2444495"/>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1854200" y="3846915"/>
            <a:ext cx="4876800" cy="2453640"/>
          </a:xfrm>
          <a:custGeom>
            <a:avLst/>
            <a:gdLst/>
            <a:ahLst/>
            <a:cxnLst/>
            <a:rect l="l" t="t" r="r" b="b"/>
            <a:pathLst>
              <a:path w="4876800" h="2453640">
                <a:moveTo>
                  <a:pt x="0" y="0"/>
                </a:moveTo>
                <a:lnTo>
                  <a:pt x="4876800" y="0"/>
                </a:lnTo>
                <a:lnTo>
                  <a:pt x="4876800" y="2453640"/>
                </a:lnTo>
                <a:lnTo>
                  <a:pt x="0" y="2453640"/>
                </a:lnTo>
                <a:lnTo>
                  <a:pt x="0" y="0"/>
                </a:lnTo>
                <a:close/>
              </a:path>
            </a:pathLst>
          </a:custGeom>
          <a:ln w="8953">
            <a:solidFill>
              <a:srgbClr val="525252"/>
            </a:solidFill>
          </a:ln>
        </p:spPr>
        <p:txBody>
          <a:bodyPr wrap="square" lIns="0" tIns="0" rIns="0" bIns="0" rtlCol="0"/>
          <a:lstStyle/>
          <a:p>
            <a:endParaRPr dirty="0"/>
          </a:p>
        </p:txBody>
      </p:sp>
      <p:sp>
        <p:nvSpPr>
          <p:cNvPr id="9" name="Slide Number Placeholder 8">
            <a:extLst>
              <a:ext uri="{FF2B5EF4-FFF2-40B4-BE49-F238E27FC236}">
                <a16:creationId xmlns:a16="http://schemas.microsoft.com/office/drawing/2014/main" id="{D7EA8B6C-0359-2B49-6AE6-448136E9E2D0}"/>
              </a:ext>
            </a:extLst>
          </p:cNvPr>
          <p:cNvSpPr>
            <a:spLocks noGrp="1"/>
          </p:cNvSpPr>
          <p:nvPr>
            <p:ph type="sldNum" sz="quarter" idx="7"/>
          </p:nvPr>
        </p:nvSpPr>
        <p:spPr/>
        <p:txBody>
          <a:bodyPr/>
          <a:lstStyle/>
          <a:p>
            <a:fld id="{B6F15528-21DE-4FAA-801E-634DDDAF4B2B}" type="slidenum">
              <a:rPr lang="en-AU" smtClean="0"/>
              <a:t>10</a:t>
            </a:fld>
            <a:endParaRPr lang="en-A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508492" y="5778377"/>
            <a:ext cx="70485" cy="141605"/>
          </a:xfrm>
          <a:prstGeom prst="rect">
            <a:avLst/>
          </a:prstGeom>
        </p:spPr>
        <p:txBody>
          <a:bodyPr vert="horz" wrap="square" lIns="0" tIns="0" rIns="0" bIns="0" rtlCol="0">
            <a:spAutoFit/>
          </a:bodyPr>
          <a:lstStyle/>
          <a:p>
            <a:pPr>
              <a:lnSpc>
                <a:spcPts val="1100"/>
              </a:lnSpc>
            </a:pPr>
            <a:r>
              <a:rPr sz="1000" spc="-5" dirty="0">
                <a:solidFill>
                  <a:srgbClr val="464646"/>
                </a:solidFill>
                <a:latin typeface="Arial"/>
                <a:cs typeface="Arial"/>
              </a:rPr>
              <a:t>8</a:t>
            </a:r>
            <a:endParaRPr sz="1000" dirty="0">
              <a:latin typeface="Arial"/>
              <a:cs typeface="Arial"/>
            </a:endParaRPr>
          </a:p>
        </p:txBody>
      </p:sp>
      <p:sp>
        <p:nvSpPr>
          <p:cNvPr id="3" name="object 3"/>
          <p:cNvSpPr/>
          <p:nvPr/>
        </p:nvSpPr>
        <p:spPr>
          <a:xfrm>
            <a:off x="332235" y="2400300"/>
            <a:ext cx="1377950" cy="516255"/>
          </a:xfrm>
          <a:custGeom>
            <a:avLst/>
            <a:gdLst/>
            <a:ahLst/>
            <a:cxnLst/>
            <a:rect l="l" t="t" r="r" b="b"/>
            <a:pathLst>
              <a:path w="1377950" h="516255">
                <a:moveTo>
                  <a:pt x="1291602" y="0"/>
                </a:moveTo>
                <a:lnTo>
                  <a:pt x="85839" y="0"/>
                </a:lnTo>
                <a:lnTo>
                  <a:pt x="52425" y="6769"/>
                </a:lnTo>
                <a:lnTo>
                  <a:pt x="25133" y="25209"/>
                </a:lnTo>
                <a:lnTo>
                  <a:pt x="6743" y="52552"/>
                </a:lnTo>
                <a:lnTo>
                  <a:pt x="0" y="86017"/>
                </a:lnTo>
                <a:lnTo>
                  <a:pt x="0" y="430110"/>
                </a:lnTo>
                <a:lnTo>
                  <a:pt x="6743" y="463575"/>
                </a:lnTo>
                <a:lnTo>
                  <a:pt x="25133" y="490918"/>
                </a:lnTo>
                <a:lnTo>
                  <a:pt x="52425" y="509358"/>
                </a:lnTo>
                <a:lnTo>
                  <a:pt x="85839" y="516128"/>
                </a:lnTo>
                <a:lnTo>
                  <a:pt x="1291602" y="516128"/>
                </a:lnTo>
                <a:lnTo>
                  <a:pt x="1325003" y="509358"/>
                </a:lnTo>
                <a:lnTo>
                  <a:pt x="1352283" y="490918"/>
                </a:lnTo>
                <a:lnTo>
                  <a:pt x="1370685" y="463575"/>
                </a:lnTo>
                <a:lnTo>
                  <a:pt x="1377442" y="430110"/>
                </a:lnTo>
                <a:lnTo>
                  <a:pt x="1377442" y="86017"/>
                </a:lnTo>
                <a:lnTo>
                  <a:pt x="1370685" y="52552"/>
                </a:lnTo>
                <a:lnTo>
                  <a:pt x="1352283" y="25209"/>
                </a:lnTo>
                <a:lnTo>
                  <a:pt x="1325003" y="6769"/>
                </a:lnTo>
                <a:lnTo>
                  <a:pt x="1291602" y="0"/>
                </a:lnTo>
                <a:close/>
              </a:path>
            </a:pathLst>
          </a:custGeom>
          <a:solidFill>
            <a:srgbClr val="629F13"/>
          </a:solidFill>
        </p:spPr>
        <p:txBody>
          <a:bodyPr wrap="square" lIns="0" tIns="0" rIns="0" bIns="0" rtlCol="0"/>
          <a:lstStyle/>
          <a:p>
            <a:endParaRPr dirty="0"/>
          </a:p>
        </p:txBody>
      </p:sp>
      <p:sp>
        <p:nvSpPr>
          <p:cNvPr id="4" name="object 4"/>
          <p:cNvSpPr/>
          <p:nvPr/>
        </p:nvSpPr>
        <p:spPr>
          <a:xfrm>
            <a:off x="332993" y="2401065"/>
            <a:ext cx="1377950" cy="516255"/>
          </a:xfrm>
          <a:custGeom>
            <a:avLst/>
            <a:gdLst/>
            <a:ahLst/>
            <a:cxnLst/>
            <a:rect l="l" t="t" r="r" b="b"/>
            <a:pathLst>
              <a:path w="1377950" h="516255">
                <a:moveTo>
                  <a:pt x="0" y="86017"/>
                </a:moveTo>
                <a:lnTo>
                  <a:pt x="6743" y="52552"/>
                </a:lnTo>
                <a:lnTo>
                  <a:pt x="25146" y="25209"/>
                </a:lnTo>
                <a:lnTo>
                  <a:pt x="52425" y="6769"/>
                </a:lnTo>
                <a:lnTo>
                  <a:pt x="85839" y="0"/>
                </a:lnTo>
                <a:lnTo>
                  <a:pt x="1291602" y="0"/>
                </a:lnTo>
                <a:lnTo>
                  <a:pt x="1325003" y="6769"/>
                </a:lnTo>
                <a:lnTo>
                  <a:pt x="1352283" y="25209"/>
                </a:lnTo>
                <a:lnTo>
                  <a:pt x="1370685" y="52552"/>
                </a:lnTo>
                <a:lnTo>
                  <a:pt x="1377442" y="86017"/>
                </a:lnTo>
                <a:lnTo>
                  <a:pt x="1377442" y="430098"/>
                </a:lnTo>
                <a:lnTo>
                  <a:pt x="1370685" y="463575"/>
                </a:lnTo>
                <a:lnTo>
                  <a:pt x="1352283" y="490918"/>
                </a:lnTo>
                <a:lnTo>
                  <a:pt x="1325003" y="509358"/>
                </a:lnTo>
                <a:lnTo>
                  <a:pt x="1291602" y="516128"/>
                </a:lnTo>
                <a:lnTo>
                  <a:pt x="85839" y="516128"/>
                </a:lnTo>
                <a:lnTo>
                  <a:pt x="52425" y="509358"/>
                </a:lnTo>
                <a:lnTo>
                  <a:pt x="25146" y="490918"/>
                </a:lnTo>
                <a:lnTo>
                  <a:pt x="6743" y="463575"/>
                </a:lnTo>
                <a:lnTo>
                  <a:pt x="0" y="430098"/>
                </a:lnTo>
                <a:lnTo>
                  <a:pt x="0" y="86017"/>
                </a:lnTo>
                <a:close/>
              </a:path>
            </a:pathLst>
          </a:custGeom>
          <a:ln w="28575">
            <a:solidFill>
              <a:srgbClr val="347928"/>
            </a:solidFill>
          </a:ln>
        </p:spPr>
        <p:txBody>
          <a:bodyPr wrap="square" lIns="0" tIns="0" rIns="0" bIns="0" rtlCol="0"/>
          <a:lstStyle/>
          <a:p>
            <a:endParaRPr dirty="0"/>
          </a:p>
        </p:txBody>
      </p:sp>
      <p:sp>
        <p:nvSpPr>
          <p:cNvPr id="5" name="object 5"/>
          <p:cNvSpPr txBox="1"/>
          <p:nvPr/>
        </p:nvSpPr>
        <p:spPr>
          <a:xfrm>
            <a:off x="609903" y="2531107"/>
            <a:ext cx="798830" cy="223520"/>
          </a:xfrm>
          <a:prstGeom prst="rect">
            <a:avLst/>
          </a:prstGeom>
        </p:spPr>
        <p:txBody>
          <a:bodyPr vert="horz" wrap="square" lIns="0" tIns="12065" rIns="0" bIns="0" rtlCol="0">
            <a:spAutoFit/>
          </a:bodyPr>
          <a:lstStyle/>
          <a:p>
            <a:pPr marL="12700">
              <a:lnSpc>
                <a:spcPct val="100000"/>
              </a:lnSpc>
              <a:spcBef>
                <a:spcPts val="95"/>
              </a:spcBef>
            </a:pPr>
            <a:r>
              <a:rPr sz="1300" b="1" spc="-35" dirty="0">
                <a:solidFill>
                  <a:srgbClr val="FFFFFF"/>
                </a:solidFill>
                <a:latin typeface="Arial"/>
                <a:cs typeface="Arial"/>
              </a:rPr>
              <a:t>Approvals</a:t>
            </a:r>
            <a:endParaRPr sz="1300" dirty="0">
              <a:latin typeface="Arial"/>
              <a:cs typeface="Arial"/>
            </a:endParaRPr>
          </a:p>
        </p:txBody>
      </p:sp>
      <p:sp>
        <p:nvSpPr>
          <p:cNvPr id="6" name="object 6"/>
          <p:cNvSpPr/>
          <p:nvPr/>
        </p:nvSpPr>
        <p:spPr>
          <a:xfrm>
            <a:off x="335279" y="3224783"/>
            <a:ext cx="1379220" cy="516255"/>
          </a:xfrm>
          <a:custGeom>
            <a:avLst/>
            <a:gdLst/>
            <a:ahLst/>
            <a:cxnLst/>
            <a:rect l="l" t="t" r="r" b="b"/>
            <a:pathLst>
              <a:path w="1379220" h="516254">
                <a:moveTo>
                  <a:pt x="1293368" y="0"/>
                </a:moveTo>
                <a:lnTo>
                  <a:pt x="85852" y="0"/>
                </a:lnTo>
                <a:lnTo>
                  <a:pt x="52438" y="6769"/>
                </a:lnTo>
                <a:lnTo>
                  <a:pt x="25146" y="25209"/>
                </a:lnTo>
                <a:lnTo>
                  <a:pt x="6743" y="52552"/>
                </a:lnTo>
                <a:lnTo>
                  <a:pt x="0" y="86017"/>
                </a:lnTo>
                <a:lnTo>
                  <a:pt x="0" y="430110"/>
                </a:lnTo>
                <a:lnTo>
                  <a:pt x="6743" y="463575"/>
                </a:lnTo>
                <a:lnTo>
                  <a:pt x="25146" y="490918"/>
                </a:lnTo>
                <a:lnTo>
                  <a:pt x="52438" y="509358"/>
                </a:lnTo>
                <a:lnTo>
                  <a:pt x="85852" y="516128"/>
                </a:lnTo>
                <a:lnTo>
                  <a:pt x="1293368" y="516128"/>
                </a:lnTo>
                <a:lnTo>
                  <a:pt x="1326769" y="509358"/>
                </a:lnTo>
                <a:lnTo>
                  <a:pt x="1354061" y="490918"/>
                </a:lnTo>
                <a:lnTo>
                  <a:pt x="1372463" y="463575"/>
                </a:lnTo>
                <a:lnTo>
                  <a:pt x="1379220" y="430110"/>
                </a:lnTo>
                <a:lnTo>
                  <a:pt x="1379220" y="86017"/>
                </a:lnTo>
                <a:lnTo>
                  <a:pt x="1372463" y="52552"/>
                </a:lnTo>
                <a:lnTo>
                  <a:pt x="1354061" y="25209"/>
                </a:lnTo>
                <a:lnTo>
                  <a:pt x="1326769" y="6769"/>
                </a:lnTo>
                <a:lnTo>
                  <a:pt x="1293368" y="0"/>
                </a:lnTo>
                <a:close/>
              </a:path>
            </a:pathLst>
          </a:custGeom>
          <a:solidFill>
            <a:srgbClr val="629F13"/>
          </a:solidFill>
        </p:spPr>
        <p:txBody>
          <a:bodyPr wrap="square" lIns="0" tIns="0" rIns="0" bIns="0" rtlCol="0"/>
          <a:lstStyle/>
          <a:p>
            <a:endParaRPr dirty="0"/>
          </a:p>
        </p:txBody>
      </p:sp>
      <p:sp>
        <p:nvSpPr>
          <p:cNvPr id="7" name="object 7"/>
          <p:cNvSpPr/>
          <p:nvPr/>
        </p:nvSpPr>
        <p:spPr>
          <a:xfrm>
            <a:off x="336041" y="3225548"/>
            <a:ext cx="1379220" cy="516255"/>
          </a:xfrm>
          <a:custGeom>
            <a:avLst/>
            <a:gdLst/>
            <a:ahLst/>
            <a:cxnLst/>
            <a:rect l="l" t="t" r="r" b="b"/>
            <a:pathLst>
              <a:path w="1379220" h="516254">
                <a:moveTo>
                  <a:pt x="0" y="86017"/>
                </a:moveTo>
                <a:lnTo>
                  <a:pt x="6743" y="52552"/>
                </a:lnTo>
                <a:lnTo>
                  <a:pt x="25146" y="25209"/>
                </a:lnTo>
                <a:lnTo>
                  <a:pt x="52438" y="6769"/>
                </a:lnTo>
                <a:lnTo>
                  <a:pt x="85852" y="0"/>
                </a:lnTo>
                <a:lnTo>
                  <a:pt x="1293368" y="0"/>
                </a:lnTo>
                <a:lnTo>
                  <a:pt x="1326769" y="6769"/>
                </a:lnTo>
                <a:lnTo>
                  <a:pt x="1354061" y="25209"/>
                </a:lnTo>
                <a:lnTo>
                  <a:pt x="1372463" y="52552"/>
                </a:lnTo>
                <a:lnTo>
                  <a:pt x="1379220" y="86017"/>
                </a:lnTo>
                <a:lnTo>
                  <a:pt x="1379220" y="430098"/>
                </a:lnTo>
                <a:lnTo>
                  <a:pt x="1372463" y="463562"/>
                </a:lnTo>
                <a:lnTo>
                  <a:pt x="1354061" y="490918"/>
                </a:lnTo>
                <a:lnTo>
                  <a:pt x="1326769" y="509358"/>
                </a:lnTo>
                <a:lnTo>
                  <a:pt x="1293368" y="516128"/>
                </a:lnTo>
                <a:lnTo>
                  <a:pt x="85852" y="516128"/>
                </a:lnTo>
                <a:lnTo>
                  <a:pt x="52438" y="509358"/>
                </a:lnTo>
                <a:lnTo>
                  <a:pt x="25146" y="490918"/>
                </a:lnTo>
                <a:lnTo>
                  <a:pt x="6743" y="463562"/>
                </a:lnTo>
                <a:lnTo>
                  <a:pt x="0" y="430098"/>
                </a:lnTo>
                <a:lnTo>
                  <a:pt x="0" y="86017"/>
                </a:lnTo>
                <a:close/>
              </a:path>
            </a:pathLst>
          </a:custGeom>
          <a:ln w="28575">
            <a:solidFill>
              <a:srgbClr val="347928"/>
            </a:solidFill>
          </a:ln>
        </p:spPr>
        <p:txBody>
          <a:bodyPr wrap="square" lIns="0" tIns="0" rIns="0" bIns="0" rtlCol="0"/>
          <a:lstStyle/>
          <a:p>
            <a:endParaRPr dirty="0"/>
          </a:p>
        </p:txBody>
      </p:sp>
      <p:sp>
        <p:nvSpPr>
          <p:cNvPr id="8" name="object 8"/>
          <p:cNvSpPr txBox="1"/>
          <p:nvPr/>
        </p:nvSpPr>
        <p:spPr>
          <a:xfrm>
            <a:off x="476402" y="3356483"/>
            <a:ext cx="1066800" cy="223520"/>
          </a:xfrm>
          <a:prstGeom prst="rect">
            <a:avLst/>
          </a:prstGeom>
        </p:spPr>
        <p:txBody>
          <a:bodyPr vert="horz" wrap="square" lIns="0" tIns="12065" rIns="0" bIns="0" rtlCol="0">
            <a:spAutoFit/>
          </a:bodyPr>
          <a:lstStyle/>
          <a:p>
            <a:pPr marL="12700">
              <a:lnSpc>
                <a:spcPct val="100000"/>
              </a:lnSpc>
              <a:spcBef>
                <a:spcPts val="95"/>
              </a:spcBef>
            </a:pPr>
            <a:r>
              <a:rPr sz="1300" b="1" spc="-15" dirty="0">
                <a:solidFill>
                  <a:srgbClr val="FFFFFF"/>
                </a:solidFill>
                <a:latin typeface="Arial"/>
                <a:cs typeface="Arial"/>
              </a:rPr>
              <a:t>Mining</a:t>
            </a:r>
            <a:r>
              <a:rPr sz="1300" b="1" spc="-155" dirty="0">
                <a:solidFill>
                  <a:srgbClr val="FFFFFF"/>
                </a:solidFill>
                <a:latin typeface="Arial"/>
                <a:cs typeface="Arial"/>
              </a:rPr>
              <a:t> </a:t>
            </a:r>
            <a:r>
              <a:rPr sz="1300" b="1" spc="-30" dirty="0">
                <a:solidFill>
                  <a:srgbClr val="FFFFFF"/>
                </a:solidFill>
                <a:latin typeface="Arial"/>
                <a:cs typeface="Arial"/>
              </a:rPr>
              <a:t>leases</a:t>
            </a:r>
            <a:endParaRPr sz="1300" dirty="0">
              <a:latin typeface="Arial"/>
              <a:cs typeface="Arial"/>
            </a:endParaRPr>
          </a:p>
        </p:txBody>
      </p:sp>
      <p:sp>
        <p:nvSpPr>
          <p:cNvPr id="9" name="object 9"/>
          <p:cNvSpPr/>
          <p:nvPr/>
        </p:nvSpPr>
        <p:spPr>
          <a:xfrm>
            <a:off x="332235" y="4896611"/>
            <a:ext cx="1377950" cy="514984"/>
          </a:xfrm>
          <a:custGeom>
            <a:avLst/>
            <a:gdLst/>
            <a:ahLst/>
            <a:cxnLst/>
            <a:rect l="l" t="t" r="r" b="b"/>
            <a:pathLst>
              <a:path w="1377950" h="514985">
                <a:moveTo>
                  <a:pt x="1291602" y="0"/>
                </a:moveTo>
                <a:lnTo>
                  <a:pt x="85839" y="0"/>
                </a:lnTo>
                <a:lnTo>
                  <a:pt x="52425" y="6743"/>
                </a:lnTo>
                <a:lnTo>
                  <a:pt x="25133" y="25133"/>
                </a:lnTo>
                <a:lnTo>
                  <a:pt x="6743" y="52400"/>
                </a:lnTo>
                <a:lnTo>
                  <a:pt x="0" y="85763"/>
                </a:lnTo>
                <a:lnTo>
                  <a:pt x="0" y="428840"/>
                </a:lnTo>
                <a:lnTo>
                  <a:pt x="6743" y="462203"/>
                </a:lnTo>
                <a:lnTo>
                  <a:pt x="25133" y="489470"/>
                </a:lnTo>
                <a:lnTo>
                  <a:pt x="52425" y="507860"/>
                </a:lnTo>
                <a:lnTo>
                  <a:pt x="85839" y="514604"/>
                </a:lnTo>
                <a:lnTo>
                  <a:pt x="1291602" y="514604"/>
                </a:lnTo>
                <a:lnTo>
                  <a:pt x="1325003" y="507860"/>
                </a:lnTo>
                <a:lnTo>
                  <a:pt x="1352283" y="489470"/>
                </a:lnTo>
                <a:lnTo>
                  <a:pt x="1370685" y="462203"/>
                </a:lnTo>
                <a:lnTo>
                  <a:pt x="1377442" y="428840"/>
                </a:lnTo>
                <a:lnTo>
                  <a:pt x="1377442" y="85763"/>
                </a:lnTo>
                <a:lnTo>
                  <a:pt x="1370685" y="52400"/>
                </a:lnTo>
                <a:lnTo>
                  <a:pt x="1352283" y="25133"/>
                </a:lnTo>
                <a:lnTo>
                  <a:pt x="1325003" y="6743"/>
                </a:lnTo>
                <a:lnTo>
                  <a:pt x="1291602" y="0"/>
                </a:lnTo>
                <a:close/>
              </a:path>
            </a:pathLst>
          </a:custGeom>
          <a:solidFill>
            <a:srgbClr val="629F13"/>
          </a:solidFill>
        </p:spPr>
        <p:txBody>
          <a:bodyPr wrap="square" lIns="0" tIns="0" rIns="0" bIns="0" rtlCol="0"/>
          <a:lstStyle/>
          <a:p>
            <a:endParaRPr dirty="0"/>
          </a:p>
        </p:txBody>
      </p:sp>
      <p:sp>
        <p:nvSpPr>
          <p:cNvPr id="10" name="object 10"/>
          <p:cNvSpPr/>
          <p:nvPr/>
        </p:nvSpPr>
        <p:spPr>
          <a:xfrm>
            <a:off x="332993" y="4895852"/>
            <a:ext cx="1377950" cy="516255"/>
          </a:xfrm>
          <a:custGeom>
            <a:avLst/>
            <a:gdLst/>
            <a:ahLst/>
            <a:cxnLst/>
            <a:rect l="l" t="t" r="r" b="b"/>
            <a:pathLst>
              <a:path w="1377950" h="516254">
                <a:moveTo>
                  <a:pt x="0" y="86017"/>
                </a:moveTo>
                <a:lnTo>
                  <a:pt x="6743" y="52552"/>
                </a:lnTo>
                <a:lnTo>
                  <a:pt x="25146" y="25209"/>
                </a:lnTo>
                <a:lnTo>
                  <a:pt x="52425" y="6769"/>
                </a:lnTo>
                <a:lnTo>
                  <a:pt x="85839" y="0"/>
                </a:lnTo>
                <a:lnTo>
                  <a:pt x="1291602" y="0"/>
                </a:lnTo>
                <a:lnTo>
                  <a:pt x="1325003" y="6769"/>
                </a:lnTo>
                <a:lnTo>
                  <a:pt x="1352283" y="25209"/>
                </a:lnTo>
                <a:lnTo>
                  <a:pt x="1370685" y="52552"/>
                </a:lnTo>
                <a:lnTo>
                  <a:pt x="1377442" y="86017"/>
                </a:lnTo>
                <a:lnTo>
                  <a:pt x="1377442" y="430098"/>
                </a:lnTo>
                <a:lnTo>
                  <a:pt x="1370685" y="463562"/>
                </a:lnTo>
                <a:lnTo>
                  <a:pt x="1352283" y="490918"/>
                </a:lnTo>
                <a:lnTo>
                  <a:pt x="1325003" y="509358"/>
                </a:lnTo>
                <a:lnTo>
                  <a:pt x="1291602" y="516127"/>
                </a:lnTo>
                <a:lnTo>
                  <a:pt x="85839" y="516127"/>
                </a:lnTo>
                <a:lnTo>
                  <a:pt x="52425" y="509358"/>
                </a:lnTo>
                <a:lnTo>
                  <a:pt x="25146" y="490918"/>
                </a:lnTo>
                <a:lnTo>
                  <a:pt x="6743" y="463562"/>
                </a:lnTo>
                <a:lnTo>
                  <a:pt x="0" y="430098"/>
                </a:lnTo>
                <a:lnTo>
                  <a:pt x="0" y="86017"/>
                </a:lnTo>
                <a:close/>
              </a:path>
            </a:pathLst>
          </a:custGeom>
          <a:ln w="28575">
            <a:solidFill>
              <a:srgbClr val="347928"/>
            </a:solidFill>
          </a:ln>
        </p:spPr>
        <p:txBody>
          <a:bodyPr wrap="square" lIns="0" tIns="0" rIns="0" bIns="0" rtlCol="0"/>
          <a:lstStyle/>
          <a:p>
            <a:endParaRPr dirty="0"/>
          </a:p>
        </p:txBody>
      </p:sp>
      <p:sp>
        <p:nvSpPr>
          <p:cNvPr id="11" name="object 11"/>
          <p:cNvSpPr txBox="1"/>
          <p:nvPr/>
        </p:nvSpPr>
        <p:spPr>
          <a:xfrm>
            <a:off x="480363" y="5027167"/>
            <a:ext cx="1062355" cy="223520"/>
          </a:xfrm>
          <a:prstGeom prst="rect">
            <a:avLst/>
          </a:prstGeom>
        </p:spPr>
        <p:txBody>
          <a:bodyPr vert="horz" wrap="square" lIns="0" tIns="12065" rIns="0" bIns="0" rtlCol="0">
            <a:spAutoFit/>
          </a:bodyPr>
          <a:lstStyle/>
          <a:p>
            <a:pPr marL="12700">
              <a:lnSpc>
                <a:spcPct val="100000"/>
              </a:lnSpc>
              <a:spcBef>
                <a:spcPts val="95"/>
              </a:spcBef>
            </a:pPr>
            <a:r>
              <a:rPr sz="1300" b="1" spc="-25" dirty="0">
                <a:solidFill>
                  <a:srgbClr val="FFFFFF"/>
                </a:solidFill>
                <a:latin typeface="Arial"/>
                <a:cs typeface="Arial"/>
              </a:rPr>
              <a:t>Infrastructure</a:t>
            </a:r>
            <a:endParaRPr sz="1300" dirty="0">
              <a:latin typeface="Arial"/>
              <a:cs typeface="Arial"/>
            </a:endParaRPr>
          </a:p>
        </p:txBody>
      </p:sp>
      <p:sp>
        <p:nvSpPr>
          <p:cNvPr id="12" name="object 12"/>
          <p:cNvSpPr/>
          <p:nvPr/>
        </p:nvSpPr>
        <p:spPr>
          <a:xfrm>
            <a:off x="332235" y="5742432"/>
            <a:ext cx="1377950" cy="514984"/>
          </a:xfrm>
          <a:custGeom>
            <a:avLst/>
            <a:gdLst/>
            <a:ahLst/>
            <a:cxnLst/>
            <a:rect l="l" t="t" r="r" b="b"/>
            <a:pathLst>
              <a:path w="1377950" h="514985">
                <a:moveTo>
                  <a:pt x="1291602" y="0"/>
                </a:moveTo>
                <a:lnTo>
                  <a:pt x="85839" y="0"/>
                </a:lnTo>
                <a:lnTo>
                  <a:pt x="52425" y="6731"/>
                </a:lnTo>
                <a:lnTo>
                  <a:pt x="25133" y="25120"/>
                </a:lnTo>
                <a:lnTo>
                  <a:pt x="6743" y="52387"/>
                </a:lnTo>
                <a:lnTo>
                  <a:pt x="0" y="85763"/>
                </a:lnTo>
                <a:lnTo>
                  <a:pt x="0" y="428840"/>
                </a:lnTo>
                <a:lnTo>
                  <a:pt x="6743" y="462216"/>
                </a:lnTo>
                <a:lnTo>
                  <a:pt x="25133" y="489483"/>
                </a:lnTo>
                <a:lnTo>
                  <a:pt x="52425" y="507873"/>
                </a:lnTo>
                <a:lnTo>
                  <a:pt x="85839" y="514604"/>
                </a:lnTo>
                <a:lnTo>
                  <a:pt x="1291602" y="514604"/>
                </a:lnTo>
                <a:lnTo>
                  <a:pt x="1325003" y="507873"/>
                </a:lnTo>
                <a:lnTo>
                  <a:pt x="1352283" y="489483"/>
                </a:lnTo>
                <a:lnTo>
                  <a:pt x="1370685" y="462216"/>
                </a:lnTo>
                <a:lnTo>
                  <a:pt x="1377442" y="428840"/>
                </a:lnTo>
                <a:lnTo>
                  <a:pt x="1377442" y="85763"/>
                </a:lnTo>
                <a:lnTo>
                  <a:pt x="1370685" y="52387"/>
                </a:lnTo>
                <a:lnTo>
                  <a:pt x="1352283" y="25120"/>
                </a:lnTo>
                <a:lnTo>
                  <a:pt x="1325003" y="6731"/>
                </a:lnTo>
                <a:lnTo>
                  <a:pt x="1291602" y="0"/>
                </a:lnTo>
                <a:close/>
              </a:path>
            </a:pathLst>
          </a:custGeom>
          <a:solidFill>
            <a:srgbClr val="629F13"/>
          </a:solidFill>
        </p:spPr>
        <p:txBody>
          <a:bodyPr wrap="square" lIns="0" tIns="0" rIns="0" bIns="0" rtlCol="0"/>
          <a:lstStyle/>
          <a:p>
            <a:endParaRPr dirty="0"/>
          </a:p>
        </p:txBody>
      </p:sp>
      <p:sp>
        <p:nvSpPr>
          <p:cNvPr id="13" name="object 13"/>
          <p:cNvSpPr/>
          <p:nvPr/>
        </p:nvSpPr>
        <p:spPr>
          <a:xfrm>
            <a:off x="332993" y="5741673"/>
            <a:ext cx="1377950" cy="516255"/>
          </a:xfrm>
          <a:custGeom>
            <a:avLst/>
            <a:gdLst/>
            <a:ahLst/>
            <a:cxnLst/>
            <a:rect l="l" t="t" r="r" b="b"/>
            <a:pathLst>
              <a:path w="1377950" h="516254">
                <a:moveTo>
                  <a:pt x="0" y="86017"/>
                </a:moveTo>
                <a:lnTo>
                  <a:pt x="6743" y="52539"/>
                </a:lnTo>
                <a:lnTo>
                  <a:pt x="25146" y="25196"/>
                </a:lnTo>
                <a:lnTo>
                  <a:pt x="52425" y="6756"/>
                </a:lnTo>
                <a:lnTo>
                  <a:pt x="85839" y="0"/>
                </a:lnTo>
                <a:lnTo>
                  <a:pt x="1291602" y="0"/>
                </a:lnTo>
                <a:lnTo>
                  <a:pt x="1325003" y="6756"/>
                </a:lnTo>
                <a:lnTo>
                  <a:pt x="1352283" y="25196"/>
                </a:lnTo>
                <a:lnTo>
                  <a:pt x="1370685" y="52539"/>
                </a:lnTo>
                <a:lnTo>
                  <a:pt x="1377442" y="86017"/>
                </a:lnTo>
                <a:lnTo>
                  <a:pt x="1377442" y="430098"/>
                </a:lnTo>
                <a:lnTo>
                  <a:pt x="1370685" y="463575"/>
                </a:lnTo>
                <a:lnTo>
                  <a:pt x="1352283" y="490931"/>
                </a:lnTo>
                <a:lnTo>
                  <a:pt x="1325003" y="509371"/>
                </a:lnTo>
                <a:lnTo>
                  <a:pt x="1291602" y="516127"/>
                </a:lnTo>
                <a:lnTo>
                  <a:pt x="85839" y="516127"/>
                </a:lnTo>
                <a:lnTo>
                  <a:pt x="52425" y="509371"/>
                </a:lnTo>
                <a:lnTo>
                  <a:pt x="25146" y="490931"/>
                </a:lnTo>
                <a:lnTo>
                  <a:pt x="6743" y="463575"/>
                </a:lnTo>
                <a:lnTo>
                  <a:pt x="0" y="430098"/>
                </a:lnTo>
                <a:lnTo>
                  <a:pt x="0" y="86017"/>
                </a:lnTo>
                <a:close/>
              </a:path>
            </a:pathLst>
          </a:custGeom>
          <a:ln w="28575">
            <a:solidFill>
              <a:srgbClr val="347928"/>
            </a:solidFill>
          </a:ln>
        </p:spPr>
        <p:txBody>
          <a:bodyPr wrap="square" lIns="0" tIns="0" rIns="0" bIns="0" rtlCol="0"/>
          <a:lstStyle/>
          <a:p>
            <a:endParaRPr dirty="0"/>
          </a:p>
        </p:txBody>
      </p:sp>
      <p:sp>
        <p:nvSpPr>
          <p:cNvPr id="14" name="object 14"/>
          <p:cNvSpPr txBox="1"/>
          <p:nvPr/>
        </p:nvSpPr>
        <p:spPr>
          <a:xfrm>
            <a:off x="623619" y="5774182"/>
            <a:ext cx="763270" cy="421640"/>
          </a:xfrm>
          <a:prstGeom prst="rect">
            <a:avLst/>
          </a:prstGeom>
        </p:spPr>
        <p:txBody>
          <a:bodyPr vert="horz" wrap="square" lIns="0" tIns="12065" rIns="0" bIns="0" rtlCol="0">
            <a:spAutoFit/>
          </a:bodyPr>
          <a:lstStyle/>
          <a:p>
            <a:pPr marL="53340" marR="5080" indent="-41275">
              <a:lnSpc>
                <a:spcPct val="100000"/>
              </a:lnSpc>
              <a:spcBef>
                <a:spcPts val="95"/>
              </a:spcBef>
            </a:pPr>
            <a:r>
              <a:rPr sz="1300" b="1" spc="-250" dirty="0">
                <a:solidFill>
                  <a:srgbClr val="FFFFFF"/>
                </a:solidFill>
                <a:latin typeface="Arial"/>
                <a:cs typeface="Arial"/>
              </a:rPr>
              <a:t>V</a:t>
            </a:r>
            <a:r>
              <a:rPr sz="1300" b="1" spc="-30" dirty="0">
                <a:solidFill>
                  <a:srgbClr val="FFFFFF"/>
                </a:solidFill>
                <a:latin typeface="Arial"/>
                <a:cs typeface="Arial"/>
              </a:rPr>
              <a:t>anadiu</a:t>
            </a:r>
            <a:r>
              <a:rPr sz="1300" b="1" spc="-5" dirty="0">
                <a:solidFill>
                  <a:srgbClr val="FFFFFF"/>
                </a:solidFill>
                <a:latin typeface="Arial"/>
                <a:cs typeface="Arial"/>
              </a:rPr>
              <a:t>m  </a:t>
            </a:r>
            <a:r>
              <a:rPr sz="1300" b="1" spc="-30" dirty="0">
                <a:solidFill>
                  <a:srgbClr val="FFFFFF"/>
                </a:solidFill>
                <a:latin typeface="Arial"/>
                <a:cs typeface="Arial"/>
              </a:rPr>
              <a:t>Potential</a:t>
            </a:r>
            <a:endParaRPr sz="1300" dirty="0">
              <a:latin typeface="Arial"/>
              <a:cs typeface="Arial"/>
            </a:endParaRPr>
          </a:p>
        </p:txBody>
      </p:sp>
      <p:sp>
        <p:nvSpPr>
          <p:cNvPr id="15" name="object 15"/>
          <p:cNvSpPr txBox="1"/>
          <p:nvPr/>
        </p:nvSpPr>
        <p:spPr>
          <a:xfrm>
            <a:off x="1766440" y="5537403"/>
            <a:ext cx="2849880" cy="979755"/>
          </a:xfrm>
          <a:prstGeom prst="rect">
            <a:avLst/>
          </a:prstGeom>
        </p:spPr>
        <p:txBody>
          <a:bodyPr vert="horz" wrap="square" lIns="0" tIns="12700" rIns="0" bIns="0" rtlCol="0">
            <a:spAutoFit/>
          </a:bodyPr>
          <a:lstStyle/>
          <a:p>
            <a:pPr marL="235585" marR="97790" indent="-172720">
              <a:lnSpc>
                <a:spcPct val="100000"/>
              </a:lnSpc>
              <a:spcBef>
                <a:spcPts val="100"/>
              </a:spcBef>
              <a:buFont typeface="Wingdings"/>
              <a:buChar char=""/>
              <a:tabLst>
                <a:tab pos="236220" algn="l"/>
              </a:tabLst>
            </a:pPr>
            <a:r>
              <a:rPr sz="1200" kern="0" dirty="0">
                <a:solidFill>
                  <a:srgbClr val="464646"/>
                </a:solidFill>
                <a:latin typeface="Arial"/>
                <a:cs typeface="Arial"/>
              </a:rPr>
              <a:t>Vanadium- potential valuable by-  product with </a:t>
            </a:r>
            <a:r>
              <a:rPr lang="en-AU" sz="1200" kern="0" dirty="0">
                <a:solidFill>
                  <a:srgbClr val="464646"/>
                </a:solidFill>
                <a:latin typeface="Arial"/>
                <a:cs typeface="Arial"/>
              </a:rPr>
              <a:t>low </a:t>
            </a:r>
            <a:r>
              <a:rPr sz="1200" kern="0" dirty="0">
                <a:solidFill>
                  <a:srgbClr val="464646"/>
                </a:solidFill>
                <a:latin typeface="Arial"/>
                <a:cs typeface="Arial"/>
              </a:rPr>
              <a:t>marginal production cost</a:t>
            </a:r>
            <a:r>
              <a:rPr sz="1200" dirty="0">
                <a:solidFill>
                  <a:srgbClr val="464646"/>
                </a:solidFill>
                <a:latin typeface="Arial"/>
                <a:cs typeface="Arial"/>
              </a:rPr>
              <a:t>.</a:t>
            </a:r>
            <a:endParaRPr sz="1200" dirty="0">
              <a:latin typeface="Arial"/>
              <a:cs typeface="Arial"/>
            </a:endParaRPr>
          </a:p>
          <a:p>
            <a:pPr marL="235585" marR="68580" indent="-172720">
              <a:lnSpc>
                <a:spcPct val="100000"/>
              </a:lnSpc>
              <a:spcBef>
                <a:spcPts val="105"/>
              </a:spcBef>
              <a:buFont typeface="Wingdings"/>
              <a:buChar char=""/>
              <a:tabLst>
                <a:tab pos="236220" algn="l"/>
              </a:tabLst>
            </a:pPr>
            <a:r>
              <a:rPr sz="1200" dirty="0">
                <a:solidFill>
                  <a:srgbClr val="464646"/>
                </a:solidFill>
                <a:latin typeface="Arial"/>
                <a:cs typeface="Arial"/>
              </a:rPr>
              <a:t>Maiden V</a:t>
            </a:r>
            <a:r>
              <a:rPr sz="1200" baseline="-13888" dirty="0">
                <a:solidFill>
                  <a:srgbClr val="464646"/>
                </a:solidFill>
                <a:latin typeface="Arial"/>
                <a:cs typeface="Arial"/>
              </a:rPr>
              <a:t>2</a:t>
            </a:r>
            <a:r>
              <a:rPr sz="1200" dirty="0">
                <a:solidFill>
                  <a:srgbClr val="464646"/>
                </a:solidFill>
                <a:latin typeface="Arial"/>
                <a:cs typeface="Arial"/>
              </a:rPr>
              <a:t>O</a:t>
            </a:r>
            <a:r>
              <a:rPr sz="1200" baseline="-13888" dirty="0">
                <a:solidFill>
                  <a:srgbClr val="464646"/>
                </a:solidFill>
                <a:latin typeface="Arial"/>
                <a:cs typeface="Arial"/>
              </a:rPr>
              <a:t>5 </a:t>
            </a:r>
            <a:r>
              <a:rPr sz="1200" dirty="0">
                <a:solidFill>
                  <a:srgbClr val="464646"/>
                </a:solidFill>
                <a:latin typeface="Arial"/>
                <a:cs typeface="Arial"/>
              </a:rPr>
              <a:t>JORC 2012 Resource of  68.3Mlbs.</a:t>
            </a:r>
            <a:endParaRPr sz="1400" dirty="0">
              <a:latin typeface="Arial"/>
              <a:cs typeface="Arial"/>
            </a:endParaRPr>
          </a:p>
        </p:txBody>
      </p:sp>
      <p:sp>
        <p:nvSpPr>
          <p:cNvPr id="16" name="object 16"/>
          <p:cNvSpPr/>
          <p:nvPr/>
        </p:nvSpPr>
        <p:spPr>
          <a:xfrm>
            <a:off x="4747259" y="1484376"/>
            <a:ext cx="4072127" cy="4523231"/>
          </a:xfrm>
          <a:prstGeom prst="rect">
            <a:avLst/>
          </a:prstGeom>
          <a:blipFill>
            <a:blip r:embed="rId2" cstate="print"/>
            <a:stretch>
              <a:fillRect/>
            </a:stretch>
          </a:blipFill>
        </p:spPr>
        <p:txBody>
          <a:bodyPr wrap="square" lIns="0" tIns="0" rIns="0" bIns="0" rtlCol="0"/>
          <a:lstStyle/>
          <a:p>
            <a:endParaRPr dirty="0"/>
          </a:p>
        </p:txBody>
      </p:sp>
      <p:sp>
        <p:nvSpPr>
          <p:cNvPr id="18" name="object 18"/>
          <p:cNvSpPr/>
          <p:nvPr/>
        </p:nvSpPr>
        <p:spPr>
          <a:xfrm>
            <a:off x="324611" y="4047744"/>
            <a:ext cx="1379220" cy="516255"/>
          </a:xfrm>
          <a:custGeom>
            <a:avLst/>
            <a:gdLst/>
            <a:ahLst/>
            <a:cxnLst/>
            <a:rect l="l" t="t" r="r" b="b"/>
            <a:pathLst>
              <a:path w="1379220" h="516254">
                <a:moveTo>
                  <a:pt x="1293368" y="0"/>
                </a:moveTo>
                <a:lnTo>
                  <a:pt x="85852" y="0"/>
                </a:lnTo>
                <a:lnTo>
                  <a:pt x="52438" y="6769"/>
                </a:lnTo>
                <a:lnTo>
                  <a:pt x="25146" y="25209"/>
                </a:lnTo>
                <a:lnTo>
                  <a:pt x="6743" y="52552"/>
                </a:lnTo>
                <a:lnTo>
                  <a:pt x="0" y="86017"/>
                </a:lnTo>
                <a:lnTo>
                  <a:pt x="0" y="430110"/>
                </a:lnTo>
                <a:lnTo>
                  <a:pt x="6743" y="463575"/>
                </a:lnTo>
                <a:lnTo>
                  <a:pt x="25146" y="490918"/>
                </a:lnTo>
                <a:lnTo>
                  <a:pt x="52438" y="509358"/>
                </a:lnTo>
                <a:lnTo>
                  <a:pt x="85852" y="516127"/>
                </a:lnTo>
                <a:lnTo>
                  <a:pt x="1293368" y="516127"/>
                </a:lnTo>
                <a:lnTo>
                  <a:pt x="1326769" y="509358"/>
                </a:lnTo>
                <a:lnTo>
                  <a:pt x="1354061" y="490918"/>
                </a:lnTo>
                <a:lnTo>
                  <a:pt x="1372463" y="463575"/>
                </a:lnTo>
                <a:lnTo>
                  <a:pt x="1379220" y="430110"/>
                </a:lnTo>
                <a:lnTo>
                  <a:pt x="1379220" y="86017"/>
                </a:lnTo>
                <a:lnTo>
                  <a:pt x="1372463" y="52552"/>
                </a:lnTo>
                <a:lnTo>
                  <a:pt x="1354061" y="25209"/>
                </a:lnTo>
                <a:lnTo>
                  <a:pt x="1326769" y="6769"/>
                </a:lnTo>
                <a:lnTo>
                  <a:pt x="1293368" y="0"/>
                </a:lnTo>
                <a:close/>
              </a:path>
            </a:pathLst>
          </a:custGeom>
          <a:solidFill>
            <a:srgbClr val="629F13"/>
          </a:solidFill>
        </p:spPr>
        <p:txBody>
          <a:bodyPr wrap="square" lIns="0" tIns="0" rIns="0" bIns="0" rtlCol="0"/>
          <a:lstStyle/>
          <a:p>
            <a:endParaRPr dirty="0"/>
          </a:p>
        </p:txBody>
      </p:sp>
      <p:sp>
        <p:nvSpPr>
          <p:cNvPr id="19" name="object 19"/>
          <p:cNvSpPr/>
          <p:nvPr/>
        </p:nvSpPr>
        <p:spPr>
          <a:xfrm>
            <a:off x="325374" y="4048508"/>
            <a:ext cx="1379220" cy="516255"/>
          </a:xfrm>
          <a:custGeom>
            <a:avLst/>
            <a:gdLst/>
            <a:ahLst/>
            <a:cxnLst/>
            <a:rect l="l" t="t" r="r" b="b"/>
            <a:pathLst>
              <a:path w="1379220" h="516254">
                <a:moveTo>
                  <a:pt x="0" y="86017"/>
                </a:moveTo>
                <a:lnTo>
                  <a:pt x="6743" y="52552"/>
                </a:lnTo>
                <a:lnTo>
                  <a:pt x="25146" y="25209"/>
                </a:lnTo>
                <a:lnTo>
                  <a:pt x="52438" y="6769"/>
                </a:lnTo>
                <a:lnTo>
                  <a:pt x="85852" y="0"/>
                </a:lnTo>
                <a:lnTo>
                  <a:pt x="1293368" y="0"/>
                </a:lnTo>
                <a:lnTo>
                  <a:pt x="1326769" y="6769"/>
                </a:lnTo>
                <a:lnTo>
                  <a:pt x="1354061" y="25209"/>
                </a:lnTo>
                <a:lnTo>
                  <a:pt x="1372463" y="52552"/>
                </a:lnTo>
                <a:lnTo>
                  <a:pt x="1379220" y="86017"/>
                </a:lnTo>
                <a:lnTo>
                  <a:pt x="1379220" y="430098"/>
                </a:lnTo>
                <a:lnTo>
                  <a:pt x="1372463" y="463562"/>
                </a:lnTo>
                <a:lnTo>
                  <a:pt x="1354061" y="490918"/>
                </a:lnTo>
                <a:lnTo>
                  <a:pt x="1326769" y="509358"/>
                </a:lnTo>
                <a:lnTo>
                  <a:pt x="1293368" y="516127"/>
                </a:lnTo>
                <a:lnTo>
                  <a:pt x="85852" y="516127"/>
                </a:lnTo>
                <a:lnTo>
                  <a:pt x="52438" y="509358"/>
                </a:lnTo>
                <a:lnTo>
                  <a:pt x="25146" y="490918"/>
                </a:lnTo>
                <a:lnTo>
                  <a:pt x="6743" y="463562"/>
                </a:lnTo>
                <a:lnTo>
                  <a:pt x="0" y="430098"/>
                </a:lnTo>
                <a:lnTo>
                  <a:pt x="0" y="86017"/>
                </a:lnTo>
                <a:close/>
              </a:path>
            </a:pathLst>
          </a:custGeom>
          <a:ln w="28575">
            <a:solidFill>
              <a:srgbClr val="347928"/>
            </a:solidFill>
          </a:ln>
        </p:spPr>
        <p:txBody>
          <a:bodyPr wrap="square" lIns="0" tIns="0" rIns="0" bIns="0" rtlCol="0"/>
          <a:lstStyle/>
          <a:p>
            <a:endParaRPr dirty="0"/>
          </a:p>
        </p:txBody>
      </p:sp>
      <p:sp>
        <p:nvSpPr>
          <p:cNvPr id="20" name="object 20"/>
          <p:cNvSpPr txBox="1"/>
          <p:nvPr/>
        </p:nvSpPr>
        <p:spPr>
          <a:xfrm>
            <a:off x="737006" y="4179442"/>
            <a:ext cx="545465"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FFFFFF"/>
                </a:solidFill>
                <a:latin typeface="Arial"/>
                <a:cs typeface="Arial"/>
              </a:rPr>
              <a:t>M</a:t>
            </a:r>
            <a:r>
              <a:rPr sz="1300" b="1" spc="-30" dirty="0">
                <a:solidFill>
                  <a:srgbClr val="FFFFFF"/>
                </a:solidFill>
                <a:latin typeface="Arial"/>
                <a:cs typeface="Arial"/>
              </a:rPr>
              <a:t>inin</a:t>
            </a:r>
            <a:r>
              <a:rPr sz="1300" b="1" spc="-5" dirty="0">
                <a:solidFill>
                  <a:srgbClr val="FFFFFF"/>
                </a:solidFill>
                <a:latin typeface="Arial"/>
                <a:cs typeface="Arial"/>
              </a:rPr>
              <a:t>g</a:t>
            </a:r>
            <a:endParaRPr sz="1300" dirty="0">
              <a:latin typeface="Arial"/>
              <a:cs typeface="Arial"/>
            </a:endParaRPr>
          </a:p>
        </p:txBody>
      </p:sp>
      <p:sp>
        <p:nvSpPr>
          <p:cNvPr id="21" name="object 21"/>
          <p:cNvSpPr txBox="1">
            <a:spLocks noGrp="1"/>
          </p:cNvSpPr>
          <p:nvPr>
            <p:ph type="title"/>
          </p:nvPr>
        </p:nvSpPr>
        <p:spPr>
          <a:xfrm>
            <a:off x="366063" y="465579"/>
            <a:ext cx="4047490" cy="330835"/>
          </a:xfrm>
          <a:prstGeom prst="rect">
            <a:avLst/>
          </a:prstGeom>
        </p:spPr>
        <p:txBody>
          <a:bodyPr vert="horz" wrap="square" lIns="0" tIns="13335" rIns="0" bIns="0" rtlCol="0">
            <a:spAutoFit/>
          </a:bodyPr>
          <a:lstStyle/>
          <a:p>
            <a:pPr marL="12700">
              <a:lnSpc>
                <a:spcPct val="100000"/>
              </a:lnSpc>
              <a:spcBef>
                <a:spcPts val="105"/>
              </a:spcBef>
              <a:tabLst>
                <a:tab pos="2712720" algn="l"/>
              </a:tabLst>
            </a:pPr>
            <a:r>
              <a:rPr sz="2000" i="0" spc="160" dirty="0">
                <a:solidFill>
                  <a:srgbClr val="FFFFFF"/>
                </a:solidFill>
                <a:latin typeface="Arial"/>
                <a:cs typeface="Arial"/>
              </a:rPr>
              <a:t>W</a:t>
            </a:r>
            <a:r>
              <a:rPr sz="2000" i="0" spc="150" dirty="0">
                <a:solidFill>
                  <a:srgbClr val="FFFFFF"/>
                </a:solidFill>
                <a:latin typeface="Arial"/>
                <a:cs typeface="Arial"/>
              </a:rPr>
              <a:t>I</a:t>
            </a:r>
            <a:r>
              <a:rPr sz="2000" i="0" spc="155" dirty="0">
                <a:solidFill>
                  <a:srgbClr val="FFFFFF"/>
                </a:solidFill>
                <a:latin typeface="Arial"/>
                <a:cs typeface="Arial"/>
              </a:rPr>
              <a:t>L</a:t>
            </a:r>
            <a:r>
              <a:rPr sz="2000" i="0" spc="160" dirty="0">
                <a:solidFill>
                  <a:srgbClr val="FFFFFF"/>
                </a:solidFill>
                <a:latin typeface="Arial"/>
                <a:cs typeface="Arial"/>
              </a:rPr>
              <a:t>U</a:t>
            </a:r>
            <a:r>
              <a:rPr sz="2000" i="0" spc="145" dirty="0">
                <a:solidFill>
                  <a:srgbClr val="FFFFFF"/>
                </a:solidFill>
                <a:latin typeface="Arial"/>
                <a:cs typeface="Arial"/>
              </a:rPr>
              <a:t>N</a:t>
            </a:r>
            <a:r>
              <a:rPr sz="2000" i="0" dirty="0">
                <a:solidFill>
                  <a:srgbClr val="FFFFFF"/>
                </a:solidFill>
                <a:latin typeface="Arial"/>
                <a:cs typeface="Arial"/>
              </a:rPr>
              <a:t>A</a:t>
            </a:r>
            <a:r>
              <a:rPr sz="2000" i="0" spc="145" dirty="0">
                <a:solidFill>
                  <a:srgbClr val="FFFFFF"/>
                </a:solidFill>
                <a:latin typeface="Arial"/>
                <a:cs typeface="Arial"/>
              </a:rPr>
              <a:t> </a:t>
            </a:r>
            <a:r>
              <a:rPr sz="2000" i="0" spc="160" dirty="0">
                <a:solidFill>
                  <a:srgbClr val="FFFFFF"/>
                </a:solidFill>
                <a:latin typeface="Arial"/>
                <a:cs typeface="Arial"/>
              </a:rPr>
              <a:t>URAN</a:t>
            </a:r>
            <a:r>
              <a:rPr sz="2000" i="0" spc="150" dirty="0">
                <a:solidFill>
                  <a:srgbClr val="FFFFFF"/>
                </a:solidFill>
                <a:latin typeface="Arial"/>
                <a:cs typeface="Arial"/>
              </a:rPr>
              <a:t>I</a:t>
            </a:r>
            <a:r>
              <a:rPr sz="2000" i="0" spc="160" dirty="0">
                <a:solidFill>
                  <a:srgbClr val="FFFFFF"/>
                </a:solidFill>
                <a:latin typeface="Arial"/>
                <a:cs typeface="Arial"/>
              </a:rPr>
              <a:t>U</a:t>
            </a:r>
            <a:r>
              <a:rPr sz="2000" i="0" dirty="0">
                <a:solidFill>
                  <a:srgbClr val="FFFFFF"/>
                </a:solidFill>
                <a:latin typeface="Arial"/>
                <a:cs typeface="Arial"/>
              </a:rPr>
              <a:t>M	</a:t>
            </a:r>
            <a:r>
              <a:rPr sz="2000" i="0" spc="150" dirty="0">
                <a:solidFill>
                  <a:srgbClr val="FFFFFF"/>
                </a:solidFill>
                <a:latin typeface="Arial"/>
                <a:cs typeface="Arial"/>
              </a:rPr>
              <a:t>P</a:t>
            </a:r>
            <a:r>
              <a:rPr sz="2000" i="0" spc="160" dirty="0">
                <a:solidFill>
                  <a:srgbClr val="FFFFFF"/>
                </a:solidFill>
                <a:latin typeface="Arial"/>
                <a:cs typeface="Arial"/>
              </a:rPr>
              <a:t>R</a:t>
            </a:r>
            <a:r>
              <a:rPr sz="2000" i="0" spc="155" dirty="0">
                <a:solidFill>
                  <a:srgbClr val="FFFFFF"/>
                </a:solidFill>
                <a:latin typeface="Arial"/>
                <a:cs typeface="Arial"/>
              </a:rPr>
              <a:t>OJ</a:t>
            </a:r>
            <a:r>
              <a:rPr sz="2000" i="0" spc="150" dirty="0">
                <a:solidFill>
                  <a:srgbClr val="FFFFFF"/>
                </a:solidFill>
                <a:latin typeface="Arial"/>
                <a:cs typeface="Arial"/>
              </a:rPr>
              <a:t>E</a:t>
            </a:r>
            <a:r>
              <a:rPr sz="2000" i="0" spc="160" dirty="0">
                <a:solidFill>
                  <a:srgbClr val="FFFFFF"/>
                </a:solidFill>
                <a:latin typeface="Arial"/>
                <a:cs typeface="Arial"/>
              </a:rPr>
              <a:t>C</a:t>
            </a:r>
            <a:r>
              <a:rPr sz="2000" i="0" dirty="0">
                <a:solidFill>
                  <a:srgbClr val="FFFFFF"/>
                </a:solidFill>
                <a:latin typeface="Arial"/>
                <a:cs typeface="Arial"/>
              </a:rPr>
              <a:t>T</a:t>
            </a:r>
            <a:endParaRPr sz="2000" dirty="0">
              <a:latin typeface="Arial"/>
              <a:cs typeface="Arial"/>
            </a:endParaRPr>
          </a:p>
        </p:txBody>
      </p:sp>
      <p:sp>
        <p:nvSpPr>
          <p:cNvPr id="22" name="object 22"/>
          <p:cNvSpPr txBox="1"/>
          <p:nvPr/>
        </p:nvSpPr>
        <p:spPr>
          <a:xfrm>
            <a:off x="1837051" y="4026721"/>
            <a:ext cx="2865621" cy="1249060"/>
          </a:xfrm>
          <a:prstGeom prst="rect">
            <a:avLst/>
          </a:prstGeom>
        </p:spPr>
        <p:txBody>
          <a:bodyPr vert="horz" wrap="square" lIns="0" tIns="12700" rIns="0" bIns="0" rtlCol="0">
            <a:spAutoFit/>
          </a:bodyPr>
          <a:lstStyle/>
          <a:p>
            <a:pPr marL="184785" marR="27305" indent="-172720">
              <a:lnSpc>
                <a:spcPct val="100000"/>
              </a:lnSpc>
              <a:spcBef>
                <a:spcPts val="100"/>
              </a:spcBef>
              <a:buFont typeface="Wingdings"/>
              <a:buChar char=""/>
              <a:tabLst>
                <a:tab pos="185420" algn="l"/>
              </a:tabLst>
            </a:pPr>
            <a:r>
              <a:rPr lang="en-AU" sz="1200" dirty="0">
                <a:solidFill>
                  <a:srgbClr val="464646"/>
                </a:solidFill>
                <a:latin typeface="Arial"/>
                <a:cs typeface="Arial"/>
              </a:rPr>
              <a:t>S</a:t>
            </a:r>
            <a:r>
              <a:rPr sz="1200" dirty="0" err="1">
                <a:solidFill>
                  <a:srgbClr val="464646"/>
                </a:solidFill>
                <a:latin typeface="Arial"/>
                <a:cs typeface="Arial"/>
              </a:rPr>
              <a:t>imple</a:t>
            </a:r>
            <a:r>
              <a:rPr sz="1200" dirty="0">
                <a:solidFill>
                  <a:srgbClr val="464646"/>
                </a:solidFill>
                <a:latin typeface="Arial"/>
                <a:cs typeface="Arial"/>
              </a:rPr>
              <a:t> mining -mineralisation  from surface to 15m</a:t>
            </a:r>
            <a:r>
              <a:rPr lang="en-AU" sz="1200" dirty="0">
                <a:solidFill>
                  <a:srgbClr val="464646"/>
                </a:solidFill>
                <a:latin typeface="Arial"/>
                <a:cs typeface="Arial"/>
              </a:rPr>
              <a:t> – Ave.1:17 strip ratio.</a:t>
            </a:r>
            <a:endParaRPr sz="1200" dirty="0">
              <a:latin typeface="Arial"/>
              <a:cs typeface="Arial"/>
            </a:endParaRPr>
          </a:p>
          <a:p>
            <a:pPr marL="184785" marR="5080" indent="-172720">
              <a:lnSpc>
                <a:spcPct val="100000"/>
              </a:lnSpc>
              <a:spcBef>
                <a:spcPts val="105"/>
              </a:spcBef>
              <a:buFont typeface="Wingdings"/>
              <a:buChar char=""/>
              <a:tabLst>
                <a:tab pos="185420" algn="l"/>
              </a:tabLst>
            </a:pPr>
            <a:r>
              <a:rPr sz="1200" dirty="0">
                <a:solidFill>
                  <a:srgbClr val="464646"/>
                </a:solidFill>
                <a:latin typeface="Arial"/>
                <a:cs typeface="Arial"/>
              </a:rPr>
              <a:t>Lake Maitland has reputable Japanese  JV partners: JAURD/Itochu.</a:t>
            </a:r>
            <a:endParaRPr sz="1200" dirty="0">
              <a:latin typeface="Arial"/>
              <a:cs typeface="Arial"/>
            </a:endParaRPr>
          </a:p>
          <a:p>
            <a:pPr marL="184785" marR="254000" indent="-172720">
              <a:lnSpc>
                <a:spcPct val="100000"/>
              </a:lnSpc>
              <a:spcBef>
                <a:spcPts val="940"/>
              </a:spcBef>
              <a:buFont typeface="Wingdings"/>
              <a:buChar char=""/>
              <a:tabLst>
                <a:tab pos="185420" algn="l"/>
              </a:tabLst>
            </a:pPr>
            <a:r>
              <a:rPr sz="1200" spc="-15" dirty="0">
                <a:solidFill>
                  <a:srgbClr val="464646"/>
                </a:solidFill>
                <a:latin typeface="Arial"/>
                <a:cs typeface="Arial"/>
              </a:rPr>
              <a:t>Established mining </a:t>
            </a:r>
            <a:r>
              <a:rPr sz="1200" spc="-5" dirty="0">
                <a:solidFill>
                  <a:srgbClr val="464646"/>
                </a:solidFill>
                <a:latin typeface="Arial"/>
                <a:cs typeface="Arial"/>
              </a:rPr>
              <a:t>centre </a:t>
            </a:r>
            <a:r>
              <a:rPr sz="1200" dirty="0">
                <a:solidFill>
                  <a:srgbClr val="464646"/>
                </a:solidFill>
                <a:latin typeface="Arial"/>
                <a:cs typeface="Arial"/>
              </a:rPr>
              <a:t>-</a:t>
            </a:r>
            <a:r>
              <a:rPr sz="1200" spc="-140" dirty="0">
                <a:solidFill>
                  <a:srgbClr val="464646"/>
                </a:solidFill>
                <a:latin typeface="Arial"/>
                <a:cs typeface="Arial"/>
              </a:rPr>
              <a:t> </a:t>
            </a:r>
            <a:r>
              <a:rPr sz="1200" spc="-15" dirty="0">
                <a:solidFill>
                  <a:srgbClr val="464646"/>
                </a:solidFill>
                <a:latin typeface="Arial"/>
                <a:cs typeface="Arial"/>
              </a:rPr>
              <a:t>access  </a:t>
            </a:r>
            <a:r>
              <a:rPr sz="1200" dirty="0">
                <a:solidFill>
                  <a:srgbClr val="464646"/>
                </a:solidFill>
                <a:latin typeface="Arial"/>
                <a:cs typeface="Arial"/>
              </a:rPr>
              <a:t>to </a:t>
            </a:r>
            <a:r>
              <a:rPr sz="1200" spc="-35" dirty="0">
                <a:solidFill>
                  <a:srgbClr val="464646"/>
                </a:solidFill>
                <a:latin typeface="Arial"/>
                <a:cs typeface="Arial"/>
              </a:rPr>
              <a:t>water, </a:t>
            </a:r>
            <a:r>
              <a:rPr sz="1200" spc="-5" dirty="0">
                <a:solidFill>
                  <a:srgbClr val="464646"/>
                </a:solidFill>
                <a:latin typeface="Arial"/>
                <a:cs typeface="Arial"/>
              </a:rPr>
              <a:t>power</a:t>
            </a:r>
            <a:r>
              <a:rPr sz="1200" spc="-130" dirty="0">
                <a:solidFill>
                  <a:srgbClr val="464646"/>
                </a:solidFill>
                <a:latin typeface="Arial"/>
                <a:cs typeface="Arial"/>
              </a:rPr>
              <a:t> </a:t>
            </a:r>
            <a:r>
              <a:rPr sz="1200" spc="-15" dirty="0">
                <a:solidFill>
                  <a:srgbClr val="464646"/>
                </a:solidFill>
                <a:latin typeface="Arial"/>
                <a:cs typeface="Arial"/>
              </a:rPr>
              <a:t>and</a:t>
            </a:r>
            <a:r>
              <a:rPr lang="en-AU" sz="1200" spc="-15" dirty="0">
                <a:solidFill>
                  <a:srgbClr val="464646"/>
                </a:solidFill>
                <a:latin typeface="Arial"/>
                <a:cs typeface="Arial"/>
              </a:rPr>
              <a:t> </a:t>
            </a:r>
            <a:r>
              <a:rPr sz="1200" spc="-15" dirty="0">
                <a:solidFill>
                  <a:srgbClr val="464646"/>
                </a:solidFill>
                <a:latin typeface="Arial"/>
                <a:cs typeface="Arial"/>
              </a:rPr>
              <a:t>services.</a:t>
            </a:r>
            <a:endParaRPr sz="1200" dirty="0">
              <a:latin typeface="Arial"/>
              <a:cs typeface="Arial"/>
            </a:endParaRPr>
          </a:p>
        </p:txBody>
      </p:sp>
      <p:sp>
        <p:nvSpPr>
          <p:cNvPr id="23" name="object 23"/>
          <p:cNvSpPr txBox="1"/>
          <p:nvPr/>
        </p:nvSpPr>
        <p:spPr>
          <a:xfrm>
            <a:off x="1817868" y="1521730"/>
            <a:ext cx="2884805" cy="1944762"/>
          </a:xfrm>
          <a:prstGeom prst="rect">
            <a:avLst/>
          </a:prstGeom>
        </p:spPr>
        <p:txBody>
          <a:bodyPr vert="horz" wrap="square" lIns="0" tIns="26034" rIns="0" bIns="0" rtlCol="0">
            <a:spAutoFit/>
          </a:bodyPr>
          <a:lstStyle/>
          <a:p>
            <a:pPr marL="235585" marR="68580" indent="-172720">
              <a:lnSpc>
                <a:spcPct val="100000"/>
              </a:lnSpc>
              <a:spcAft>
                <a:spcPts val="600"/>
              </a:spcAft>
              <a:buFont typeface="Wingdings"/>
              <a:buChar char=""/>
              <a:tabLst>
                <a:tab pos="236220" algn="l"/>
              </a:tabLst>
            </a:pPr>
            <a:r>
              <a:rPr sz="1200" dirty="0">
                <a:solidFill>
                  <a:srgbClr val="464646"/>
                </a:solidFill>
                <a:latin typeface="Arial"/>
                <a:cs typeface="Arial"/>
              </a:rPr>
              <a:t>96% of </a:t>
            </a:r>
            <a:r>
              <a:rPr sz="1200" spc="-5" dirty="0">
                <a:solidFill>
                  <a:srgbClr val="464646"/>
                </a:solidFill>
                <a:latin typeface="Arial"/>
                <a:cs typeface="Arial"/>
              </a:rPr>
              <a:t>62.7Mlb permitted </a:t>
            </a:r>
            <a:r>
              <a:rPr sz="1200" spc="-10" dirty="0">
                <a:solidFill>
                  <a:srgbClr val="464646"/>
                </a:solidFill>
                <a:latin typeface="Arial"/>
                <a:cs typeface="Arial"/>
              </a:rPr>
              <a:t>resources</a:t>
            </a:r>
            <a:r>
              <a:rPr sz="1200" spc="-220" dirty="0">
                <a:solidFill>
                  <a:srgbClr val="464646"/>
                </a:solidFill>
                <a:latin typeface="Arial"/>
                <a:cs typeface="Arial"/>
              </a:rPr>
              <a:t> </a:t>
            </a:r>
            <a:r>
              <a:rPr sz="1200" spc="-5" dirty="0">
                <a:solidFill>
                  <a:srgbClr val="464646"/>
                </a:solidFill>
                <a:latin typeface="Arial"/>
                <a:cs typeface="Arial"/>
              </a:rPr>
              <a:t>is  </a:t>
            </a:r>
            <a:r>
              <a:rPr sz="1200" spc="-25" dirty="0">
                <a:solidFill>
                  <a:srgbClr val="464646"/>
                </a:solidFill>
                <a:latin typeface="Arial"/>
                <a:cs typeface="Arial"/>
              </a:rPr>
              <a:t>Measured </a:t>
            </a:r>
            <a:r>
              <a:rPr sz="1200" dirty="0">
                <a:solidFill>
                  <a:srgbClr val="464646"/>
                </a:solidFill>
                <a:latin typeface="Arial"/>
                <a:cs typeface="Arial"/>
              </a:rPr>
              <a:t>&amp; </a:t>
            </a:r>
            <a:r>
              <a:rPr sz="1200" spc="-25" dirty="0">
                <a:solidFill>
                  <a:srgbClr val="464646"/>
                </a:solidFill>
                <a:latin typeface="Arial"/>
                <a:cs typeface="Arial"/>
              </a:rPr>
              <a:t>Indicated </a:t>
            </a:r>
            <a:r>
              <a:rPr sz="1200" spc="-5" dirty="0">
                <a:solidFill>
                  <a:srgbClr val="464646"/>
                </a:solidFill>
                <a:latin typeface="Arial"/>
                <a:cs typeface="Arial"/>
              </a:rPr>
              <a:t>supporting long  </a:t>
            </a:r>
            <a:r>
              <a:rPr sz="1200" dirty="0">
                <a:solidFill>
                  <a:srgbClr val="464646"/>
                </a:solidFill>
                <a:latin typeface="Arial"/>
                <a:cs typeface="Arial"/>
              </a:rPr>
              <a:t>life</a:t>
            </a:r>
            <a:r>
              <a:rPr sz="1200" spc="-195" dirty="0">
                <a:solidFill>
                  <a:srgbClr val="464646"/>
                </a:solidFill>
                <a:latin typeface="Arial"/>
                <a:cs typeface="Arial"/>
              </a:rPr>
              <a:t> </a:t>
            </a:r>
            <a:r>
              <a:rPr sz="1200" spc="-15" dirty="0">
                <a:solidFill>
                  <a:srgbClr val="464646"/>
                </a:solidFill>
                <a:latin typeface="Arial"/>
                <a:cs typeface="Arial"/>
              </a:rPr>
              <a:t>operations</a:t>
            </a:r>
            <a:r>
              <a:rPr sz="1200" spc="-190" dirty="0">
                <a:solidFill>
                  <a:srgbClr val="464646"/>
                </a:solidFill>
                <a:latin typeface="Arial"/>
                <a:cs typeface="Arial"/>
              </a:rPr>
              <a:t> </a:t>
            </a:r>
            <a:r>
              <a:rPr sz="1200" spc="-10" dirty="0">
                <a:solidFill>
                  <a:srgbClr val="464646"/>
                </a:solidFill>
                <a:latin typeface="Arial"/>
                <a:cs typeface="Arial"/>
              </a:rPr>
              <a:t>(at</a:t>
            </a:r>
            <a:r>
              <a:rPr sz="1200" spc="-120" dirty="0">
                <a:solidFill>
                  <a:srgbClr val="464646"/>
                </a:solidFill>
                <a:latin typeface="Arial"/>
                <a:cs typeface="Arial"/>
              </a:rPr>
              <a:t> </a:t>
            </a:r>
            <a:r>
              <a:rPr sz="1200" spc="-15" dirty="0">
                <a:solidFill>
                  <a:srgbClr val="464646"/>
                </a:solidFill>
                <a:latin typeface="Arial"/>
                <a:cs typeface="Arial"/>
              </a:rPr>
              <a:t>200ppm</a:t>
            </a:r>
            <a:r>
              <a:rPr sz="1200" spc="-80" dirty="0">
                <a:solidFill>
                  <a:srgbClr val="464646"/>
                </a:solidFill>
                <a:latin typeface="Arial"/>
                <a:cs typeface="Arial"/>
              </a:rPr>
              <a:t> </a:t>
            </a:r>
            <a:r>
              <a:rPr sz="1200" spc="5" dirty="0">
                <a:solidFill>
                  <a:srgbClr val="464646"/>
                </a:solidFill>
                <a:latin typeface="Arial"/>
                <a:cs typeface="Arial"/>
              </a:rPr>
              <a:t>U</a:t>
            </a:r>
            <a:r>
              <a:rPr sz="1200" spc="7" baseline="-11904" dirty="0">
                <a:solidFill>
                  <a:srgbClr val="464646"/>
                </a:solidFill>
                <a:latin typeface="Arial"/>
                <a:cs typeface="Arial"/>
              </a:rPr>
              <a:t>3</a:t>
            </a:r>
            <a:r>
              <a:rPr sz="1200" spc="5" dirty="0">
                <a:solidFill>
                  <a:srgbClr val="464646"/>
                </a:solidFill>
                <a:latin typeface="Arial"/>
                <a:cs typeface="Arial"/>
              </a:rPr>
              <a:t>O</a:t>
            </a:r>
            <a:r>
              <a:rPr sz="1200" spc="7" baseline="-11904" dirty="0">
                <a:solidFill>
                  <a:srgbClr val="464646"/>
                </a:solidFill>
                <a:latin typeface="Arial"/>
                <a:cs typeface="Arial"/>
              </a:rPr>
              <a:t>8</a:t>
            </a:r>
            <a:r>
              <a:rPr sz="1200" spc="-195" baseline="-11904" dirty="0">
                <a:solidFill>
                  <a:srgbClr val="464646"/>
                </a:solidFill>
                <a:latin typeface="Arial"/>
                <a:cs typeface="Arial"/>
              </a:rPr>
              <a:t> </a:t>
            </a:r>
            <a:r>
              <a:rPr sz="1200" spc="-15" dirty="0">
                <a:solidFill>
                  <a:srgbClr val="464646"/>
                </a:solidFill>
                <a:latin typeface="Arial"/>
                <a:cs typeface="Arial"/>
              </a:rPr>
              <a:t>cut-off).</a:t>
            </a:r>
            <a:endParaRPr lang="en-AU" sz="1200" spc="-15" dirty="0">
              <a:solidFill>
                <a:srgbClr val="464646"/>
              </a:solidFill>
              <a:latin typeface="Arial"/>
              <a:cs typeface="Arial"/>
            </a:endParaRPr>
          </a:p>
          <a:p>
            <a:pPr marL="62865" marR="68580">
              <a:lnSpc>
                <a:spcPct val="100000"/>
              </a:lnSpc>
              <a:spcAft>
                <a:spcPts val="600"/>
              </a:spcAft>
              <a:tabLst>
                <a:tab pos="236220" algn="l"/>
              </a:tabLst>
            </a:pPr>
            <a:endParaRPr lang="en-AU" sz="900" spc="-15" dirty="0">
              <a:solidFill>
                <a:srgbClr val="464646"/>
              </a:solidFill>
              <a:latin typeface="Arial"/>
              <a:cs typeface="Arial"/>
            </a:endParaRPr>
          </a:p>
          <a:p>
            <a:pPr marL="235585" marR="475615" indent="-172720">
              <a:spcAft>
                <a:spcPts val="600"/>
              </a:spcAft>
              <a:buFont typeface="Wingdings"/>
              <a:buChar char=""/>
              <a:tabLst>
                <a:tab pos="236220" algn="l"/>
              </a:tabLst>
            </a:pPr>
            <a:r>
              <a:rPr sz="1150" spc="-15" dirty="0">
                <a:solidFill>
                  <a:srgbClr val="464646"/>
                </a:solidFill>
                <a:latin typeface="Arial"/>
                <a:cs typeface="Arial"/>
              </a:rPr>
              <a:t>State and Federal government  environmental approvals</a:t>
            </a:r>
            <a:r>
              <a:rPr lang="en-AU" sz="1150" spc="-15" dirty="0">
                <a:solidFill>
                  <a:srgbClr val="464646"/>
                </a:solidFill>
                <a:latin typeface="Arial"/>
                <a:cs typeface="Arial"/>
              </a:rPr>
              <a:t> obtained</a:t>
            </a:r>
            <a:r>
              <a:rPr sz="1150" spc="-15" dirty="0">
                <a:solidFill>
                  <a:srgbClr val="464646"/>
                </a:solidFill>
                <a:latin typeface="Arial"/>
                <a:cs typeface="Arial"/>
              </a:rPr>
              <a:t> (require amendment)</a:t>
            </a:r>
            <a:endParaRPr lang="en-AU" sz="1150" spc="-15" dirty="0">
              <a:solidFill>
                <a:srgbClr val="464646"/>
              </a:solidFill>
              <a:latin typeface="Arial"/>
              <a:cs typeface="Arial"/>
            </a:endParaRPr>
          </a:p>
          <a:p>
            <a:pPr marL="235585" marR="475615" indent="-172720">
              <a:spcAft>
                <a:spcPts val="600"/>
              </a:spcAft>
              <a:buFont typeface="Wingdings"/>
              <a:buChar char=""/>
              <a:tabLst>
                <a:tab pos="236220" algn="l"/>
              </a:tabLst>
            </a:pPr>
            <a:endParaRPr sz="1150" spc="-15" dirty="0">
              <a:solidFill>
                <a:srgbClr val="464646"/>
              </a:solidFill>
              <a:latin typeface="Arial"/>
              <a:cs typeface="Arial"/>
            </a:endParaRPr>
          </a:p>
          <a:p>
            <a:pPr marL="235585" indent="-172720">
              <a:spcBef>
                <a:spcPts val="204"/>
              </a:spcBef>
              <a:buFont typeface="Wingdings"/>
              <a:buChar char=""/>
              <a:tabLst>
                <a:tab pos="236220" algn="l"/>
              </a:tabLst>
            </a:pPr>
            <a:r>
              <a:rPr sz="1200" spc="-15" dirty="0">
                <a:solidFill>
                  <a:srgbClr val="464646"/>
                </a:solidFill>
                <a:latin typeface="Arial"/>
                <a:cs typeface="Arial"/>
              </a:rPr>
              <a:t>All granted.</a:t>
            </a:r>
          </a:p>
        </p:txBody>
      </p:sp>
      <p:sp>
        <p:nvSpPr>
          <p:cNvPr id="24" name="object 24"/>
          <p:cNvSpPr txBox="1"/>
          <p:nvPr/>
        </p:nvSpPr>
        <p:spPr>
          <a:xfrm>
            <a:off x="306351" y="1162620"/>
            <a:ext cx="519938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464646"/>
                </a:solidFill>
                <a:latin typeface="Arial"/>
                <a:cs typeface="Arial"/>
              </a:rPr>
              <a:t>Key</a:t>
            </a:r>
            <a:r>
              <a:rPr sz="1200" spc="-70" dirty="0">
                <a:solidFill>
                  <a:srgbClr val="464646"/>
                </a:solidFill>
                <a:latin typeface="Arial"/>
                <a:cs typeface="Arial"/>
              </a:rPr>
              <a:t> </a:t>
            </a:r>
            <a:r>
              <a:rPr sz="1200" spc="-5" dirty="0">
                <a:solidFill>
                  <a:srgbClr val="464646"/>
                </a:solidFill>
                <a:latin typeface="Arial"/>
                <a:cs typeface="Arial"/>
              </a:rPr>
              <a:t>risk</a:t>
            </a:r>
            <a:r>
              <a:rPr sz="1200" spc="-50" dirty="0">
                <a:solidFill>
                  <a:srgbClr val="464646"/>
                </a:solidFill>
                <a:latin typeface="Arial"/>
                <a:cs typeface="Arial"/>
              </a:rPr>
              <a:t> </a:t>
            </a:r>
            <a:r>
              <a:rPr sz="1200" spc="-5" dirty="0">
                <a:solidFill>
                  <a:srgbClr val="464646"/>
                </a:solidFill>
                <a:latin typeface="Arial"/>
                <a:cs typeface="Arial"/>
              </a:rPr>
              <a:t>areas</a:t>
            </a:r>
            <a:r>
              <a:rPr sz="1200" spc="-110" dirty="0">
                <a:solidFill>
                  <a:srgbClr val="464646"/>
                </a:solidFill>
                <a:latin typeface="Arial"/>
                <a:cs typeface="Arial"/>
              </a:rPr>
              <a:t> </a:t>
            </a:r>
            <a:r>
              <a:rPr sz="1200" spc="-20" dirty="0">
                <a:solidFill>
                  <a:srgbClr val="464646"/>
                </a:solidFill>
                <a:latin typeface="Arial"/>
                <a:cs typeface="Arial"/>
              </a:rPr>
              <a:t>addressed…Leaving</a:t>
            </a:r>
            <a:r>
              <a:rPr sz="1200" spc="-150" dirty="0">
                <a:solidFill>
                  <a:srgbClr val="464646"/>
                </a:solidFill>
                <a:latin typeface="Arial"/>
                <a:cs typeface="Arial"/>
              </a:rPr>
              <a:t> </a:t>
            </a:r>
            <a:r>
              <a:rPr sz="1200" dirty="0">
                <a:solidFill>
                  <a:srgbClr val="464646"/>
                </a:solidFill>
                <a:latin typeface="Arial"/>
                <a:cs typeface="Arial"/>
              </a:rPr>
              <a:t>focus</a:t>
            </a:r>
            <a:r>
              <a:rPr sz="1200" spc="-110" dirty="0">
                <a:solidFill>
                  <a:srgbClr val="464646"/>
                </a:solidFill>
                <a:latin typeface="Arial"/>
                <a:cs typeface="Arial"/>
              </a:rPr>
              <a:t> </a:t>
            </a:r>
            <a:r>
              <a:rPr sz="1200" dirty="0">
                <a:solidFill>
                  <a:srgbClr val="464646"/>
                </a:solidFill>
                <a:latin typeface="Arial"/>
                <a:cs typeface="Arial"/>
              </a:rPr>
              <a:t>on</a:t>
            </a:r>
            <a:r>
              <a:rPr sz="1200" spc="-45" dirty="0">
                <a:solidFill>
                  <a:srgbClr val="464646"/>
                </a:solidFill>
                <a:latin typeface="Arial"/>
                <a:cs typeface="Arial"/>
              </a:rPr>
              <a:t> </a:t>
            </a:r>
            <a:r>
              <a:rPr sz="1200" spc="-5" dirty="0">
                <a:solidFill>
                  <a:srgbClr val="464646"/>
                </a:solidFill>
                <a:latin typeface="Arial"/>
                <a:cs typeface="Arial"/>
              </a:rPr>
              <a:t>process</a:t>
            </a:r>
            <a:r>
              <a:rPr sz="1200" spc="-105" dirty="0">
                <a:solidFill>
                  <a:srgbClr val="464646"/>
                </a:solidFill>
                <a:latin typeface="Arial"/>
                <a:cs typeface="Arial"/>
              </a:rPr>
              <a:t> </a:t>
            </a:r>
            <a:r>
              <a:rPr sz="1200" spc="-5" dirty="0">
                <a:solidFill>
                  <a:srgbClr val="464646"/>
                </a:solidFill>
                <a:latin typeface="Arial"/>
                <a:cs typeface="Arial"/>
              </a:rPr>
              <a:t>design</a:t>
            </a:r>
            <a:r>
              <a:rPr sz="1200" spc="-114" dirty="0">
                <a:solidFill>
                  <a:srgbClr val="464646"/>
                </a:solidFill>
                <a:latin typeface="Arial"/>
                <a:cs typeface="Arial"/>
              </a:rPr>
              <a:t> </a:t>
            </a:r>
            <a:r>
              <a:rPr sz="1200" dirty="0">
                <a:solidFill>
                  <a:srgbClr val="464646"/>
                </a:solidFill>
                <a:latin typeface="Arial"/>
                <a:cs typeface="Arial"/>
              </a:rPr>
              <a:t>and</a:t>
            </a:r>
            <a:r>
              <a:rPr sz="1200" spc="-55" dirty="0">
                <a:solidFill>
                  <a:srgbClr val="464646"/>
                </a:solidFill>
                <a:latin typeface="Arial"/>
                <a:cs typeface="Arial"/>
              </a:rPr>
              <a:t> </a:t>
            </a:r>
            <a:r>
              <a:rPr sz="1200" spc="-15" dirty="0">
                <a:solidFill>
                  <a:srgbClr val="464646"/>
                </a:solidFill>
                <a:latin typeface="Arial"/>
                <a:cs typeface="Arial"/>
              </a:rPr>
              <a:t>project</a:t>
            </a:r>
            <a:r>
              <a:rPr sz="1200" spc="-114" dirty="0">
                <a:solidFill>
                  <a:srgbClr val="464646"/>
                </a:solidFill>
                <a:latin typeface="Arial"/>
                <a:cs typeface="Arial"/>
              </a:rPr>
              <a:t> </a:t>
            </a:r>
            <a:r>
              <a:rPr sz="1200" dirty="0">
                <a:solidFill>
                  <a:srgbClr val="464646"/>
                </a:solidFill>
                <a:latin typeface="Arial"/>
                <a:cs typeface="Arial"/>
              </a:rPr>
              <a:t>costs.</a:t>
            </a:r>
            <a:endParaRPr sz="1200" dirty="0">
              <a:latin typeface="Arial"/>
              <a:cs typeface="Arial"/>
            </a:endParaRPr>
          </a:p>
        </p:txBody>
      </p:sp>
      <p:sp>
        <p:nvSpPr>
          <p:cNvPr id="25" name="object 25"/>
          <p:cNvSpPr/>
          <p:nvPr/>
        </p:nvSpPr>
        <p:spPr>
          <a:xfrm>
            <a:off x="324610" y="1574291"/>
            <a:ext cx="1377950" cy="516255"/>
          </a:xfrm>
          <a:custGeom>
            <a:avLst/>
            <a:gdLst/>
            <a:ahLst/>
            <a:cxnLst/>
            <a:rect l="l" t="t" r="r" b="b"/>
            <a:pathLst>
              <a:path w="1377950" h="516255">
                <a:moveTo>
                  <a:pt x="1316875" y="0"/>
                </a:moveTo>
                <a:lnTo>
                  <a:pt x="60515" y="0"/>
                </a:lnTo>
                <a:lnTo>
                  <a:pt x="36969" y="6731"/>
                </a:lnTo>
                <a:lnTo>
                  <a:pt x="17729" y="25260"/>
                </a:lnTo>
                <a:lnTo>
                  <a:pt x="4749" y="52552"/>
                </a:lnTo>
                <a:lnTo>
                  <a:pt x="0" y="86067"/>
                </a:lnTo>
                <a:lnTo>
                  <a:pt x="0" y="430187"/>
                </a:lnTo>
                <a:lnTo>
                  <a:pt x="4749" y="463575"/>
                </a:lnTo>
                <a:lnTo>
                  <a:pt x="17729" y="490994"/>
                </a:lnTo>
                <a:lnTo>
                  <a:pt x="36969" y="509397"/>
                </a:lnTo>
                <a:lnTo>
                  <a:pt x="60515" y="516128"/>
                </a:lnTo>
                <a:lnTo>
                  <a:pt x="1316875" y="516128"/>
                </a:lnTo>
                <a:lnTo>
                  <a:pt x="1340370" y="509397"/>
                </a:lnTo>
                <a:lnTo>
                  <a:pt x="1359662" y="490994"/>
                </a:lnTo>
                <a:lnTo>
                  <a:pt x="1372616" y="463575"/>
                </a:lnTo>
                <a:lnTo>
                  <a:pt x="1377442" y="430187"/>
                </a:lnTo>
                <a:lnTo>
                  <a:pt x="1377442" y="86067"/>
                </a:lnTo>
                <a:lnTo>
                  <a:pt x="1372616" y="52552"/>
                </a:lnTo>
                <a:lnTo>
                  <a:pt x="1359662" y="25260"/>
                </a:lnTo>
                <a:lnTo>
                  <a:pt x="1340370" y="6731"/>
                </a:lnTo>
                <a:lnTo>
                  <a:pt x="1316875" y="0"/>
                </a:lnTo>
                <a:close/>
              </a:path>
            </a:pathLst>
          </a:custGeom>
          <a:solidFill>
            <a:srgbClr val="629F13"/>
          </a:solidFill>
        </p:spPr>
        <p:txBody>
          <a:bodyPr wrap="square" lIns="0" tIns="0" rIns="0" bIns="0" rtlCol="0"/>
          <a:lstStyle/>
          <a:p>
            <a:endParaRPr dirty="0"/>
          </a:p>
        </p:txBody>
      </p:sp>
      <p:sp>
        <p:nvSpPr>
          <p:cNvPr id="26" name="object 26"/>
          <p:cNvSpPr/>
          <p:nvPr/>
        </p:nvSpPr>
        <p:spPr>
          <a:xfrm>
            <a:off x="325372" y="1575053"/>
            <a:ext cx="1377950" cy="516255"/>
          </a:xfrm>
          <a:custGeom>
            <a:avLst/>
            <a:gdLst/>
            <a:ahLst/>
            <a:cxnLst/>
            <a:rect l="l" t="t" r="r" b="b"/>
            <a:pathLst>
              <a:path w="1377950" h="516255">
                <a:moveTo>
                  <a:pt x="1316875" y="0"/>
                </a:moveTo>
                <a:lnTo>
                  <a:pt x="60515" y="0"/>
                </a:lnTo>
                <a:lnTo>
                  <a:pt x="36969" y="6731"/>
                </a:lnTo>
                <a:lnTo>
                  <a:pt x="17729" y="25260"/>
                </a:lnTo>
                <a:lnTo>
                  <a:pt x="4749" y="52552"/>
                </a:lnTo>
                <a:lnTo>
                  <a:pt x="0" y="86067"/>
                </a:lnTo>
                <a:lnTo>
                  <a:pt x="0" y="430187"/>
                </a:lnTo>
                <a:lnTo>
                  <a:pt x="4749" y="463575"/>
                </a:lnTo>
                <a:lnTo>
                  <a:pt x="17729" y="490994"/>
                </a:lnTo>
                <a:lnTo>
                  <a:pt x="36969" y="509397"/>
                </a:lnTo>
                <a:lnTo>
                  <a:pt x="60515" y="516128"/>
                </a:lnTo>
                <a:lnTo>
                  <a:pt x="1316875" y="516128"/>
                </a:lnTo>
                <a:lnTo>
                  <a:pt x="1340370" y="509397"/>
                </a:lnTo>
                <a:lnTo>
                  <a:pt x="1359662" y="490994"/>
                </a:lnTo>
                <a:lnTo>
                  <a:pt x="1372616" y="463575"/>
                </a:lnTo>
                <a:lnTo>
                  <a:pt x="1377442" y="430187"/>
                </a:lnTo>
                <a:lnTo>
                  <a:pt x="1377442" y="86067"/>
                </a:lnTo>
                <a:lnTo>
                  <a:pt x="1372616" y="52552"/>
                </a:lnTo>
                <a:lnTo>
                  <a:pt x="1359662" y="25260"/>
                </a:lnTo>
                <a:lnTo>
                  <a:pt x="1340370" y="6731"/>
                </a:lnTo>
                <a:lnTo>
                  <a:pt x="1316875" y="0"/>
                </a:lnTo>
                <a:close/>
              </a:path>
            </a:pathLst>
          </a:custGeom>
          <a:ln w="28575">
            <a:solidFill>
              <a:srgbClr val="347928"/>
            </a:solidFill>
          </a:ln>
        </p:spPr>
        <p:txBody>
          <a:bodyPr wrap="square" lIns="0" tIns="0" rIns="0" bIns="0" rtlCol="0"/>
          <a:lstStyle/>
          <a:p>
            <a:endParaRPr dirty="0"/>
          </a:p>
        </p:txBody>
      </p:sp>
      <p:sp>
        <p:nvSpPr>
          <p:cNvPr id="27" name="object 27"/>
          <p:cNvSpPr txBox="1"/>
          <p:nvPr/>
        </p:nvSpPr>
        <p:spPr>
          <a:xfrm>
            <a:off x="584606" y="1705353"/>
            <a:ext cx="842644" cy="223520"/>
          </a:xfrm>
          <a:prstGeom prst="rect">
            <a:avLst/>
          </a:prstGeom>
        </p:spPr>
        <p:txBody>
          <a:bodyPr vert="horz" wrap="square" lIns="0" tIns="12065" rIns="0" bIns="0" rtlCol="0">
            <a:spAutoFit/>
          </a:bodyPr>
          <a:lstStyle/>
          <a:p>
            <a:pPr marL="12700">
              <a:lnSpc>
                <a:spcPct val="100000"/>
              </a:lnSpc>
              <a:spcBef>
                <a:spcPts val="95"/>
              </a:spcBef>
            </a:pPr>
            <a:r>
              <a:rPr sz="1300" b="1" spc="-30" dirty="0">
                <a:solidFill>
                  <a:srgbClr val="FFFFFF"/>
                </a:solidFill>
                <a:latin typeface="Arial"/>
                <a:cs typeface="Arial"/>
              </a:rPr>
              <a:t>Resource</a:t>
            </a:r>
            <a:r>
              <a:rPr sz="1300" b="1" spc="-5" dirty="0">
                <a:solidFill>
                  <a:srgbClr val="FFFFFF"/>
                </a:solidFill>
                <a:latin typeface="Arial"/>
                <a:cs typeface="Arial"/>
              </a:rPr>
              <a:t>s</a:t>
            </a:r>
            <a:endParaRPr sz="1300" dirty="0">
              <a:latin typeface="Arial"/>
              <a:cs typeface="Arial"/>
            </a:endParaRPr>
          </a:p>
        </p:txBody>
      </p:sp>
      <p:sp>
        <p:nvSpPr>
          <p:cNvPr id="31" name="Slide Number Placeholder 30">
            <a:extLst>
              <a:ext uri="{FF2B5EF4-FFF2-40B4-BE49-F238E27FC236}">
                <a16:creationId xmlns:a16="http://schemas.microsoft.com/office/drawing/2014/main" id="{F4F26458-B743-C9AE-D294-411A75D7E1BA}"/>
              </a:ext>
            </a:extLst>
          </p:cNvPr>
          <p:cNvSpPr>
            <a:spLocks noGrp="1"/>
          </p:cNvSpPr>
          <p:nvPr>
            <p:ph type="sldNum" sz="quarter" idx="7"/>
          </p:nvPr>
        </p:nvSpPr>
        <p:spPr/>
        <p:txBody>
          <a:bodyPr/>
          <a:lstStyle/>
          <a:p>
            <a:fld id="{B6F15528-21DE-4FAA-801E-634DDDAF4B2B}" type="slidenum">
              <a:rPr lang="en-AU" smtClean="0"/>
              <a:t>11</a:t>
            </a:fld>
            <a:endParaRPr lang="en-A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F3062-5A95-F8D4-8FD0-F07E64D201A5}"/>
              </a:ext>
            </a:extLst>
          </p:cNvPr>
          <p:cNvSpPr>
            <a:spLocks noGrp="1"/>
          </p:cNvSpPr>
          <p:nvPr>
            <p:ph type="title"/>
          </p:nvPr>
        </p:nvSpPr>
        <p:spPr>
          <a:xfrm>
            <a:off x="228600" y="1097291"/>
            <a:ext cx="8320738" cy="1384995"/>
          </a:xfrm>
        </p:spPr>
        <p:txBody>
          <a:bodyPr/>
          <a:lstStyle/>
          <a:p>
            <a:pPr>
              <a:spcAft>
                <a:spcPts val="600"/>
              </a:spcAft>
              <a:tabLst>
                <a:tab pos="2971800" algn="ctr"/>
                <a:tab pos="5943600" algn="r"/>
              </a:tabLst>
            </a:pPr>
            <a:r>
              <a:rPr lang="en-AU" sz="1600" i="0" dirty="0">
                <a:solidFill>
                  <a:schemeClr val="tx1">
                    <a:lumMod val="75000"/>
                    <a:lumOff val="25000"/>
                  </a:schemeClr>
                </a:solidFill>
                <a:latin typeface="Arial" panose="020B0604020202020204" pitchFamily="34" charset="0"/>
                <a:cs typeface="Arial" panose="020B0604020202020204" pitchFamily="34" charset="0"/>
              </a:rPr>
              <a:t>Scoping Study for a stand-alone Lake Maitland Uranium-Vanadium Operation completed in late October 2022 (</a:t>
            </a:r>
            <a:r>
              <a:rPr lang="en-AU" sz="1400" i="0" dirty="0">
                <a:solidFill>
                  <a:schemeClr val="tx1">
                    <a:lumMod val="75000"/>
                    <a:lumOff val="25000"/>
                  </a:schemeClr>
                </a:solidFill>
                <a:latin typeface="Arial" panose="020B0604020202020204" pitchFamily="34" charset="0"/>
                <a:cs typeface="Arial" panose="020B0604020202020204" pitchFamily="34" charset="0"/>
              </a:rPr>
              <a:t>SRK Consulting Australasia &amp; Strategic Metallurgy</a:t>
            </a:r>
            <a:r>
              <a:rPr lang="en-AU" sz="1600" i="0" dirty="0">
                <a:solidFill>
                  <a:schemeClr val="tx1">
                    <a:lumMod val="75000"/>
                    <a:lumOff val="25000"/>
                  </a:schemeClr>
                </a:solidFill>
                <a:latin typeface="Arial" panose="020B0604020202020204" pitchFamily="34" charset="0"/>
                <a:cs typeface="Arial" panose="020B0604020202020204" pitchFamily="34" charset="0"/>
              </a:rPr>
              <a:t>)</a:t>
            </a:r>
            <a:br>
              <a:rPr lang="en-AU" sz="1600" i="0" dirty="0">
                <a:solidFill>
                  <a:schemeClr val="tx1">
                    <a:lumMod val="75000"/>
                    <a:lumOff val="25000"/>
                  </a:schemeClr>
                </a:solidFill>
                <a:latin typeface="Arial" panose="020B0604020202020204" pitchFamily="34" charset="0"/>
                <a:cs typeface="Arial" panose="020B0604020202020204" pitchFamily="34" charset="0"/>
              </a:rPr>
            </a:br>
            <a:br>
              <a:rPr lang="en-AU" sz="1000" i="0" dirty="0">
                <a:solidFill>
                  <a:schemeClr val="tx1">
                    <a:lumMod val="75000"/>
                    <a:lumOff val="25000"/>
                  </a:schemeClr>
                </a:solidFill>
                <a:latin typeface="Arial" panose="020B0604020202020204" pitchFamily="34" charset="0"/>
                <a:cs typeface="Arial" panose="020B0604020202020204" pitchFamily="34" charset="0"/>
              </a:rPr>
            </a:br>
            <a:r>
              <a:rPr lang="en-AU" sz="1600" b="0" i="0" dirty="0">
                <a:solidFill>
                  <a:schemeClr val="tx1">
                    <a:lumMod val="75000"/>
                    <a:lumOff val="25000"/>
                  </a:schemeClr>
                </a:solidFill>
                <a:latin typeface="Arial" panose="020B0604020202020204" pitchFamily="34" charset="0"/>
                <a:cs typeface="Arial" panose="020B0604020202020204" pitchFamily="34" charset="0"/>
              </a:rPr>
              <a:t>Highlights of that study include:</a:t>
            </a:r>
            <a:br>
              <a:rPr lang="en-AU" sz="1600" i="0" dirty="0">
                <a:solidFill>
                  <a:schemeClr val="tx1"/>
                </a:solidFill>
                <a:latin typeface="Arial" panose="020B0604020202020204" pitchFamily="34" charset="0"/>
                <a:cs typeface="Arial" panose="020B0604020202020204" pitchFamily="34" charset="0"/>
              </a:rPr>
            </a:br>
            <a:endParaRPr lang="en-AU" dirty="0"/>
          </a:p>
        </p:txBody>
      </p:sp>
      <p:sp>
        <p:nvSpPr>
          <p:cNvPr id="4" name="Slide Number Placeholder 3">
            <a:extLst>
              <a:ext uri="{FF2B5EF4-FFF2-40B4-BE49-F238E27FC236}">
                <a16:creationId xmlns:a16="http://schemas.microsoft.com/office/drawing/2014/main" id="{B7725290-29D2-B6F6-F7B3-8F7456219082}"/>
              </a:ext>
            </a:extLst>
          </p:cNvPr>
          <p:cNvSpPr>
            <a:spLocks noGrp="1"/>
          </p:cNvSpPr>
          <p:nvPr>
            <p:ph type="sldNum" sz="quarter" idx="7"/>
          </p:nvPr>
        </p:nvSpPr>
        <p:spPr/>
        <p:txBody>
          <a:bodyPr/>
          <a:lstStyle/>
          <a:p>
            <a:fld id="{B6F15528-21DE-4FAA-801E-634DDDAF4B2B}" type="slidenum">
              <a:rPr lang="en-AU" smtClean="0"/>
              <a:t>12</a:t>
            </a:fld>
            <a:endParaRPr lang="en-AU" dirty="0"/>
          </a:p>
        </p:txBody>
      </p:sp>
      <p:sp>
        <p:nvSpPr>
          <p:cNvPr id="5" name="object 21">
            <a:extLst>
              <a:ext uri="{FF2B5EF4-FFF2-40B4-BE49-F238E27FC236}">
                <a16:creationId xmlns:a16="http://schemas.microsoft.com/office/drawing/2014/main" id="{4438F3AF-E205-DC61-99A6-9954DA5C1742}"/>
              </a:ext>
            </a:extLst>
          </p:cNvPr>
          <p:cNvSpPr txBox="1">
            <a:spLocks/>
          </p:cNvSpPr>
          <p:nvPr/>
        </p:nvSpPr>
        <p:spPr>
          <a:xfrm>
            <a:off x="366063" y="228600"/>
            <a:ext cx="6217617" cy="629018"/>
          </a:xfrm>
          <a:prstGeom prst="rect">
            <a:avLst/>
          </a:prstGeom>
        </p:spPr>
        <p:txBody>
          <a:bodyPr vert="horz" wrap="square" lIns="0" tIns="13335" rIns="0" bIns="0" rtlCol="0">
            <a:spAutoFit/>
          </a:bodyPr>
          <a:lstStyle>
            <a:lvl1pPr>
              <a:defRPr sz="3200" b="1" i="1">
                <a:solidFill>
                  <a:srgbClr val="00CC00"/>
                </a:solidFill>
                <a:latin typeface="Calibri"/>
                <a:ea typeface="+mj-ea"/>
                <a:cs typeface="Calibri"/>
              </a:defRPr>
            </a:lvl1pPr>
          </a:lstStyle>
          <a:p>
            <a:pPr marL="12700">
              <a:spcBef>
                <a:spcPts val="105"/>
              </a:spcBef>
              <a:tabLst>
                <a:tab pos="2712720" algn="l"/>
              </a:tabLst>
            </a:pPr>
            <a:r>
              <a:rPr lang="en-AU" sz="2000" i="0" kern="0" spc="160" dirty="0">
                <a:solidFill>
                  <a:srgbClr val="FFFFFF"/>
                </a:solidFill>
                <a:latin typeface="Arial"/>
                <a:cs typeface="Arial"/>
              </a:rPr>
              <a:t>LAKE MAITLAND DEPOSIT SCOPING STUDY – STRONG RESULTS</a:t>
            </a:r>
            <a:endParaRPr lang="en-AU" sz="2000" kern="0" dirty="0">
              <a:latin typeface="Arial"/>
              <a:cs typeface="Arial"/>
            </a:endParaRPr>
          </a:p>
        </p:txBody>
      </p:sp>
      <p:sp>
        <p:nvSpPr>
          <p:cNvPr id="6" name="TextBox 5">
            <a:extLst>
              <a:ext uri="{FF2B5EF4-FFF2-40B4-BE49-F238E27FC236}">
                <a16:creationId xmlns:a16="http://schemas.microsoft.com/office/drawing/2014/main" id="{35F68F3C-1D34-0F44-988D-043A0CA041F7}"/>
              </a:ext>
            </a:extLst>
          </p:cNvPr>
          <p:cNvSpPr txBox="1"/>
          <p:nvPr/>
        </p:nvSpPr>
        <p:spPr>
          <a:xfrm>
            <a:off x="159869" y="2011690"/>
            <a:ext cx="8458200" cy="6447919"/>
          </a:xfrm>
          <a:prstGeom prst="rect">
            <a:avLst/>
          </a:prstGeom>
          <a:noFill/>
        </p:spPr>
        <p:txBody>
          <a:bodyPr wrap="square" rtlCol="0">
            <a:spAutoFit/>
          </a:bodyPr>
          <a:lstStyle/>
          <a:p>
            <a:r>
              <a:rPr lang="en-AU" sz="1500" b="1" u="sng" dirty="0">
                <a:solidFill>
                  <a:srgbClr val="00B050"/>
                </a:solidFill>
                <a:effectLst/>
                <a:latin typeface="Arial" panose="020B0604020202020204" pitchFamily="34" charset="0"/>
                <a:ea typeface="Calibri" panose="020F0502020204030204" pitchFamily="34" charset="0"/>
                <a:cs typeface="Arial" panose="020B0604020202020204" pitchFamily="34" charset="0"/>
              </a:rPr>
              <a:t>Excellent financial outcomes  </a:t>
            </a:r>
          </a:p>
          <a:p>
            <a:pPr marL="360363" lvl="1" indent="-268288">
              <a:buFont typeface="Arial" panose="020B0604020202020204" pitchFamily="34" charset="0"/>
              <a:buChar char="•"/>
            </a:pPr>
            <a:r>
              <a:rPr lang="en-AU" sz="1500" i="0" dirty="0">
                <a:solidFill>
                  <a:schemeClr val="tx1">
                    <a:lumMod val="75000"/>
                    <a:lumOff val="25000"/>
                  </a:schemeClr>
                </a:solidFill>
                <a:latin typeface="Arial" panose="020B0604020202020204" pitchFamily="34" charset="0"/>
                <a:cs typeface="Arial" panose="020B0604020202020204" pitchFamily="34" charset="0"/>
              </a:rPr>
              <a:t>NPV pre-tax of approximately A$610M at a discount rate of 8% </a:t>
            </a:r>
          </a:p>
          <a:p>
            <a:pPr marL="360363" lvl="1" indent="-268288">
              <a:buFont typeface="Arial" panose="020B0604020202020204" pitchFamily="34" charset="0"/>
              <a:buChar char="•"/>
            </a:pPr>
            <a:r>
              <a:rPr lang="en-AU" sz="1500" i="0" dirty="0">
                <a:solidFill>
                  <a:schemeClr val="tx1">
                    <a:lumMod val="75000"/>
                    <a:lumOff val="25000"/>
                  </a:schemeClr>
                </a:solidFill>
                <a:latin typeface="Arial" panose="020B0604020202020204" pitchFamily="34" charset="0"/>
                <a:cs typeface="Arial" panose="020B0604020202020204" pitchFamily="34" charset="0"/>
              </a:rPr>
              <a:t>IRR of 41%</a:t>
            </a:r>
          </a:p>
          <a:p>
            <a:pPr marL="360363" lvl="1" indent="-268288">
              <a:buFont typeface="Arial" panose="020B0604020202020204" pitchFamily="34" charset="0"/>
              <a:buChar char="•"/>
            </a:pPr>
            <a:r>
              <a:rPr lang="en-AU" sz="1500" dirty="0">
                <a:solidFill>
                  <a:schemeClr val="tx1">
                    <a:lumMod val="75000"/>
                    <a:lumOff val="25000"/>
                  </a:schemeClr>
                </a:solidFill>
                <a:latin typeface="Arial" panose="020B0604020202020204" pitchFamily="34" charset="0"/>
                <a:cs typeface="Arial" panose="020B0604020202020204" pitchFamily="34" charset="0"/>
              </a:rPr>
              <a:t>Rapid p</a:t>
            </a:r>
            <a:r>
              <a:rPr lang="en-AU" sz="1500" i="0" dirty="0">
                <a:solidFill>
                  <a:schemeClr val="tx1">
                    <a:lumMod val="75000"/>
                    <a:lumOff val="25000"/>
                  </a:schemeClr>
                </a:solidFill>
                <a:latin typeface="Arial" panose="020B0604020202020204" pitchFamily="34" charset="0"/>
                <a:cs typeface="Arial" panose="020B0604020202020204" pitchFamily="34" charset="0"/>
              </a:rPr>
              <a:t>ayback period of 2.5 years</a:t>
            </a:r>
          </a:p>
          <a:p>
            <a:pPr marL="360363" lvl="1" indent="-268288">
              <a:buFont typeface="Arial" panose="020B0604020202020204" pitchFamily="34" charset="0"/>
              <a:buChar char="•"/>
            </a:pPr>
            <a:r>
              <a:rPr lang="en-AU" sz="1500" i="0" dirty="0">
                <a:solidFill>
                  <a:schemeClr val="tx1">
                    <a:lumMod val="75000"/>
                    <a:lumOff val="25000"/>
                  </a:schemeClr>
                </a:solidFill>
                <a:latin typeface="Arial" panose="020B0604020202020204" pitchFamily="34" charset="0"/>
                <a:cs typeface="Arial" panose="020B0604020202020204" pitchFamily="34" charset="0"/>
              </a:rPr>
              <a:t>Total EBITDA of $1,768.6M</a:t>
            </a:r>
          </a:p>
          <a:p>
            <a:pPr marL="360363" lvl="1" indent="-268288">
              <a:buFont typeface="Arial" panose="020B0604020202020204" pitchFamily="34" charset="0"/>
              <a:buChar char="•"/>
            </a:pP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Total undiscounted cash flow of A$1,423M pre-tax</a:t>
            </a:r>
          </a:p>
          <a:p>
            <a:pPr marL="360363" lvl="1" indent="-268288">
              <a:buFont typeface="Arial" panose="020B0604020202020204" pitchFamily="34" charset="0"/>
              <a:buChar char="•"/>
            </a:pP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Average EBITDA of A$101M per annum </a:t>
            </a:r>
          </a:p>
          <a:p>
            <a:pPr marL="360363" lvl="1" indent="-268288">
              <a:buFont typeface="Arial" panose="020B0604020202020204" pitchFamily="34" charset="0"/>
              <a:buChar char="•"/>
            </a:pP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Average undiscounted cash flow of $81.3M per annum</a:t>
            </a:r>
          </a:p>
          <a:p>
            <a:pPr marL="360363" lvl="1" indent="-268288">
              <a:buFont typeface="Arial" panose="020B0604020202020204" pitchFamily="34" charset="0"/>
              <a:buChar char="•"/>
              <a:tabLst>
                <a:tab pos="360363" algn="l"/>
              </a:tabLst>
            </a:pP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Estimates assume a US$70/lb U</a:t>
            </a:r>
            <a:r>
              <a:rPr lang="en-AU" sz="1500" baseline="-250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3</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O</a:t>
            </a:r>
            <a:r>
              <a:rPr lang="en-AU" sz="1500" baseline="-250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8</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US$5.67/lb V</a:t>
            </a:r>
            <a:r>
              <a:rPr lang="en-AU" sz="1500" baseline="-250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2</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O</a:t>
            </a:r>
            <a:r>
              <a:rPr lang="en-AU" sz="1500" baseline="-250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5</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price and a US$:A$0.70 exchange rate</a:t>
            </a:r>
          </a:p>
          <a:p>
            <a:pPr marL="360363" lvl="1" indent="-268288">
              <a:buFont typeface="Arial" panose="020B0604020202020204" pitchFamily="34" charset="0"/>
              <a:buChar char="•"/>
              <a:tabLst>
                <a:tab pos="360363" algn="l"/>
              </a:tabLst>
            </a:pPr>
            <a:endParaRPr lang="en-AU" sz="1500" dirty="0">
              <a:effectLst/>
              <a:latin typeface="Arial" panose="020B0604020202020204" pitchFamily="34" charset="0"/>
              <a:ea typeface="Calibri" panose="020F0502020204030204" pitchFamily="34" charset="0"/>
              <a:cs typeface="Arial" panose="020B0604020202020204" pitchFamily="34" charset="0"/>
            </a:endParaRPr>
          </a:p>
          <a:p>
            <a:pPr marL="92075" lvl="1">
              <a:tabLst>
                <a:tab pos="360363" algn="l"/>
              </a:tabLst>
            </a:pPr>
            <a:r>
              <a:rPr lang="en-AU" sz="1500" b="1" u="sng" dirty="0">
                <a:solidFill>
                  <a:srgbClr val="00B050"/>
                </a:solidFill>
                <a:latin typeface="Arial" panose="020B0604020202020204" pitchFamily="34" charset="0"/>
                <a:cs typeface="Arial" panose="020B0604020202020204" pitchFamily="34" charset="0"/>
              </a:rPr>
              <a:t>Modest CAPEX</a:t>
            </a:r>
          </a:p>
          <a:p>
            <a:pPr marL="360363" lvl="1"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US$189M (or A$270M) capital cost estimate including contingency (20%) and EPCM (15%).</a:t>
            </a:r>
          </a:p>
          <a:p>
            <a:pPr marL="360363" lvl="1"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Includes all infrastructure for the proposed stand-alone Lake Maitland operation, including:</a:t>
            </a:r>
          </a:p>
          <a:p>
            <a:pPr marL="628650" lvl="2"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entire processing facility with beneficiation plant and ability to produce both a uranium and vanadium product; and </a:t>
            </a:r>
          </a:p>
          <a:p>
            <a:pPr marL="628650" lvl="2"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all mining &amp; administration related infrastructure, access roads, power plant, borefield and a reverse osmosis desalinisation plant for water supply</a:t>
            </a:r>
          </a:p>
          <a:p>
            <a:pPr marL="360363" lvl="1"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A$133M processing infrastructure build cost (A$95.8M excluding contingency and EPCM)</a:t>
            </a:r>
          </a:p>
          <a:p>
            <a:pPr marL="360363" lvl="1" indent="-268288">
              <a:buFont typeface="Arial" panose="020B0604020202020204" pitchFamily="34" charset="0"/>
              <a:buChar char="•"/>
              <a:tabLst>
                <a:tab pos="360363" algn="l"/>
              </a:tabLst>
            </a:pPr>
            <a:r>
              <a:rPr lang="en-AU" sz="1500" dirty="0">
                <a:solidFill>
                  <a:schemeClr val="tx1">
                    <a:lumMod val="75000"/>
                    <a:lumOff val="25000"/>
                  </a:schemeClr>
                </a:solidFill>
                <a:latin typeface="Arial" panose="020B0604020202020204" pitchFamily="34" charset="0"/>
                <a:cs typeface="Arial" panose="020B0604020202020204" pitchFamily="34" charset="0"/>
              </a:rPr>
              <a:t>A$137M non-processing infrastructure build cost (A$99.2M excluding contingency and EPCM)</a:t>
            </a:r>
            <a:br>
              <a:rPr lang="en-AU" sz="2400" dirty="0">
                <a:effectLst/>
                <a:latin typeface="Calibri" panose="020F0502020204030204" pitchFamily="34" charset="0"/>
                <a:ea typeface="Calibri" panose="020F0502020204030204" pitchFamily="34" charset="0"/>
                <a:cs typeface="Times New Roman" panose="02020603050405020304" pitchFamily="18" charset="0"/>
              </a:rPr>
            </a:br>
            <a:endParaRPr lang="en-AU" sz="1500" dirty="0">
              <a:latin typeface="Arial" panose="020B0604020202020204" pitchFamily="34" charset="0"/>
              <a:cs typeface="Arial" panose="020B0604020202020204" pitchFamily="34" charset="0"/>
            </a:endParaRPr>
          </a:p>
          <a:p>
            <a:pPr marL="817563" lvl="2" indent="-268288">
              <a:buFont typeface="Arial" panose="020B0604020202020204" pitchFamily="34" charset="0"/>
              <a:buChar char="•"/>
              <a:tabLst>
                <a:tab pos="360363" algn="l"/>
              </a:tabLst>
            </a:pPr>
            <a:endParaRPr lang="en-AU" sz="1500" dirty="0">
              <a:effectLst/>
              <a:latin typeface="Arial" panose="020B0604020202020204" pitchFamily="34" charset="0"/>
              <a:ea typeface="Calibri" panose="020F0502020204030204" pitchFamily="34" charset="0"/>
              <a:cs typeface="Arial" panose="020B0604020202020204" pitchFamily="34" charset="0"/>
            </a:endParaRPr>
          </a:p>
          <a:p>
            <a:pPr marL="360363" lvl="1" indent="-268288">
              <a:buFont typeface="Arial" panose="020B0604020202020204" pitchFamily="34" charset="0"/>
              <a:buChar char="•"/>
              <a:tabLst>
                <a:tab pos="360363" algn="l"/>
              </a:tabLst>
            </a:pPr>
            <a:endParaRPr lang="en-AU" sz="1500" dirty="0">
              <a:effectLst/>
              <a:latin typeface="Arial" panose="020B0604020202020204" pitchFamily="34" charset="0"/>
              <a:ea typeface="Calibri" panose="020F0502020204030204" pitchFamily="34" charset="0"/>
              <a:cs typeface="Arial" panose="020B0604020202020204" pitchFamily="34" charset="0"/>
            </a:endParaRPr>
          </a:p>
          <a:p>
            <a:pPr marL="92075" lvl="1">
              <a:tabLst>
                <a:tab pos="360363" algn="l"/>
              </a:tabLst>
            </a:pPr>
            <a:br>
              <a:rPr lang="en-AU" sz="1500" dirty="0">
                <a:latin typeface="Arial" panose="020B0604020202020204" pitchFamily="34" charset="0"/>
                <a:cs typeface="Arial" panose="020B0604020202020204" pitchFamily="34" charset="0"/>
              </a:rPr>
            </a:br>
            <a:br>
              <a:rPr lang="en-AU" sz="2000" i="0" dirty="0">
                <a:solidFill>
                  <a:schemeClr val="tx1"/>
                </a:solidFill>
                <a:latin typeface="Arial" panose="020B0604020202020204" pitchFamily="34" charset="0"/>
                <a:cs typeface="Arial" panose="020B0604020202020204" pitchFamily="34" charset="0"/>
              </a:rPr>
            </a:br>
            <a:endParaRPr lang="en-AU" dirty="0"/>
          </a:p>
        </p:txBody>
      </p:sp>
    </p:spTree>
    <p:extLst>
      <p:ext uri="{BB962C8B-B14F-4D97-AF65-F5344CB8AC3E}">
        <p14:creationId xmlns:p14="http://schemas.microsoft.com/office/powerpoint/2010/main" val="207331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D00B82-BAD8-7032-1EF8-2909E9DED4F9}"/>
              </a:ext>
            </a:extLst>
          </p:cNvPr>
          <p:cNvSpPr>
            <a:spLocks noGrp="1"/>
          </p:cNvSpPr>
          <p:nvPr>
            <p:ph type="body" idx="1"/>
          </p:nvPr>
        </p:nvSpPr>
        <p:spPr>
          <a:xfrm>
            <a:off x="228600" y="1066801"/>
            <a:ext cx="8458200" cy="4970591"/>
          </a:xfrm>
        </p:spPr>
        <p:txBody>
          <a:bodyPr/>
          <a:lstStyle/>
          <a:p>
            <a:r>
              <a:rPr lang="en-AU" sz="1600" b="1" dirty="0"/>
              <a:t>Highlights (continued)</a:t>
            </a:r>
          </a:p>
          <a:p>
            <a:endParaRPr lang="en-AU" sz="1400" b="1" dirty="0"/>
          </a:p>
          <a:p>
            <a:r>
              <a:rPr lang="en-AU" sz="1500" b="1" u="sng" kern="1200" dirty="0">
                <a:solidFill>
                  <a:srgbClr val="00B050"/>
                </a:solidFill>
                <a:latin typeface="Arial" panose="020B0604020202020204" pitchFamily="34" charset="0"/>
                <a:cs typeface="Arial" panose="020B0604020202020204" pitchFamily="34" charset="0"/>
              </a:rPr>
              <a:t>Low operating cost estimates</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C1 Cash operating cost of US$15.84/lb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over the first 7 years</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C1 Cash operating cost of US$23.10/lb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over Life of Mine (</a:t>
            </a:r>
            <a:r>
              <a:rPr lang="en-AU" sz="1500" b="1" kern="1200" dirty="0">
                <a:solidFill>
                  <a:schemeClr val="tx1">
                    <a:lumMod val="75000"/>
                    <a:lumOff val="25000"/>
                  </a:schemeClr>
                </a:solidFill>
                <a:latin typeface="Arial" panose="020B0604020202020204" pitchFamily="34" charset="0"/>
                <a:cs typeface="Arial" panose="020B0604020202020204" pitchFamily="34" charset="0"/>
              </a:rPr>
              <a:t>LoM</a:t>
            </a:r>
            <a:r>
              <a:rPr lang="en-AU" sz="1500" kern="1200" dirty="0">
                <a:solidFill>
                  <a:schemeClr val="tx1">
                    <a:lumMod val="75000"/>
                    <a:lumOff val="25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All In Sustaining Cost (</a:t>
            </a:r>
            <a:r>
              <a:rPr lang="en-AU" sz="1500" b="1" kern="1200" dirty="0">
                <a:solidFill>
                  <a:schemeClr val="tx1">
                    <a:lumMod val="75000"/>
                    <a:lumOff val="25000"/>
                  </a:schemeClr>
                </a:solidFill>
                <a:latin typeface="Arial" panose="020B0604020202020204" pitchFamily="34" charset="0"/>
                <a:cs typeface="Arial" panose="020B0604020202020204" pitchFamily="34" charset="0"/>
              </a:rPr>
              <a:t>AISC</a:t>
            </a:r>
            <a:r>
              <a:rPr lang="en-AU" sz="1500" kern="1200" dirty="0">
                <a:solidFill>
                  <a:schemeClr val="tx1">
                    <a:lumMod val="75000"/>
                    <a:lumOff val="25000"/>
                  </a:schemeClr>
                </a:solidFill>
                <a:latin typeface="Arial" panose="020B0604020202020204" pitchFamily="34" charset="0"/>
                <a:cs typeface="Arial" panose="020B0604020202020204" pitchFamily="34" charset="0"/>
              </a:rPr>
              <a:t>) of US$20.32/lb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over the first 7 years</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AISC of US$28.02/lb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over LoM</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Robust estimate operating margins</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C1 (US$15.84) and AISC (US$20.32) for the first 7 years provides Toro with very strong margins during the initial payback period</a:t>
            </a:r>
          </a:p>
          <a:p>
            <a:pPr indent="-285750">
              <a:buFont typeface="Arial" panose="020B0604020202020204" pitchFamily="34" charset="0"/>
              <a:buChar char="•"/>
            </a:pPr>
            <a:endParaRPr lang="en-AU" sz="1000" b="1" u="sng" kern="1200" dirty="0">
              <a:solidFill>
                <a:srgbClr val="00B050"/>
              </a:solidFill>
              <a:latin typeface="Arial" panose="020B0604020202020204" pitchFamily="34" charset="0"/>
              <a:cs typeface="Arial" panose="020B0604020202020204" pitchFamily="34" charset="0"/>
            </a:endParaRPr>
          </a:p>
          <a:p>
            <a:r>
              <a:rPr lang="en-AU" sz="1500" b="1" u="sng" kern="1200" dirty="0">
                <a:solidFill>
                  <a:srgbClr val="00B050"/>
                </a:solidFill>
                <a:latin typeface="Arial" panose="020B0604020202020204" pitchFamily="34" charset="0"/>
                <a:cs typeface="Arial" panose="020B0604020202020204" pitchFamily="34" charset="0"/>
              </a:rPr>
              <a:t>Mining and Production </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Mine life of approximately 17.5 years </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Low average strip ratio of 1.17</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Process approximately 1.94Mt of ore per annum (front of beneficiation plant)</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Annual average production approximately 1.3Mlbs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(100% Indicated Resource) and 0.7Mlbs V</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2</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5</a:t>
            </a:r>
            <a:r>
              <a:rPr lang="en-AU" sz="1500" kern="1200" dirty="0">
                <a:solidFill>
                  <a:schemeClr val="tx1">
                    <a:lumMod val="75000"/>
                    <a:lumOff val="25000"/>
                  </a:schemeClr>
                </a:solidFill>
                <a:latin typeface="Arial" panose="020B0604020202020204" pitchFamily="34" charset="0"/>
                <a:cs typeface="Arial" panose="020B0604020202020204" pitchFamily="34" charset="0"/>
              </a:rPr>
              <a:t> (100% Inferred Resource)</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Total production approximately 22.8Mlbs of U</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3</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8</a:t>
            </a:r>
            <a:r>
              <a:rPr lang="en-AU" sz="1500" kern="1200" dirty="0">
                <a:solidFill>
                  <a:schemeClr val="tx1">
                    <a:lumMod val="75000"/>
                    <a:lumOff val="25000"/>
                  </a:schemeClr>
                </a:solidFill>
                <a:latin typeface="Arial" panose="020B0604020202020204" pitchFamily="34" charset="0"/>
                <a:cs typeface="Arial" panose="020B0604020202020204" pitchFamily="34" charset="0"/>
              </a:rPr>
              <a:t> and 11.9Mlbs of V</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2</a:t>
            </a:r>
            <a:r>
              <a:rPr lang="en-AU" sz="1500" kern="1200" dirty="0">
                <a:solidFill>
                  <a:schemeClr val="tx1">
                    <a:lumMod val="75000"/>
                    <a:lumOff val="25000"/>
                  </a:schemeClr>
                </a:solidFill>
                <a:latin typeface="Arial" panose="020B0604020202020204" pitchFamily="34" charset="0"/>
                <a:cs typeface="Arial" panose="020B0604020202020204" pitchFamily="34" charset="0"/>
              </a:rPr>
              <a:t>O</a:t>
            </a:r>
            <a:r>
              <a:rPr lang="en-AU" sz="1500" kern="1200" baseline="-25000" dirty="0">
                <a:solidFill>
                  <a:schemeClr val="tx1">
                    <a:lumMod val="75000"/>
                    <a:lumOff val="25000"/>
                  </a:schemeClr>
                </a:solidFill>
                <a:latin typeface="Arial" panose="020B0604020202020204" pitchFamily="34" charset="0"/>
                <a:cs typeface="Arial" panose="020B0604020202020204" pitchFamily="34" charset="0"/>
              </a:rPr>
              <a:t>5</a:t>
            </a:r>
            <a:r>
              <a:rPr lang="en-AU" sz="1500" kern="1200" dirty="0">
                <a:solidFill>
                  <a:schemeClr val="tx1">
                    <a:lumMod val="75000"/>
                    <a:lumOff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AU" sz="1500" kern="1200" dirty="0">
                <a:solidFill>
                  <a:schemeClr val="tx1">
                    <a:lumMod val="75000"/>
                    <a:lumOff val="25000"/>
                  </a:schemeClr>
                </a:solidFill>
                <a:latin typeface="Arial" panose="020B0604020202020204" pitchFamily="34" charset="0"/>
                <a:cs typeface="Arial" panose="020B0604020202020204" pitchFamily="34" charset="0"/>
              </a:rPr>
              <a:t>See release of 24 October 2022 for further information</a:t>
            </a:r>
          </a:p>
          <a:p>
            <a:pPr marL="285750" indent="-285750">
              <a:buFont typeface="Arial" panose="020B0604020202020204" pitchFamily="34" charset="0"/>
              <a:buChar char="•"/>
            </a:pPr>
            <a:endParaRPr lang="en-AU" sz="1500" kern="12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AU" sz="1500" kern="1200" dirty="0">
              <a:solidFill>
                <a:schemeClr val="tx1"/>
              </a:solidFill>
              <a:latin typeface="Arial" panose="020B060402020202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45F3BB96-F00E-C3D3-8D5F-7CB996F3512F}"/>
              </a:ext>
            </a:extLst>
          </p:cNvPr>
          <p:cNvSpPr>
            <a:spLocks noGrp="1"/>
          </p:cNvSpPr>
          <p:nvPr>
            <p:ph type="sldNum" sz="quarter" idx="7"/>
          </p:nvPr>
        </p:nvSpPr>
        <p:spPr>
          <a:xfrm>
            <a:off x="6602153" y="6515100"/>
            <a:ext cx="2103120" cy="342900"/>
          </a:xfrm>
        </p:spPr>
        <p:txBody>
          <a:bodyPr/>
          <a:lstStyle/>
          <a:p>
            <a:fld id="{B6F15528-21DE-4FAA-801E-634DDDAF4B2B}" type="slidenum">
              <a:rPr lang="en-AU" smtClean="0"/>
              <a:t>13</a:t>
            </a:fld>
            <a:endParaRPr lang="en-AU" dirty="0"/>
          </a:p>
        </p:txBody>
      </p:sp>
      <p:sp>
        <p:nvSpPr>
          <p:cNvPr id="6" name="TextBox 5">
            <a:extLst>
              <a:ext uri="{FF2B5EF4-FFF2-40B4-BE49-F238E27FC236}">
                <a16:creationId xmlns:a16="http://schemas.microsoft.com/office/drawing/2014/main" id="{FF80E5F0-75F1-919A-4A77-9814996972BD}"/>
              </a:ext>
            </a:extLst>
          </p:cNvPr>
          <p:cNvSpPr txBox="1"/>
          <p:nvPr/>
        </p:nvSpPr>
        <p:spPr>
          <a:xfrm>
            <a:off x="228600" y="152400"/>
            <a:ext cx="6858000" cy="707886"/>
          </a:xfrm>
          <a:prstGeom prst="rect">
            <a:avLst/>
          </a:prstGeom>
          <a:noFill/>
        </p:spPr>
        <p:txBody>
          <a:bodyPr wrap="square">
            <a:spAutoFit/>
          </a:bodyPr>
          <a:lstStyle/>
          <a:p>
            <a:pPr marL="12700">
              <a:spcBef>
                <a:spcPts val="105"/>
              </a:spcBef>
              <a:tabLst>
                <a:tab pos="2712720" algn="l"/>
              </a:tabLst>
            </a:pPr>
            <a:r>
              <a:rPr lang="en-AU" sz="2000" b="1" i="0" kern="0" spc="160" dirty="0">
                <a:solidFill>
                  <a:srgbClr val="FFFFFF"/>
                </a:solidFill>
                <a:latin typeface="Arial"/>
                <a:cs typeface="Arial"/>
              </a:rPr>
              <a:t>LAKE MAITLAND DEPOSIT SCOPING STUDY – STRONG RESULTS</a:t>
            </a:r>
            <a:endParaRPr lang="en-AU" sz="2000" b="1" kern="0" dirty="0">
              <a:latin typeface="Arial"/>
              <a:cs typeface="Arial"/>
            </a:endParaRPr>
          </a:p>
        </p:txBody>
      </p:sp>
      <p:sp>
        <p:nvSpPr>
          <p:cNvPr id="7" name="TextBox 6">
            <a:extLst>
              <a:ext uri="{FF2B5EF4-FFF2-40B4-BE49-F238E27FC236}">
                <a16:creationId xmlns:a16="http://schemas.microsoft.com/office/drawing/2014/main" id="{6C4BFD83-2ABC-C561-85A4-778AE5DBF2F4}"/>
              </a:ext>
            </a:extLst>
          </p:cNvPr>
          <p:cNvSpPr txBox="1"/>
          <p:nvPr/>
        </p:nvSpPr>
        <p:spPr>
          <a:xfrm>
            <a:off x="114300" y="5410201"/>
            <a:ext cx="8801100" cy="1143903"/>
          </a:xfrm>
          <a:prstGeom prst="rect">
            <a:avLst/>
          </a:prstGeom>
          <a:noFill/>
          <a:ln>
            <a:solidFill>
              <a:schemeClr val="tx1"/>
            </a:solidFill>
          </a:ln>
        </p:spPr>
        <p:txBody>
          <a:bodyPr wrap="square" rtlCol="0">
            <a:spAutoFit/>
          </a:bodyPr>
          <a:lstStyle/>
          <a:p>
            <a:pPr marR="338455" algn="ctr">
              <a:spcAft>
                <a:spcPts val="1000"/>
              </a:spcAft>
              <a:tabLst>
                <a:tab pos="8164513" algn="l"/>
              </a:tabLst>
            </a:pPr>
            <a:r>
              <a:rPr lang="en-AU" sz="1500" b="1" dirty="0">
                <a:solidFill>
                  <a:schemeClr val="tx1">
                    <a:lumMod val="75000"/>
                    <a:lumOff val="25000"/>
                  </a:schemeClr>
                </a:solidFill>
                <a:effectLst/>
                <a:latin typeface="Arial" panose="020B0604020202020204" pitchFamily="34" charset="0"/>
                <a:ea typeface="Arial" panose="020B0604020202020204" pitchFamily="34" charset="0"/>
              </a:rPr>
              <a:t>ASX Listing Rule 5.19.2</a:t>
            </a:r>
            <a:endParaRPr lang="en-AU" sz="1500" dirty="0">
              <a:solidFill>
                <a:schemeClr val="tx1">
                  <a:lumMod val="75000"/>
                  <a:lumOff val="25000"/>
                </a:schemeClr>
              </a:solidFill>
              <a:effectLst/>
              <a:latin typeface="Arial" panose="020B0604020202020204" pitchFamily="34" charset="0"/>
              <a:ea typeface="Arial" panose="020B0604020202020204" pitchFamily="34" charset="0"/>
            </a:endParaRPr>
          </a:p>
          <a:p>
            <a:pPr marR="338455" algn="ctr">
              <a:spcAft>
                <a:spcPts val="1000"/>
              </a:spcAft>
              <a:tabLst>
                <a:tab pos="8164513" algn="l"/>
              </a:tabLst>
            </a:pPr>
            <a:r>
              <a:rPr lang="en-AU" sz="1500" dirty="0">
                <a:solidFill>
                  <a:schemeClr val="tx1">
                    <a:lumMod val="75000"/>
                    <a:lumOff val="25000"/>
                  </a:schemeClr>
                </a:solidFill>
                <a:effectLst/>
                <a:latin typeface="Arial" panose="020B0604020202020204" pitchFamily="34" charset="0"/>
                <a:ea typeface="Arial" panose="020B0604020202020204" pitchFamily="34" charset="0"/>
              </a:rPr>
              <a:t>The Company confirms that all material assumptions underpinning the production target and the derived forecast financial information disclosed in the Scoping Study announced by the Company on 24 October 2022 continue to apply and have not materially changed. </a:t>
            </a:r>
            <a:r>
              <a:rPr lang="en-AU" sz="1500" b="1" dirty="0">
                <a:solidFill>
                  <a:schemeClr val="tx1">
                    <a:lumMod val="75000"/>
                    <a:lumOff val="25000"/>
                  </a:schemeClr>
                </a:solidFill>
                <a:effectLst/>
                <a:latin typeface="Arial" panose="020B0604020202020204" pitchFamily="34" charset="0"/>
                <a:ea typeface="Arial" panose="020B0604020202020204" pitchFamily="34" charset="0"/>
              </a:rPr>
              <a:t> </a:t>
            </a:r>
            <a:endParaRPr lang="en-AU" sz="1500" dirty="0">
              <a:solidFill>
                <a:schemeClr val="tx1">
                  <a:lumMod val="75000"/>
                  <a:lumOff val="25000"/>
                </a:schemeClr>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14757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291" y="221614"/>
            <a:ext cx="4376420" cy="320601"/>
          </a:xfrm>
          <a:prstGeom prst="rect">
            <a:avLst/>
          </a:prstGeom>
        </p:spPr>
        <p:txBody>
          <a:bodyPr vert="horz" wrap="square" lIns="0" tIns="12700" rIns="0" bIns="0" rtlCol="0">
            <a:spAutoFit/>
          </a:bodyPr>
          <a:lstStyle/>
          <a:p>
            <a:pPr marL="12700" marR="5080">
              <a:lnSpc>
                <a:spcPct val="100000"/>
              </a:lnSpc>
              <a:spcBef>
                <a:spcPts val="100"/>
              </a:spcBef>
            </a:pPr>
            <a:r>
              <a:rPr sz="2000" i="0" dirty="0">
                <a:solidFill>
                  <a:srgbClr val="FFFFFF"/>
                </a:solidFill>
                <a:latin typeface="Arial"/>
                <a:cs typeface="Arial"/>
              </a:rPr>
              <a:t>LAKE MAITLAND SCOPING</a:t>
            </a:r>
            <a:r>
              <a:rPr sz="2000" i="0" spc="-135" dirty="0">
                <a:solidFill>
                  <a:srgbClr val="FFFFFF"/>
                </a:solidFill>
                <a:latin typeface="Arial"/>
                <a:cs typeface="Arial"/>
              </a:rPr>
              <a:t> </a:t>
            </a:r>
            <a:r>
              <a:rPr sz="2000" i="0" dirty="0">
                <a:solidFill>
                  <a:srgbClr val="FFFFFF"/>
                </a:solidFill>
                <a:latin typeface="Arial"/>
                <a:cs typeface="Arial"/>
              </a:rPr>
              <a:t>STUDY</a:t>
            </a:r>
            <a:endParaRPr sz="2000" dirty="0">
              <a:latin typeface="Arial"/>
              <a:cs typeface="Arial"/>
            </a:endParaRPr>
          </a:p>
        </p:txBody>
      </p:sp>
      <p:sp>
        <p:nvSpPr>
          <p:cNvPr id="3" name="object 3"/>
          <p:cNvSpPr txBox="1"/>
          <p:nvPr/>
        </p:nvSpPr>
        <p:spPr>
          <a:xfrm>
            <a:off x="139700" y="1239752"/>
            <a:ext cx="8708390" cy="4395434"/>
          </a:xfrm>
          <a:prstGeom prst="rect">
            <a:avLst/>
          </a:prstGeom>
        </p:spPr>
        <p:txBody>
          <a:bodyPr vert="horz" wrap="square" lIns="0" tIns="12065" rIns="0" bIns="0" rtlCol="0">
            <a:spAutoFit/>
          </a:bodyPr>
          <a:lstStyle/>
          <a:p>
            <a:pPr marL="375285" indent="-287020">
              <a:lnSpc>
                <a:spcPct val="100000"/>
              </a:lnSpc>
              <a:spcBef>
                <a:spcPts val="95"/>
              </a:spcBef>
              <a:buClr>
                <a:srgbClr val="339933"/>
              </a:buClr>
              <a:buFont typeface="Arial"/>
              <a:buChar char="•"/>
              <a:tabLst>
                <a:tab pos="375285" algn="l"/>
                <a:tab pos="375920" algn="l"/>
              </a:tabLst>
            </a:pPr>
            <a:r>
              <a:rPr sz="1600" spc="-20" dirty="0">
                <a:solidFill>
                  <a:srgbClr val="464646"/>
                </a:solidFill>
                <a:uFill>
                  <a:solidFill>
                    <a:srgbClr val="464646"/>
                  </a:solidFill>
                </a:uFill>
                <a:latin typeface="Arial"/>
                <a:cs typeface="Arial"/>
              </a:rPr>
              <a:t>Vanadium</a:t>
            </a:r>
            <a:r>
              <a:rPr sz="1600" spc="65" dirty="0">
                <a:solidFill>
                  <a:srgbClr val="464646"/>
                </a:solidFill>
                <a:uFill>
                  <a:solidFill>
                    <a:srgbClr val="464646"/>
                  </a:solidFill>
                </a:uFill>
                <a:latin typeface="Arial"/>
                <a:cs typeface="Arial"/>
              </a:rPr>
              <a:t> </a:t>
            </a:r>
            <a:r>
              <a:rPr sz="1600" spc="-5" dirty="0">
                <a:solidFill>
                  <a:srgbClr val="464646"/>
                </a:solidFill>
                <a:uFill>
                  <a:solidFill>
                    <a:srgbClr val="464646"/>
                  </a:solidFill>
                </a:uFill>
                <a:latin typeface="Arial"/>
                <a:cs typeface="Arial"/>
              </a:rPr>
              <a:t>(as</a:t>
            </a:r>
            <a:r>
              <a:rPr sz="1600" spc="60" dirty="0">
                <a:solidFill>
                  <a:srgbClr val="464646"/>
                </a:solidFill>
                <a:uFill>
                  <a:solidFill>
                    <a:srgbClr val="464646"/>
                  </a:solidFill>
                </a:uFill>
                <a:latin typeface="Arial"/>
                <a:cs typeface="Arial"/>
              </a:rPr>
              <a:t> </a:t>
            </a:r>
            <a:r>
              <a:rPr sz="1600" spc="-5" dirty="0">
                <a:solidFill>
                  <a:srgbClr val="464646"/>
                </a:solidFill>
                <a:uFill>
                  <a:solidFill>
                    <a:srgbClr val="464646"/>
                  </a:solidFill>
                </a:uFill>
                <a:latin typeface="Arial"/>
                <a:cs typeface="Arial"/>
              </a:rPr>
              <a:t>V</a:t>
            </a:r>
            <a:r>
              <a:rPr sz="1575" spc="-7" baseline="-15873" dirty="0">
                <a:solidFill>
                  <a:srgbClr val="464646"/>
                </a:solidFill>
                <a:uFill>
                  <a:solidFill>
                    <a:srgbClr val="464646"/>
                  </a:solidFill>
                </a:uFill>
                <a:latin typeface="Arial"/>
                <a:cs typeface="Arial"/>
              </a:rPr>
              <a:t>2</a:t>
            </a:r>
            <a:r>
              <a:rPr sz="1600" spc="-5" dirty="0">
                <a:solidFill>
                  <a:srgbClr val="464646"/>
                </a:solidFill>
                <a:uFill>
                  <a:solidFill>
                    <a:srgbClr val="464646"/>
                  </a:solidFill>
                </a:uFill>
                <a:latin typeface="Arial"/>
                <a:cs typeface="Arial"/>
              </a:rPr>
              <a:t>O</a:t>
            </a:r>
            <a:r>
              <a:rPr sz="1575" spc="-7" baseline="-15873" dirty="0">
                <a:solidFill>
                  <a:srgbClr val="464646"/>
                </a:solidFill>
                <a:uFill>
                  <a:solidFill>
                    <a:srgbClr val="464646"/>
                  </a:solidFill>
                </a:uFill>
                <a:latin typeface="Arial"/>
                <a:cs typeface="Arial"/>
              </a:rPr>
              <a:t>5</a:t>
            </a:r>
            <a:r>
              <a:rPr sz="1600" spc="-5" dirty="0">
                <a:solidFill>
                  <a:srgbClr val="464646"/>
                </a:solidFill>
                <a:uFill>
                  <a:solidFill>
                    <a:srgbClr val="464646"/>
                  </a:solidFill>
                </a:uFill>
                <a:latin typeface="Arial"/>
                <a:cs typeface="Arial"/>
              </a:rPr>
              <a:t>)</a:t>
            </a:r>
            <a:r>
              <a:rPr sz="1600" spc="65" dirty="0">
                <a:solidFill>
                  <a:srgbClr val="464646"/>
                </a:solidFill>
                <a:uFill>
                  <a:solidFill>
                    <a:srgbClr val="464646"/>
                  </a:solidFill>
                </a:uFill>
                <a:latin typeface="Arial"/>
                <a:cs typeface="Arial"/>
              </a:rPr>
              <a:t> </a:t>
            </a:r>
            <a:r>
              <a:rPr sz="1600" spc="-10" dirty="0">
                <a:solidFill>
                  <a:srgbClr val="464646"/>
                </a:solidFill>
                <a:uFill>
                  <a:solidFill>
                    <a:srgbClr val="464646"/>
                  </a:solidFill>
                </a:uFill>
                <a:latin typeface="Arial"/>
                <a:cs typeface="Arial"/>
              </a:rPr>
              <a:t>successfully</a:t>
            </a:r>
            <a:r>
              <a:rPr sz="1600" spc="55" dirty="0">
                <a:solidFill>
                  <a:srgbClr val="464646"/>
                </a:solidFill>
                <a:uFill>
                  <a:solidFill>
                    <a:srgbClr val="464646"/>
                  </a:solidFill>
                </a:uFill>
                <a:latin typeface="Arial"/>
                <a:cs typeface="Arial"/>
              </a:rPr>
              <a:t> </a:t>
            </a:r>
            <a:r>
              <a:rPr sz="1600" spc="-5" dirty="0">
                <a:solidFill>
                  <a:srgbClr val="464646"/>
                </a:solidFill>
                <a:uFill>
                  <a:solidFill>
                    <a:srgbClr val="464646"/>
                  </a:solidFill>
                </a:uFill>
                <a:latin typeface="Arial"/>
                <a:cs typeface="Arial"/>
              </a:rPr>
              <a:t>integrated</a:t>
            </a:r>
            <a:r>
              <a:rPr sz="1600" spc="65" dirty="0">
                <a:solidFill>
                  <a:srgbClr val="464646"/>
                </a:solidFill>
                <a:uFill>
                  <a:solidFill>
                    <a:srgbClr val="464646"/>
                  </a:solidFill>
                </a:uFill>
                <a:latin typeface="Arial"/>
                <a:cs typeface="Arial"/>
              </a:rPr>
              <a:t> </a:t>
            </a:r>
            <a:r>
              <a:rPr sz="1600" spc="-5" dirty="0">
                <a:solidFill>
                  <a:srgbClr val="464646"/>
                </a:solidFill>
                <a:uFill>
                  <a:solidFill>
                    <a:srgbClr val="464646"/>
                  </a:solidFill>
                </a:uFill>
                <a:latin typeface="Arial"/>
                <a:cs typeface="Arial"/>
              </a:rPr>
              <a:t>into</a:t>
            </a:r>
            <a:r>
              <a:rPr sz="1600" spc="70" dirty="0">
                <a:solidFill>
                  <a:srgbClr val="464646"/>
                </a:solidFill>
                <a:uFill>
                  <a:solidFill>
                    <a:srgbClr val="464646"/>
                  </a:solidFill>
                </a:uFill>
                <a:latin typeface="Arial"/>
                <a:cs typeface="Arial"/>
              </a:rPr>
              <a:t> </a:t>
            </a:r>
            <a:r>
              <a:rPr sz="1600" spc="-10" dirty="0">
                <a:solidFill>
                  <a:srgbClr val="464646"/>
                </a:solidFill>
                <a:uFill>
                  <a:solidFill>
                    <a:srgbClr val="464646"/>
                  </a:solidFill>
                </a:uFill>
                <a:latin typeface="Arial"/>
                <a:cs typeface="Arial"/>
              </a:rPr>
              <a:t>the</a:t>
            </a:r>
            <a:r>
              <a:rPr sz="1600" spc="55" dirty="0">
                <a:solidFill>
                  <a:srgbClr val="464646"/>
                </a:solidFill>
                <a:uFill>
                  <a:solidFill>
                    <a:srgbClr val="464646"/>
                  </a:solidFill>
                </a:uFill>
                <a:latin typeface="Arial"/>
                <a:cs typeface="Arial"/>
              </a:rPr>
              <a:t> </a:t>
            </a:r>
            <a:r>
              <a:rPr sz="1600" spc="-10" dirty="0">
                <a:solidFill>
                  <a:srgbClr val="464646"/>
                </a:solidFill>
                <a:uFill>
                  <a:solidFill>
                    <a:srgbClr val="464646"/>
                  </a:solidFill>
                </a:uFill>
                <a:latin typeface="Arial"/>
                <a:cs typeface="Arial"/>
              </a:rPr>
              <a:t>Lake</a:t>
            </a:r>
            <a:r>
              <a:rPr sz="1600" spc="75" dirty="0">
                <a:solidFill>
                  <a:srgbClr val="464646"/>
                </a:solidFill>
                <a:uFill>
                  <a:solidFill>
                    <a:srgbClr val="464646"/>
                  </a:solidFill>
                </a:uFill>
                <a:latin typeface="Arial"/>
                <a:cs typeface="Arial"/>
              </a:rPr>
              <a:t> </a:t>
            </a:r>
            <a:r>
              <a:rPr sz="1600" spc="-5" dirty="0">
                <a:solidFill>
                  <a:srgbClr val="464646"/>
                </a:solidFill>
                <a:uFill>
                  <a:solidFill>
                    <a:srgbClr val="464646"/>
                  </a:solidFill>
                </a:uFill>
                <a:latin typeface="Arial"/>
                <a:cs typeface="Arial"/>
              </a:rPr>
              <a:t>Maitland</a:t>
            </a:r>
            <a:r>
              <a:rPr sz="1600" spc="75" dirty="0">
                <a:solidFill>
                  <a:srgbClr val="464646"/>
                </a:solidFill>
                <a:uFill>
                  <a:solidFill>
                    <a:srgbClr val="464646"/>
                  </a:solidFill>
                </a:uFill>
                <a:latin typeface="Arial"/>
                <a:cs typeface="Arial"/>
              </a:rPr>
              <a:t> </a:t>
            </a:r>
            <a:r>
              <a:rPr sz="1600" spc="-10" dirty="0">
                <a:solidFill>
                  <a:srgbClr val="464646"/>
                </a:solidFill>
                <a:uFill>
                  <a:solidFill>
                    <a:srgbClr val="464646"/>
                  </a:solidFill>
                </a:uFill>
                <a:latin typeface="Arial"/>
                <a:cs typeface="Arial"/>
              </a:rPr>
              <a:t>uranium</a:t>
            </a:r>
            <a:endParaRPr sz="1600" dirty="0">
              <a:latin typeface="Arial"/>
              <a:cs typeface="Arial"/>
            </a:endParaRPr>
          </a:p>
          <a:p>
            <a:pPr marL="374650">
              <a:lnSpc>
                <a:spcPct val="100000"/>
              </a:lnSpc>
            </a:pPr>
            <a:r>
              <a:rPr sz="1600" spc="-5" dirty="0">
                <a:solidFill>
                  <a:srgbClr val="464646"/>
                </a:solidFill>
                <a:latin typeface="Arial"/>
                <a:cs typeface="Arial"/>
              </a:rPr>
              <a:t>(as U</a:t>
            </a:r>
            <a:r>
              <a:rPr sz="1575" spc="-7" baseline="-15873" dirty="0">
                <a:solidFill>
                  <a:srgbClr val="464646"/>
                </a:solidFill>
                <a:latin typeface="Arial"/>
                <a:cs typeface="Arial"/>
              </a:rPr>
              <a:t>3</a:t>
            </a:r>
            <a:r>
              <a:rPr sz="1600" spc="-5" dirty="0">
                <a:solidFill>
                  <a:srgbClr val="464646"/>
                </a:solidFill>
                <a:latin typeface="Arial"/>
                <a:cs typeface="Arial"/>
              </a:rPr>
              <a:t>O</a:t>
            </a:r>
            <a:r>
              <a:rPr sz="1575" spc="-7" baseline="-15873" dirty="0">
                <a:solidFill>
                  <a:srgbClr val="464646"/>
                </a:solidFill>
                <a:latin typeface="Arial"/>
                <a:cs typeface="Arial"/>
              </a:rPr>
              <a:t>8</a:t>
            </a:r>
            <a:r>
              <a:rPr sz="1600" spc="-5" dirty="0">
                <a:solidFill>
                  <a:srgbClr val="464646"/>
                </a:solidFill>
                <a:latin typeface="Arial"/>
                <a:cs typeface="Arial"/>
              </a:rPr>
              <a:t>)</a:t>
            </a:r>
            <a:r>
              <a:rPr sz="1600" spc="5" dirty="0">
                <a:solidFill>
                  <a:srgbClr val="464646"/>
                </a:solidFill>
                <a:latin typeface="Arial"/>
                <a:cs typeface="Arial"/>
              </a:rPr>
              <a:t> </a:t>
            </a:r>
            <a:r>
              <a:rPr sz="1600" spc="-5" dirty="0">
                <a:solidFill>
                  <a:srgbClr val="464646"/>
                </a:solidFill>
                <a:latin typeface="Arial"/>
                <a:cs typeface="Arial"/>
              </a:rPr>
              <a:t>resource.</a:t>
            </a:r>
            <a:endParaRPr sz="1600" dirty="0">
              <a:latin typeface="Arial"/>
              <a:cs typeface="Arial"/>
            </a:endParaRPr>
          </a:p>
          <a:p>
            <a:pPr>
              <a:lnSpc>
                <a:spcPct val="100000"/>
              </a:lnSpc>
            </a:pPr>
            <a:endParaRPr sz="1750" dirty="0">
              <a:latin typeface="Arial"/>
              <a:cs typeface="Arial"/>
            </a:endParaRPr>
          </a:p>
          <a:p>
            <a:pPr marL="375285" marR="94615" indent="-287020">
              <a:lnSpc>
                <a:spcPct val="100000"/>
              </a:lnSpc>
              <a:spcBef>
                <a:spcPts val="5"/>
              </a:spcBef>
              <a:buClr>
                <a:srgbClr val="339933"/>
              </a:buClr>
              <a:buFont typeface="Arial"/>
              <a:buChar char="•"/>
              <a:tabLst>
                <a:tab pos="375285" algn="l"/>
                <a:tab pos="375920" algn="l"/>
                <a:tab pos="2044064" algn="l"/>
                <a:tab pos="2354580" algn="l"/>
                <a:tab pos="2776855" algn="l"/>
                <a:tab pos="3758565" algn="l"/>
                <a:tab pos="4338955" algn="l"/>
                <a:tab pos="5240020" algn="l"/>
                <a:tab pos="5829935" algn="l"/>
                <a:tab pos="6241415" algn="l"/>
                <a:tab pos="7112634" algn="l"/>
                <a:tab pos="7690484" algn="l"/>
                <a:tab pos="8158480" algn="l"/>
              </a:tabLst>
            </a:pPr>
            <a:r>
              <a:rPr sz="1600" spc="-10" dirty="0">
                <a:solidFill>
                  <a:srgbClr val="464646"/>
                </a:solidFill>
                <a:latin typeface="Arial"/>
                <a:cs typeface="Arial"/>
              </a:rPr>
              <a:t>Re-opt</a:t>
            </a:r>
            <a:r>
              <a:rPr sz="1600" spc="-5" dirty="0">
                <a:solidFill>
                  <a:srgbClr val="464646"/>
                </a:solidFill>
                <a:latin typeface="Arial"/>
                <a:cs typeface="Arial"/>
              </a:rPr>
              <a:t>i</a:t>
            </a:r>
            <a:r>
              <a:rPr sz="1600" spc="-10" dirty="0">
                <a:solidFill>
                  <a:srgbClr val="464646"/>
                </a:solidFill>
                <a:latin typeface="Arial"/>
                <a:cs typeface="Arial"/>
              </a:rPr>
              <a:t>m</a:t>
            </a:r>
            <a:r>
              <a:rPr sz="1600" spc="-5" dirty="0">
                <a:solidFill>
                  <a:srgbClr val="464646"/>
                </a:solidFill>
                <a:latin typeface="Arial"/>
                <a:cs typeface="Arial"/>
              </a:rPr>
              <a:t>isa</a:t>
            </a:r>
            <a:r>
              <a:rPr sz="1600" spc="-10" dirty="0">
                <a:solidFill>
                  <a:srgbClr val="464646"/>
                </a:solidFill>
                <a:latin typeface="Arial"/>
                <a:cs typeface="Arial"/>
              </a:rPr>
              <a:t>t</a:t>
            </a:r>
            <a:r>
              <a:rPr sz="1600" spc="-5" dirty="0">
                <a:solidFill>
                  <a:srgbClr val="464646"/>
                </a:solidFill>
                <a:latin typeface="Arial"/>
                <a:cs typeface="Arial"/>
              </a:rPr>
              <a:t>i</a:t>
            </a:r>
            <a:r>
              <a:rPr sz="1600" spc="-10" dirty="0">
                <a:solidFill>
                  <a:srgbClr val="464646"/>
                </a:solidFill>
                <a:latin typeface="Arial"/>
                <a:cs typeface="Arial"/>
              </a:rPr>
              <a:t>o</a:t>
            </a:r>
            <a:r>
              <a:rPr sz="1600" spc="-5" dirty="0">
                <a:solidFill>
                  <a:srgbClr val="464646"/>
                </a:solidFill>
                <a:latin typeface="Arial"/>
                <a:cs typeface="Arial"/>
              </a:rPr>
              <a:t>n</a:t>
            </a:r>
            <a:r>
              <a:rPr sz="1600" dirty="0">
                <a:solidFill>
                  <a:srgbClr val="464646"/>
                </a:solidFill>
                <a:latin typeface="Arial"/>
                <a:cs typeface="Arial"/>
              </a:rPr>
              <a:t>	</a:t>
            </a:r>
            <a:r>
              <a:rPr sz="1600" spc="-10" dirty="0">
                <a:solidFill>
                  <a:srgbClr val="464646"/>
                </a:solidFill>
                <a:latin typeface="Arial"/>
                <a:cs typeface="Arial"/>
              </a:rPr>
              <a:t>o</a:t>
            </a:r>
            <a:r>
              <a:rPr sz="1600" spc="-5" dirty="0">
                <a:solidFill>
                  <a:srgbClr val="464646"/>
                </a:solidFill>
                <a:latin typeface="Arial"/>
                <a:cs typeface="Arial"/>
              </a:rPr>
              <a:t>f</a:t>
            </a:r>
            <a:r>
              <a:rPr sz="1600" dirty="0">
                <a:solidFill>
                  <a:srgbClr val="464646"/>
                </a:solidFill>
                <a:latin typeface="Arial"/>
                <a:cs typeface="Arial"/>
              </a:rPr>
              <a:t>	</a:t>
            </a:r>
            <a:r>
              <a:rPr sz="1600" spc="-5" dirty="0">
                <a:solidFill>
                  <a:srgbClr val="464646"/>
                </a:solidFill>
                <a:latin typeface="Arial"/>
                <a:cs typeface="Arial"/>
              </a:rPr>
              <a:t>the</a:t>
            </a:r>
            <a:r>
              <a:rPr sz="1600" dirty="0">
                <a:solidFill>
                  <a:srgbClr val="464646"/>
                </a:solidFill>
                <a:latin typeface="Arial"/>
                <a:cs typeface="Arial"/>
              </a:rPr>
              <a:t>	</a:t>
            </a:r>
            <a:r>
              <a:rPr sz="1600" spc="-10" dirty="0">
                <a:solidFill>
                  <a:srgbClr val="464646"/>
                </a:solidFill>
                <a:latin typeface="Arial"/>
                <a:cs typeface="Arial"/>
              </a:rPr>
              <a:t>pr</a:t>
            </a:r>
            <a:r>
              <a:rPr sz="1600" spc="-20" dirty="0">
                <a:solidFill>
                  <a:srgbClr val="464646"/>
                </a:solidFill>
                <a:latin typeface="Arial"/>
                <a:cs typeface="Arial"/>
              </a:rPr>
              <a:t>o</a:t>
            </a:r>
            <a:r>
              <a:rPr sz="1600" spc="-10" dirty="0">
                <a:solidFill>
                  <a:srgbClr val="464646"/>
                </a:solidFill>
                <a:latin typeface="Arial"/>
                <a:cs typeface="Arial"/>
              </a:rPr>
              <a:t>p</a:t>
            </a:r>
            <a:r>
              <a:rPr sz="1600" spc="-20" dirty="0">
                <a:solidFill>
                  <a:srgbClr val="464646"/>
                </a:solidFill>
                <a:latin typeface="Arial"/>
                <a:cs typeface="Arial"/>
              </a:rPr>
              <a:t>o</a:t>
            </a:r>
            <a:r>
              <a:rPr sz="1600" spc="-15" dirty="0">
                <a:solidFill>
                  <a:srgbClr val="464646"/>
                </a:solidFill>
                <a:latin typeface="Arial"/>
                <a:cs typeface="Arial"/>
              </a:rPr>
              <a:t>s</a:t>
            </a:r>
            <a:r>
              <a:rPr sz="1600" spc="-10" dirty="0">
                <a:solidFill>
                  <a:srgbClr val="464646"/>
                </a:solidFill>
                <a:latin typeface="Arial"/>
                <a:cs typeface="Arial"/>
              </a:rPr>
              <a:t>e</a:t>
            </a:r>
            <a:r>
              <a:rPr sz="1600" spc="-5" dirty="0">
                <a:solidFill>
                  <a:srgbClr val="464646"/>
                </a:solidFill>
                <a:latin typeface="Arial"/>
                <a:cs typeface="Arial"/>
              </a:rPr>
              <a:t>d</a:t>
            </a:r>
            <a:r>
              <a:rPr sz="1600" dirty="0">
                <a:solidFill>
                  <a:srgbClr val="464646"/>
                </a:solidFill>
                <a:latin typeface="Arial"/>
                <a:cs typeface="Arial"/>
              </a:rPr>
              <a:t>	</a:t>
            </a:r>
            <a:r>
              <a:rPr sz="1600" spc="-5" dirty="0">
                <a:solidFill>
                  <a:srgbClr val="464646"/>
                </a:solidFill>
                <a:latin typeface="Arial"/>
                <a:cs typeface="Arial"/>
              </a:rPr>
              <a:t>L</a:t>
            </a:r>
            <a:r>
              <a:rPr sz="1600" spc="-20" dirty="0">
                <a:solidFill>
                  <a:srgbClr val="464646"/>
                </a:solidFill>
                <a:latin typeface="Arial"/>
                <a:cs typeface="Arial"/>
              </a:rPr>
              <a:t>a</a:t>
            </a:r>
            <a:r>
              <a:rPr sz="1600" dirty="0">
                <a:solidFill>
                  <a:srgbClr val="464646"/>
                </a:solidFill>
                <a:latin typeface="Arial"/>
                <a:cs typeface="Arial"/>
              </a:rPr>
              <a:t>k</a:t>
            </a:r>
            <a:r>
              <a:rPr sz="1600" spc="-5" dirty="0">
                <a:solidFill>
                  <a:srgbClr val="464646"/>
                </a:solidFill>
                <a:latin typeface="Arial"/>
                <a:cs typeface="Arial"/>
              </a:rPr>
              <a:t>e</a:t>
            </a:r>
            <a:r>
              <a:rPr sz="1600" dirty="0">
                <a:solidFill>
                  <a:srgbClr val="464646"/>
                </a:solidFill>
                <a:latin typeface="Arial"/>
                <a:cs typeface="Arial"/>
              </a:rPr>
              <a:t>	</a:t>
            </a:r>
            <a:r>
              <a:rPr sz="1600" spc="-15" dirty="0">
                <a:solidFill>
                  <a:srgbClr val="464646"/>
                </a:solidFill>
                <a:latin typeface="Arial"/>
                <a:cs typeface="Arial"/>
              </a:rPr>
              <a:t>M</a:t>
            </a:r>
            <a:r>
              <a:rPr sz="1600" spc="-20" dirty="0">
                <a:solidFill>
                  <a:srgbClr val="464646"/>
                </a:solidFill>
                <a:latin typeface="Arial"/>
                <a:cs typeface="Arial"/>
              </a:rPr>
              <a:t>a</a:t>
            </a:r>
            <a:r>
              <a:rPr sz="1600" dirty="0">
                <a:solidFill>
                  <a:srgbClr val="464646"/>
                </a:solidFill>
                <a:latin typeface="Arial"/>
                <a:cs typeface="Arial"/>
              </a:rPr>
              <a:t>i</a:t>
            </a:r>
            <a:r>
              <a:rPr sz="1600" spc="-20" dirty="0">
                <a:solidFill>
                  <a:srgbClr val="464646"/>
                </a:solidFill>
                <a:latin typeface="Arial"/>
                <a:cs typeface="Arial"/>
              </a:rPr>
              <a:t>t</a:t>
            </a:r>
            <a:r>
              <a:rPr sz="1600" spc="-15" dirty="0">
                <a:solidFill>
                  <a:srgbClr val="464646"/>
                </a:solidFill>
                <a:latin typeface="Arial"/>
                <a:cs typeface="Arial"/>
              </a:rPr>
              <a:t>l</a:t>
            </a:r>
            <a:r>
              <a:rPr sz="1600" spc="-20" dirty="0">
                <a:solidFill>
                  <a:srgbClr val="464646"/>
                </a:solidFill>
                <a:latin typeface="Arial"/>
                <a:cs typeface="Arial"/>
              </a:rPr>
              <a:t>a</a:t>
            </a:r>
            <a:r>
              <a:rPr sz="1600" spc="-5" dirty="0">
                <a:solidFill>
                  <a:srgbClr val="464646"/>
                </a:solidFill>
                <a:latin typeface="Arial"/>
                <a:cs typeface="Arial"/>
              </a:rPr>
              <a:t>nd</a:t>
            </a:r>
            <a:r>
              <a:rPr sz="1600" dirty="0">
                <a:solidFill>
                  <a:srgbClr val="464646"/>
                </a:solidFill>
                <a:latin typeface="Arial"/>
                <a:cs typeface="Arial"/>
              </a:rPr>
              <a:t>	</a:t>
            </a:r>
            <a:r>
              <a:rPr sz="1600" spc="-10" dirty="0">
                <a:solidFill>
                  <a:srgbClr val="464646"/>
                </a:solidFill>
                <a:latin typeface="Arial"/>
                <a:cs typeface="Arial"/>
              </a:rPr>
              <a:t>op</a:t>
            </a:r>
            <a:r>
              <a:rPr sz="1600" spc="-20" dirty="0">
                <a:solidFill>
                  <a:srgbClr val="464646"/>
                </a:solidFill>
                <a:latin typeface="Arial"/>
                <a:cs typeface="Arial"/>
              </a:rPr>
              <a:t>e</a:t>
            </a:r>
            <a:r>
              <a:rPr sz="1600" spc="-5" dirty="0">
                <a:solidFill>
                  <a:srgbClr val="464646"/>
                </a:solidFill>
                <a:latin typeface="Arial"/>
                <a:cs typeface="Arial"/>
              </a:rPr>
              <a:t>n</a:t>
            </a:r>
            <a:r>
              <a:rPr sz="1600" dirty="0">
                <a:solidFill>
                  <a:srgbClr val="464646"/>
                </a:solidFill>
                <a:latin typeface="Arial"/>
                <a:cs typeface="Arial"/>
              </a:rPr>
              <a:t>	c</a:t>
            </a:r>
            <a:r>
              <a:rPr sz="1600" spc="-10" dirty="0">
                <a:solidFill>
                  <a:srgbClr val="464646"/>
                </a:solidFill>
                <a:latin typeface="Arial"/>
                <a:cs typeface="Arial"/>
              </a:rPr>
              <a:t>u</a:t>
            </a:r>
            <a:r>
              <a:rPr sz="1600" spc="-5" dirty="0">
                <a:solidFill>
                  <a:srgbClr val="464646"/>
                </a:solidFill>
                <a:latin typeface="Arial"/>
                <a:cs typeface="Arial"/>
              </a:rPr>
              <a:t>t</a:t>
            </a:r>
            <a:r>
              <a:rPr sz="1600" dirty="0">
                <a:solidFill>
                  <a:srgbClr val="464646"/>
                </a:solidFill>
                <a:latin typeface="Arial"/>
                <a:cs typeface="Arial"/>
              </a:rPr>
              <a:t>	</a:t>
            </a:r>
            <a:r>
              <a:rPr sz="1600" spc="-10" dirty="0">
                <a:solidFill>
                  <a:srgbClr val="464646"/>
                </a:solidFill>
                <a:latin typeface="Arial"/>
                <a:cs typeface="Arial"/>
              </a:rPr>
              <a:t>ura</a:t>
            </a:r>
            <a:r>
              <a:rPr sz="1600" spc="-20" dirty="0">
                <a:solidFill>
                  <a:srgbClr val="464646"/>
                </a:solidFill>
                <a:latin typeface="Arial"/>
                <a:cs typeface="Arial"/>
              </a:rPr>
              <a:t>n</a:t>
            </a:r>
            <a:r>
              <a:rPr sz="1600" spc="-15" dirty="0">
                <a:solidFill>
                  <a:srgbClr val="464646"/>
                </a:solidFill>
                <a:latin typeface="Arial"/>
                <a:cs typeface="Arial"/>
              </a:rPr>
              <a:t>i</a:t>
            </a:r>
            <a:r>
              <a:rPr sz="1600" spc="-10" dirty="0">
                <a:solidFill>
                  <a:srgbClr val="464646"/>
                </a:solidFill>
                <a:latin typeface="Arial"/>
                <a:cs typeface="Arial"/>
              </a:rPr>
              <a:t>u</a:t>
            </a:r>
            <a:r>
              <a:rPr sz="1600" spc="-5" dirty="0">
                <a:solidFill>
                  <a:srgbClr val="464646"/>
                </a:solidFill>
                <a:latin typeface="Arial"/>
                <a:cs typeface="Arial"/>
              </a:rPr>
              <a:t>m</a:t>
            </a:r>
            <a:r>
              <a:rPr sz="1600" dirty="0">
                <a:solidFill>
                  <a:srgbClr val="464646"/>
                </a:solidFill>
                <a:latin typeface="Arial"/>
                <a:cs typeface="Arial"/>
              </a:rPr>
              <a:t>	</a:t>
            </a:r>
            <a:r>
              <a:rPr sz="1600" spc="-15" dirty="0">
                <a:solidFill>
                  <a:srgbClr val="464646"/>
                </a:solidFill>
                <a:latin typeface="Arial"/>
                <a:cs typeface="Arial"/>
              </a:rPr>
              <a:t>m</a:t>
            </a:r>
            <a:r>
              <a:rPr sz="1600" dirty="0">
                <a:solidFill>
                  <a:srgbClr val="464646"/>
                </a:solidFill>
                <a:latin typeface="Arial"/>
                <a:cs typeface="Arial"/>
              </a:rPr>
              <a:t>i</a:t>
            </a:r>
            <a:r>
              <a:rPr sz="1600" spc="-20" dirty="0">
                <a:solidFill>
                  <a:srgbClr val="464646"/>
                </a:solidFill>
                <a:latin typeface="Arial"/>
                <a:cs typeface="Arial"/>
              </a:rPr>
              <a:t>n</a:t>
            </a:r>
            <a:r>
              <a:rPr sz="1600" spc="-5" dirty="0">
                <a:solidFill>
                  <a:srgbClr val="464646"/>
                </a:solidFill>
                <a:latin typeface="Arial"/>
                <a:cs typeface="Arial"/>
              </a:rPr>
              <a:t>e</a:t>
            </a:r>
            <a:r>
              <a:rPr sz="1600" dirty="0">
                <a:solidFill>
                  <a:srgbClr val="464646"/>
                </a:solidFill>
                <a:latin typeface="Arial"/>
                <a:cs typeface="Arial"/>
              </a:rPr>
              <a:t>	</a:t>
            </a:r>
            <a:r>
              <a:rPr sz="1600" spc="-5" dirty="0">
                <a:solidFill>
                  <a:srgbClr val="464646"/>
                </a:solidFill>
                <a:latin typeface="Arial"/>
                <a:cs typeface="Arial"/>
              </a:rPr>
              <a:t>h</a:t>
            </a:r>
            <a:r>
              <a:rPr sz="1600" spc="-20" dirty="0">
                <a:solidFill>
                  <a:srgbClr val="464646"/>
                </a:solidFill>
                <a:latin typeface="Arial"/>
                <a:cs typeface="Arial"/>
              </a:rPr>
              <a:t>a</a:t>
            </a:r>
            <a:r>
              <a:rPr sz="1600" spc="-5" dirty="0">
                <a:solidFill>
                  <a:srgbClr val="464646"/>
                </a:solidFill>
                <a:latin typeface="Arial"/>
                <a:cs typeface="Arial"/>
              </a:rPr>
              <a:t>s</a:t>
            </a:r>
            <a:r>
              <a:rPr sz="1600" dirty="0">
                <a:solidFill>
                  <a:srgbClr val="464646"/>
                </a:solidFill>
                <a:latin typeface="Arial"/>
                <a:cs typeface="Arial"/>
              </a:rPr>
              <a:t>	</a:t>
            </a:r>
            <a:r>
              <a:rPr sz="1600" spc="-20" dirty="0">
                <a:solidFill>
                  <a:srgbClr val="464646"/>
                </a:solidFill>
                <a:latin typeface="Arial"/>
                <a:cs typeface="Arial"/>
              </a:rPr>
              <a:t>b</a:t>
            </a:r>
            <a:r>
              <a:rPr sz="1600" spc="-5" dirty="0">
                <a:solidFill>
                  <a:srgbClr val="464646"/>
                </a:solidFill>
                <a:latin typeface="Arial"/>
                <a:cs typeface="Arial"/>
              </a:rPr>
              <a:t>e</a:t>
            </a:r>
            <a:r>
              <a:rPr sz="1600" spc="-20" dirty="0">
                <a:solidFill>
                  <a:srgbClr val="464646"/>
                </a:solidFill>
                <a:latin typeface="Arial"/>
                <a:cs typeface="Arial"/>
              </a:rPr>
              <a:t>en  </a:t>
            </a:r>
            <a:r>
              <a:rPr sz="1600" spc="-5" dirty="0">
                <a:solidFill>
                  <a:srgbClr val="464646"/>
                </a:solidFill>
                <a:latin typeface="Arial"/>
                <a:cs typeface="Arial"/>
              </a:rPr>
              <a:t>completed </a:t>
            </a:r>
            <a:r>
              <a:rPr sz="1600" spc="-10" dirty="0">
                <a:solidFill>
                  <a:srgbClr val="464646"/>
                </a:solidFill>
                <a:latin typeface="Arial"/>
                <a:cs typeface="Arial"/>
              </a:rPr>
              <a:t>and </a:t>
            </a:r>
            <a:r>
              <a:rPr sz="1600" spc="-5" dirty="0">
                <a:solidFill>
                  <a:srgbClr val="464646"/>
                </a:solidFill>
                <a:latin typeface="Arial"/>
                <a:cs typeface="Arial"/>
              </a:rPr>
              <a:t>takes into</a:t>
            </a:r>
            <a:r>
              <a:rPr sz="1600" spc="-90" dirty="0">
                <a:solidFill>
                  <a:srgbClr val="464646"/>
                </a:solidFill>
                <a:latin typeface="Arial"/>
                <a:cs typeface="Arial"/>
              </a:rPr>
              <a:t> </a:t>
            </a:r>
            <a:r>
              <a:rPr sz="1600" spc="-5" dirty="0">
                <a:solidFill>
                  <a:srgbClr val="464646"/>
                </a:solidFill>
                <a:latin typeface="Arial"/>
                <a:cs typeface="Arial"/>
              </a:rPr>
              <a:t>account:</a:t>
            </a:r>
            <a:endParaRPr sz="1600" dirty="0">
              <a:latin typeface="Arial"/>
              <a:cs typeface="Arial"/>
            </a:endParaRPr>
          </a:p>
          <a:p>
            <a:pPr marL="927100" lvl="1" indent="-381000">
              <a:lnSpc>
                <a:spcPct val="100000"/>
              </a:lnSpc>
              <a:spcBef>
                <a:spcPts val="720"/>
              </a:spcBef>
              <a:buFont typeface="Arial"/>
              <a:buAutoNum type="arabicParenBoth"/>
              <a:tabLst>
                <a:tab pos="926465" algn="l"/>
                <a:tab pos="927100" algn="l"/>
              </a:tabLst>
            </a:pPr>
            <a:r>
              <a:rPr sz="1600" spc="-5" dirty="0">
                <a:solidFill>
                  <a:srgbClr val="464646"/>
                </a:solidFill>
                <a:latin typeface="Arial"/>
                <a:cs typeface="Arial"/>
              </a:rPr>
              <a:t>the </a:t>
            </a:r>
            <a:r>
              <a:rPr sz="1600" spc="-10" dirty="0">
                <a:solidFill>
                  <a:srgbClr val="464646"/>
                </a:solidFill>
                <a:latin typeface="Arial"/>
                <a:cs typeface="Arial"/>
              </a:rPr>
              <a:t>added </a:t>
            </a:r>
            <a:r>
              <a:rPr sz="1600" spc="-15" dirty="0">
                <a:solidFill>
                  <a:srgbClr val="464646"/>
                </a:solidFill>
                <a:latin typeface="Arial"/>
                <a:cs typeface="Arial"/>
              </a:rPr>
              <a:t>net </a:t>
            </a:r>
            <a:r>
              <a:rPr sz="1600" spc="-5" dirty="0">
                <a:solidFill>
                  <a:srgbClr val="464646"/>
                </a:solidFill>
                <a:latin typeface="Arial"/>
                <a:cs typeface="Arial"/>
              </a:rPr>
              <a:t>value of the </a:t>
            </a:r>
            <a:r>
              <a:rPr sz="1600" spc="-5" dirty="0">
                <a:solidFill>
                  <a:srgbClr val="464646"/>
                </a:solidFill>
                <a:uFill>
                  <a:solidFill>
                    <a:srgbClr val="464646"/>
                  </a:solidFill>
                </a:uFill>
                <a:latin typeface="Arial"/>
                <a:cs typeface="Arial"/>
              </a:rPr>
              <a:t>V</a:t>
            </a:r>
            <a:r>
              <a:rPr sz="1575" spc="-7" baseline="-15873" dirty="0">
                <a:solidFill>
                  <a:srgbClr val="464646"/>
                </a:solidFill>
                <a:uFill>
                  <a:solidFill>
                    <a:srgbClr val="464646"/>
                  </a:solidFill>
                </a:uFill>
                <a:latin typeface="Arial"/>
                <a:cs typeface="Arial"/>
              </a:rPr>
              <a:t>2</a:t>
            </a:r>
            <a:r>
              <a:rPr sz="1600" spc="-5" dirty="0">
                <a:solidFill>
                  <a:srgbClr val="464646"/>
                </a:solidFill>
                <a:uFill>
                  <a:solidFill>
                    <a:srgbClr val="464646"/>
                  </a:solidFill>
                </a:uFill>
                <a:latin typeface="Arial"/>
                <a:cs typeface="Arial"/>
              </a:rPr>
              <a:t>O</a:t>
            </a:r>
            <a:r>
              <a:rPr sz="1575" spc="-7" baseline="-15873" dirty="0">
                <a:solidFill>
                  <a:srgbClr val="464646"/>
                </a:solidFill>
                <a:uFill>
                  <a:solidFill>
                    <a:srgbClr val="464646"/>
                  </a:solidFill>
                </a:uFill>
                <a:latin typeface="Arial"/>
                <a:cs typeface="Arial"/>
              </a:rPr>
              <a:t>5</a:t>
            </a:r>
            <a:r>
              <a:rPr sz="1050" spc="-80" dirty="0">
                <a:solidFill>
                  <a:srgbClr val="464646"/>
                </a:solidFill>
                <a:latin typeface="Arial"/>
                <a:cs typeface="Arial"/>
              </a:rPr>
              <a:t> </a:t>
            </a:r>
            <a:r>
              <a:rPr sz="1600" spc="-10" dirty="0">
                <a:solidFill>
                  <a:srgbClr val="464646"/>
                </a:solidFill>
                <a:uFill>
                  <a:solidFill>
                    <a:srgbClr val="464646"/>
                  </a:solidFill>
                </a:uFill>
                <a:latin typeface="Arial"/>
                <a:cs typeface="Arial"/>
              </a:rPr>
              <a:t>production</a:t>
            </a:r>
            <a:r>
              <a:rPr sz="1600" spc="-10" dirty="0">
                <a:solidFill>
                  <a:srgbClr val="464646"/>
                </a:solidFill>
                <a:latin typeface="Arial"/>
                <a:cs typeface="Arial"/>
              </a:rPr>
              <a:t>;</a:t>
            </a:r>
            <a:endParaRPr sz="1600" dirty="0">
              <a:latin typeface="Arial"/>
              <a:cs typeface="Arial"/>
            </a:endParaRPr>
          </a:p>
          <a:p>
            <a:pPr marL="905510" lvl="1" indent="-360680">
              <a:lnSpc>
                <a:spcPct val="100000"/>
              </a:lnSpc>
              <a:buFont typeface="Arial"/>
              <a:buAutoNum type="arabicParenBoth"/>
              <a:tabLst>
                <a:tab pos="906144" algn="l"/>
              </a:tabLst>
            </a:pPr>
            <a:r>
              <a:rPr sz="1600" spc="-5" dirty="0">
                <a:solidFill>
                  <a:srgbClr val="464646"/>
                </a:solidFill>
                <a:latin typeface="Arial"/>
                <a:cs typeface="Arial"/>
              </a:rPr>
              <a:t>all of the </a:t>
            </a:r>
            <a:r>
              <a:rPr sz="1600" spc="-10" dirty="0">
                <a:solidFill>
                  <a:srgbClr val="464646"/>
                </a:solidFill>
                <a:uFill>
                  <a:solidFill>
                    <a:srgbClr val="464646"/>
                  </a:solidFill>
                </a:uFill>
                <a:latin typeface="Arial"/>
                <a:cs typeface="Arial"/>
              </a:rPr>
              <a:t>cost </a:t>
            </a:r>
            <a:r>
              <a:rPr sz="1600" spc="-5" dirty="0">
                <a:solidFill>
                  <a:srgbClr val="464646"/>
                </a:solidFill>
                <a:uFill>
                  <a:solidFill>
                    <a:srgbClr val="464646"/>
                  </a:solidFill>
                </a:uFill>
                <a:latin typeface="Arial"/>
                <a:cs typeface="Arial"/>
              </a:rPr>
              <a:t>efficiencies</a:t>
            </a:r>
            <a:r>
              <a:rPr sz="1600" spc="-5" dirty="0">
                <a:solidFill>
                  <a:srgbClr val="464646"/>
                </a:solidFill>
                <a:latin typeface="Arial"/>
                <a:cs typeface="Arial"/>
              </a:rPr>
              <a:t> resulting from </a:t>
            </a:r>
            <a:r>
              <a:rPr lang="en-AU" sz="1600" spc="-5" dirty="0">
                <a:solidFill>
                  <a:srgbClr val="464646"/>
                </a:solidFill>
                <a:latin typeface="Arial"/>
                <a:cs typeface="Arial"/>
              </a:rPr>
              <a:t>R&amp;D activities</a:t>
            </a:r>
            <a:r>
              <a:rPr sz="1600" spc="-10" dirty="0">
                <a:solidFill>
                  <a:srgbClr val="464646"/>
                </a:solidFill>
                <a:latin typeface="Arial"/>
                <a:cs typeface="Arial"/>
              </a:rPr>
              <a:t>;</a:t>
            </a:r>
            <a:r>
              <a:rPr sz="1600" spc="-114" dirty="0">
                <a:solidFill>
                  <a:srgbClr val="464646"/>
                </a:solidFill>
                <a:latin typeface="Arial"/>
                <a:cs typeface="Arial"/>
              </a:rPr>
              <a:t> </a:t>
            </a:r>
            <a:r>
              <a:rPr sz="1600" spc="-10" dirty="0">
                <a:solidFill>
                  <a:srgbClr val="464646"/>
                </a:solidFill>
                <a:latin typeface="Arial"/>
                <a:cs typeface="Arial"/>
              </a:rPr>
              <a:t>and</a:t>
            </a:r>
            <a:endParaRPr sz="1600" dirty="0">
              <a:latin typeface="Arial"/>
              <a:cs typeface="Arial"/>
            </a:endParaRPr>
          </a:p>
          <a:p>
            <a:pPr marL="902335" lvl="1" indent="-356870">
              <a:lnSpc>
                <a:spcPct val="100000"/>
              </a:lnSpc>
              <a:buFont typeface="Arial"/>
              <a:buAutoNum type="arabicParenBoth"/>
              <a:tabLst>
                <a:tab pos="902969" algn="l"/>
              </a:tabLst>
            </a:pPr>
            <a:r>
              <a:rPr sz="1600" spc="-5" dirty="0">
                <a:solidFill>
                  <a:srgbClr val="464646"/>
                </a:solidFill>
                <a:latin typeface="Arial"/>
                <a:cs typeface="Arial"/>
              </a:rPr>
              <a:t>the </a:t>
            </a:r>
            <a:r>
              <a:rPr sz="1600" spc="-5" dirty="0">
                <a:solidFill>
                  <a:srgbClr val="464646"/>
                </a:solidFill>
                <a:uFill>
                  <a:solidFill>
                    <a:srgbClr val="464646"/>
                  </a:solidFill>
                </a:uFill>
                <a:latin typeface="Arial"/>
                <a:cs typeface="Arial"/>
              </a:rPr>
              <a:t>downstream changes &amp; </a:t>
            </a:r>
            <a:r>
              <a:rPr sz="1600" spc="-10" dirty="0">
                <a:solidFill>
                  <a:srgbClr val="464646"/>
                </a:solidFill>
                <a:uFill>
                  <a:solidFill>
                    <a:srgbClr val="464646"/>
                  </a:solidFill>
                </a:uFill>
                <a:latin typeface="Arial"/>
                <a:cs typeface="Arial"/>
              </a:rPr>
              <a:t>improvements</a:t>
            </a:r>
            <a:r>
              <a:rPr sz="1600" spc="-10" dirty="0">
                <a:solidFill>
                  <a:srgbClr val="464646"/>
                </a:solidFill>
                <a:latin typeface="Arial"/>
                <a:cs typeface="Arial"/>
              </a:rPr>
              <a:t> </a:t>
            </a:r>
            <a:r>
              <a:rPr sz="1600" dirty="0">
                <a:solidFill>
                  <a:srgbClr val="464646"/>
                </a:solidFill>
                <a:latin typeface="Arial"/>
                <a:cs typeface="Arial"/>
              </a:rPr>
              <a:t>in </a:t>
            </a:r>
            <a:r>
              <a:rPr sz="1600" spc="-5" dirty="0">
                <a:solidFill>
                  <a:srgbClr val="464646"/>
                </a:solidFill>
                <a:latin typeface="Arial"/>
                <a:cs typeface="Arial"/>
              </a:rPr>
              <a:t>the </a:t>
            </a:r>
            <a:r>
              <a:rPr sz="1600" spc="-10" dirty="0">
                <a:solidFill>
                  <a:srgbClr val="464646"/>
                </a:solidFill>
                <a:latin typeface="Arial"/>
                <a:cs typeface="Arial"/>
              </a:rPr>
              <a:t>processing</a:t>
            </a:r>
            <a:r>
              <a:rPr sz="1600" spc="-50" dirty="0">
                <a:solidFill>
                  <a:srgbClr val="464646"/>
                </a:solidFill>
                <a:latin typeface="Arial"/>
                <a:cs typeface="Arial"/>
              </a:rPr>
              <a:t> </a:t>
            </a:r>
            <a:r>
              <a:rPr sz="1600" spc="-5" dirty="0">
                <a:solidFill>
                  <a:srgbClr val="464646"/>
                </a:solidFill>
                <a:latin typeface="Arial"/>
                <a:cs typeface="Arial"/>
              </a:rPr>
              <a:t>stream.</a:t>
            </a:r>
            <a:endParaRPr sz="1600" dirty="0">
              <a:latin typeface="Arial"/>
              <a:cs typeface="Arial"/>
            </a:endParaRPr>
          </a:p>
          <a:p>
            <a:pPr lvl="1">
              <a:lnSpc>
                <a:spcPct val="100000"/>
              </a:lnSpc>
              <a:spcBef>
                <a:spcPts val="20"/>
              </a:spcBef>
              <a:buClr>
                <a:srgbClr val="464646"/>
              </a:buClr>
              <a:buFont typeface="Arial"/>
              <a:buAutoNum type="arabicParenBoth"/>
            </a:pPr>
            <a:endParaRPr sz="1650" dirty="0">
              <a:latin typeface="Arial"/>
              <a:cs typeface="Arial"/>
            </a:endParaRPr>
          </a:p>
          <a:p>
            <a:pPr marL="373380" marR="93345" indent="-285115" algn="just">
              <a:lnSpc>
                <a:spcPct val="100000"/>
              </a:lnSpc>
              <a:buClr>
                <a:srgbClr val="339933"/>
              </a:buClr>
              <a:buChar char="•"/>
              <a:tabLst>
                <a:tab pos="374015" algn="l"/>
              </a:tabLst>
            </a:pPr>
            <a:r>
              <a:rPr sz="1600" spc="-15" dirty="0">
                <a:solidFill>
                  <a:srgbClr val="464646"/>
                </a:solidFill>
                <a:latin typeface="Arial"/>
                <a:cs typeface="Arial"/>
              </a:rPr>
              <a:t>Re-optimisation successfully </a:t>
            </a:r>
            <a:r>
              <a:rPr sz="1600" spc="-10" dirty="0">
                <a:solidFill>
                  <a:srgbClr val="464646"/>
                </a:solidFill>
                <a:latin typeface="Arial"/>
                <a:cs typeface="Arial"/>
              </a:rPr>
              <a:t>lowered the optimised mining cut-offs </a:t>
            </a:r>
            <a:r>
              <a:rPr sz="1600" spc="-15" dirty="0">
                <a:solidFill>
                  <a:srgbClr val="464646"/>
                </a:solidFill>
                <a:latin typeface="Arial"/>
                <a:cs typeface="Arial"/>
              </a:rPr>
              <a:t>and </a:t>
            </a:r>
            <a:r>
              <a:rPr sz="1600" spc="-5" dirty="0">
                <a:solidFill>
                  <a:srgbClr val="464646"/>
                </a:solidFill>
                <a:latin typeface="Arial"/>
                <a:cs typeface="Arial"/>
              </a:rPr>
              <a:t>results </a:t>
            </a:r>
            <a:r>
              <a:rPr sz="1600" spc="-10" dirty="0">
                <a:solidFill>
                  <a:srgbClr val="464646"/>
                </a:solidFill>
                <a:latin typeface="Arial"/>
                <a:cs typeface="Arial"/>
              </a:rPr>
              <a:t>in </a:t>
            </a:r>
            <a:r>
              <a:rPr sz="1600" spc="-5" dirty="0">
                <a:solidFill>
                  <a:srgbClr val="464646"/>
                </a:solidFill>
                <a:uFill>
                  <a:solidFill>
                    <a:srgbClr val="464646"/>
                  </a:solidFill>
                </a:uFill>
                <a:latin typeface="Arial"/>
                <a:cs typeface="Arial"/>
              </a:rPr>
              <a:t>more </a:t>
            </a:r>
            <a:r>
              <a:rPr sz="1600" dirty="0">
                <a:solidFill>
                  <a:srgbClr val="464646"/>
                </a:solidFill>
                <a:uFill>
                  <a:solidFill>
                    <a:srgbClr val="464646"/>
                  </a:solidFill>
                </a:uFill>
                <a:latin typeface="Arial"/>
                <a:cs typeface="Arial"/>
              </a:rPr>
              <a:t>of  </a:t>
            </a:r>
            <a:r>
              <a:rPr sz="1600" spc="-10" dirty="0">
                <a:solidFill>
                  <a:srgbClr val="464646"/>
                </a:solidFill>
                <a:uFill>
                  <a:solidFill>
                    <a:srgbClr val="464646"/>
                  </a:solidFill>
                </a:uFill>
                <a:latin typeface="Arial"/>
                <a:cs typeface="Arial"/>
              </a:rPr>
              <a:t>the resource being processed</a:t>
            </a:r>
            <a:r>
              <a:rPr sz="1600" spc="-10" dirty="0">
                <a:solidFill>
                  <a:srgbClr val="464646"/>
                </a:solidFill>
                <a:latin typeface="Arial"/>
                <a:cs typeface="Arial"/>
              </a:rPr>
              <a:t> over </a:t>
            </a:r>
            <a:r>
              <a:rPr sz="1600" spc="-5" dirty="0">
                <a:solidFill>
                  <a:srgbClr val="464646"/>
                </a:solidFill>
                <a:latin typeface="Arial"/>
                <a:cs typeface="Arial"/>
              </a:rPr>
              <a:t>the life of the </a:t>
            </a:r>
            <a:r>
              <a:rPr sz="1600" spc="-10" dirty="0">
                <a:solidFill>
                  <a:srgbClr val="464646"/>
                </a:solidFill>
                <a:latin typeface="Arial"/>
                <a:cs typeface="Arial"/>
              </a:rPr>
              <a:t>mine</a:t>
            </a:r>
            <a:r>
              <a:rPr lang="en-AU" sz="1600" spc="-10" dirty="0">
                <a:solidFill>
                  <a:srgbClr val="464646"/>
                </a:solidFill>
                <a:latin typeface="Arial"/>
                <a:cs typeface="Arial"/>
              </a:rPr>
              <a:t> -</a:t>
            </a:r>
            <a:r>
              <a:rPr lang="en-AU" sz="1600" spc="-5" dirty="0">
                <a:solidFill>
                  <a:srgbClr val="464646"/>
                </a:solidFill>
                <a:latin typeface="Arial"/>
                <a:cs typeface="Arial"/>
              </a:rPr>
              <a:t> </a:t>
            </a:r>
            <a:r>
              <a:rPr lang="en-AU" sz="1600" spc="-5" dirty="0">
                <a:solidFill>
                  <a:srgbClr val="464646"/>
                </a:solidFill>
                <a:uFill>
                  <a:solidFill>
                    <a:srgbClr val="464646"/>
                  </a:solidFill>
                </a:uFill>
                <a:latin typeface="Arial"/>
                <a:cs typeface="Arial"/>
              </a:rPr>
              <a:t>significant </a:t>
            </a:r>
            <a:r>
              <a:rPr sz="1600" spc="-10" dirty="0">
                <a:solidFill>
                  <a:srgbClr val="464646"/>
                </a:solidFill>
                <a:uFill>
                  <a:solidFill>
                    <a:srgbClr val="464646"/>
                  </a:solidFill>
                </a:uFill>
                <a:latin typeface="Arial"/>
                <a:cs typeface="Arial"/>
              </a:rPr>
              <a:t>increase </a:t>
            </a:r>
            <a:r>
              <a:rPr sz="1600" spc="-5" dirty="0">
                <a:solidFill>
                  <a:srgbClr val="464646"/>
                </a:solidFill>
                <a:uFill>
                  <a:solidFill>
                    <a:srgbClr val="464646"/>
                  </a:solidFill>
                </a:uFill>
                <a:latin typeface="Arial"/>
                <a:cs typeface="Arial"/>
              </a:rPr>
              <a:t>in </a:t>
            </a:r>
            <a:r>
              <a:rPr sz="1600" spc="-10" dirty="0">
                <a:solidFill>
                  <a:srgbClr val="464646"/>
                </a:solidFill>
                <a:uFill>
                  <a:solidFill>
                    <a:srgbClr val="464646"/>
                  </a:solidFill>
                </a:uFill>
                <a:latin typeface="Arial"/>
                <a:cs typeface="Arial"/>
              </a:rPr>
              <a:t>the Wiluna Uranium Project’s</a:t>
            </a:r>
            <a:r>
              <a:rPr sz="1600" spc="-90" dirty="0">
                <a:solidFill>
                  <a:srgbClr val="464646"/>
                </a:solidFill>
                <a:uFill>
                  <a:solidFill>
                    <a:srgbClr val="464646"/>
                  </a:solidFill>
                </a:uFill>
                <a:latin typeface="Arial"/>
                <a:cs typeface="Arial"/>
              </a:rPr>
              <a:t> </a:t>
            </a:r>
            <a:r>
              <a:rPr sz="1600" spc="-15" dirty="0">
                <a:solidFill>
                  <a:srgbClr val="464646"/>
                </a:solidFill>
                <a:uFill>
                  <a:solidFill>
                    <a:srgbClr val="464646"/>
                  </a:solidFill>
                </a:uFill>
                <a:latin typeface="Arial"/>
                <a:cs typeface="Arial"/>
              </a:rPr>
              <a:t>value</a:t>
            </a:r>
            <a:r>
              <a:rPr sz="1600" spc="-15" dirty="0">
                <a:solidFill>
                  <a:srgbClr val="464646"/>
                </a:solidFill>
                <a:latin typeface="Arial"/>
                <a:cs typeface="Arial"/>
              </a:rPr>
              <a:t>.</a:t>
            </a:r>
            <a:endParaRPr sz="1600" dirty="0">
              <a:latin typeface="Arial"/>
              <a:cs typeface="Arial"/>
            </a:endParaRPr>
          </a:p>
          <a:p>
            <a:pPr>
              <a:lnSpc>
                <a:spcPct val="100000"/>
              </a:lnSpc>
              <a:spcBef>
                <a:spcPts val="25"/>
              </a:spcBef>
              <a:buClr>
                <a:srgbClr val="339933"/>
              </a:buClr>
              <a:buFont typeface="Arial"/>
              <a:buChar char="•"/>
            </a:pPr>
            <a:endParaRPr sz="1650" dirty="0">
              <a:latin typeface="Arial"/>
              <a:cs typeface="Arial"/>
            </a:endParaRPr>
          </a:p>
          <a:p>
            <a:pPr marL="374650" marR="92075" indent="-286385" algn="just">
              <a:lnSpc>
                <a:spcPct val="100000"/>
              </a:lnSpc>
              <a:buClr>
                <a:srgbClr val="339933"/>
              </a:buClr>
              <a:buChar char="•"/>
              <a:tabLst>
                <a:tab pos="375920" algn="l"/>
              </a:tabLst>
            </a:pPr>
            <a:r>
              <a:rPr sz="1600" spc="-5" dirty="0">
                <a:solidFill>
                  <a:srgbClr val="464646"/>
                </a:solidFill>
                <a:latin typeface="Arial"/>
                <a:cs typeface="Arial"/>
              </a:rPr>
              <a:t>The successful </a:t>
            </a:r>
            <a:r>
              <a:rPr sz="1600" spc="-10" dirty="0">
                <a:solidFill>
                  <a:srgbClr val="464646"/>
                </a:solidFill>
                <a:latin typeface="Arial"/>
                <a:cs typeface="Arial"/>
              </a:rPr>
              <a:t>scoping </a:t>
            </a:r>
            <a:r>
              <a:rPr sz="1600" spc="-15" dirty="0">
                <a:solidFill>
                  <a:srgbClr val="464646"/>
                </a:solidFill>
                <a:latin typeface="Arial"/>
                <a:cs typeface="Arial"/>
              </a:rPr>
              <a:t>level </a:t>
            </a:r>
            <a:r>
              <a:rPr sz="1600" spc="-5" dirty="0">
                <a:solidFill>
                  <a:srgbClr val="464646"/>
                </a:solidFill>
                <a:latin typeface="Arial"/>
                <a:cs typeface="Arial"/>
              </a:rPr>
              <a:t>research </a:t>
            </a:r>
            <a:r>
              <a:rPr sz="1600" spc="-15" dirty="0">
                <a:solidFill>
                  <a:srgbClr val="464646"/>
                </a:solidFill>
                <a:latin typeface="Arial"/>
                <a:cs typeface="Arial"/>
              </a:rPr>
              <a:t>and </a:t>
            </a:r>
            <a:r>
              <a:rPr sz="1600" spc="-10" dirty="0">
                <a:solidFill>
                  <a:srgbClr val="464646"/>
                </a:solidFill>
                <a:latin typeface="Arial"/>
                <a:cs typeface="Arial"/>
              </a:rPr>
              <a:t>improvements achieved </a:t>
            </a:r>
            <a:r>
              <a:rPr sz="1600" spc="-5" dirty="0">
                <a:solidFill>
                  <a:srgbClr val="464646"/>
                </a:solidFill>
                <a:latin typeface="Arial"/>
                <a:cs typeface="Arial"/>
              </a:rPr>
              <a:t>at </a:t>
            </a:r>
            <a:r>
              <a:rPr sz="1600" spc="-10" dirty="0">
                <a:solidFill>
                  <a:srgbClr val="464646"/>
                </a:solidFill>
                <a:latin typeface="Arial"/>
                <a:cs typeface="Arial"/>
              </a:rPr>
              <a:t>Lake Maitland </a:t>
            </a:r>
            <a:r>
              <a:rPr sz="1600" spc="-5" dirty="0">
                <a:solidFill>
                  <a:srgbClr val="464646"/>
                </a:solidFill>
                <a:latin typeface="Arial"/>
                <a:cs typeface="Arial"/>
              </a:rPr>
              <a:t>to </a:t>
            </a:r>
            <a:r>
              <a:rPr sz="1600" spc="-20" dirty="0">
                <a:solidFill>
                  <a:srgbClr val="464646"/>
                </a:solidFill>
                <a:latin typeface="Arial"/>
                <a:cs typeface="Arial"/>
              </a:rPr>
              <a:t>date  </a:t>
            </a:r>
            <a:r>
              <a:rPr sz="1600" spc="-10" dirty="0">
                <a:solidFill>
                  <a:srgbClr val="464646"/>
                </a:solidFill>
                <a:latin typeface="Arial"/>
                <a:cs typeface="Arial"/>
              </a:rPr>
              <a:t>also </a:t>
            </a:r>
            <a:r>
              <a:rPr sz="1600" spc="-15" dirty="0">
                <a:solidFill>
                  <a:srgbClr val="464646"/>
                </a:solidFill>
                <a:latin typeface="Arial"/>
                <a:cs typeface="Arial"/>
              </a:rPr>
              <a:t>highlight </a:t>
            </a:r>
            <a:r>
              <a:rPr sz="1600" b="1" u="sng" spc="-5" dirty="0">
                <a:solidFill>
                  <a:srgbClr val="464646"/>
                </a:solidFill>
                <a:uFill>
                  <a:solidFill>
                    <a:srgbClr val="464646"/>
                  </a:solidFill>
                </a:uFill>
                <a:latin typeface="Arial"/>
                <a:cs typeface="Arial"/>
              </a:rPr>
              <a:t>opportunities within </a:t>
            </a:r>
            <a:r>
              <a:rPr sz="1600" b="1" u="sng" spc="-10" dirty="0">
                <a:solidFill>
                  <a:srgbClr val="464646"/>
                </a:solidFill>
                <a:uFill>
                  <a:solidFill>
                    <a:srgbClr val="464646"/>
                  </a:solidFill>
                </a:uFill>
                <a:latin typeface="Arial"/>
                <a:cs typeface="Arial"/>
              </a:rPr>
              <a:t>the broader Wiluna Uranium Project resulting from  the </a:t>
            </a:r>
            <a:r>
              <a:rPr sz="1600" b="1" u="sng" spc="-5" dirty="0">
                <a:solidFill>
                  <a:srgbClr val="464646"/>
                </a:solidFill>
                <a:uFill>
                  <a:solidFill>
                    <a:srgbClr val="464646"/>
                  </a:solidFill>
                </a:uFill>
                <a:latin typeface="Arial"/>
                <a:cs typeface="Arial"/>
              </a:rPr>
              <a:t>potential </a:t>
            </a:r>
            <a:r>
              <a:rPr sz="1600" b="1" u="sng" spc="-10" dirty="0">
                <a:solidFill>
                  <a:srgbClr val="464646"/>
                </a:solidFill>
                <a:uFill>
                  <a:solidFill>
                    <a:srgbClr val="464646"/>
                  </a:solidFill>
                </a:uFill>
                <a:latin typeface="Arial"/>
                <a:cs typeface="Arial"/>
              </a:rPr>
              <a:t>improved </a:t>
            </a:r>
            <a:r>
              <a:rPr sz="1600" b="1" u="sng" spc="-5" dirty="0">
                <a:solidFill>
                  <a:srgbClr val="464646"/>
                </a:solidFill>
                <a:uFill>
                  <a:solidFill>
                    <a:srgbClr val="464646"/>
                  </a:solidFill>
                </a:uFill>
                <a:latin typeface="Arial"/>
                <a:cs typeface="Arial"/>
              </a:rPr>
              <a:t>economics at </a:t>
            </a:r>
            <a:r>
              <a:rPr sz="1600" b="1" u="sng" spc="-10" dirty="0">
                <a:solidFill>
                  <a:srgbClr val="464646"/>
                </a:solidFill>
                <a:uFill>
                  <a:solidFill>
                    <a:srgbClr val="464646"/>
                  </a:solidFill>
                </a:uFill>
                <a:latin typeface="Arial"/>
                <a:cs typeface="Arial"/>
              </a:rPr>
              <a:t>Lake</a:t>
            </a:r>
            <a:r>
              <a:rPr sz="1600" b="1" u="sng" spc="10" dirty="0">
                <a:solidFill>
                  <a:srgbClr val="464646"/>
                </a:solidFill>
                <a:uFill>
                  <a:solidFill>
                    <a:srgbClr val="464646"/>
                  </a:solidFill>
                </a:uFill>
                <a:latin typeface="Arial"/>
                <a:cs typeface="Arial"/>
              </a:rPr>
              <a:t> </a:t>
            </a:r>
            <a:r>
              <a:rPr sz="1600" b="1" u="sng" spc="-5" dirty="0">
                <a:solidFill>
                  <a:srgbClr val="464646"/>
                </a:solidFill>
                <a:uFill>
                  <a:solidFill>
                    <a:srgbClr val="464646"/>
                  </a:solidFill>
                </a:uFill>
                <a:latin typeface="Arial"/>
                <a:cs typeface="Arial"/>
              </a:rPr>
              <a:t>Maitland</a:t>
            </a:r>
            <a:r>
              <a:rPr sz="1600" spc="-5" dirty="0">
                <a:solidFill>
                  <a:srgbClr val="464646"/>
                </a:solidFill>
                <a:latin typeface="Arial"/>
                <a:cs typeface="Arial"/>
              </a:rPr>
              <a:t>.</a:t>
            </a:r>
            <a:endParaRPr sz="1600" dirty="0">
              <a:latin typeface="Arial"/>
              <a:cs typeface="Arial"/>
            </a:endParaRPr>
          </a:p>
          <a:p>
            <a:pPr marR="145415" algn="r">
              <a:lnSpc>
                <a:spcPct val="100000"/>
              </a:lnSpc>
              <a:spcBef>
                <a:spcPts val="1220"/>
              </a:spcBef>
            </a:pPr>
            <a:endParaRPr sz="1050" dirty="0">
              <a:latin typeface="Arial"/>
              <a:cs typeface="Arial"/>
            </a:endParaRPr>
          </a:p>
        </p:txBody>
      </p:sp>
      <p:sp>
        <p:nvSpPr>
          <p:cNvPr id="7" name="Slide Number Placeholder 6">
            <a:extLst>
              <a:ext uri="{FF2B5EF4-FFF2-40B4-BE49-F238E27FC236}">
                <a16:creationId xmlns:a16="http://schemas.microsoft.com/office/drawing/2014/main" id="{7D8036FA-2150-91F0-347B-9B980B39869B}"/>
              </a:ext>
            </a:extLst>
          </p:cNvPr>
          <p:cNvSpPr>
            <a:spLocks noGrp="1"/>
          </p:cNvSpPr>
          <p:nvPr>
            <p:ph type="sldNum" sz="quarter" idx="7"/>
          </p:nvPr>
        </p:nvSpPr>
        <p:spPr/>
        <p:txBody>
          <a:bodyPr/>
          <a:lstStyle/>
          <a:p>
            <a:fld id="{B6F15528-21DE-4FAA-801E-634DDDAF4B2B}" type="slidenum">
              <a:rPr lang="en-AU" smtClean="0"/>
              <a:t>14</a:t>
            </a:fld>
            <a:endParaRPr lang="en-A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291" y="221614"/>
            <a:ext cx="4435475" cy="636270"/>
          </a:xfrm>
          <a:prstGeom prst="rect">
            <a:avLst/>
          </a:prstGeom>
        </p:spPr>
        <p:txBody>
          <a:bodyPr vert="horz" wrap="square" lIns="0" tIns="12700" rIns="0" bIns="0" rtlCol="0">
            <a:spAutoFit/>
          </a:bodyPr>
          <a:lstStyle/>
          <a:p>
            <a:pPr marL="12700" marR="5080">
              <a:lnSpc>
                <a:spcPct val="100000"/>
              </a:lnSpc>
              <a:spcBef>
                <a:spcPts val="100"/>
              </a:spcBef>
            </a:pPr>
            <a:r>
              <a:rPr sz="2000" i="0" spc="-5" dirty="0">
                <a:solidFill>
                  <a:srgbClr val="FFFFFF"/>
                </a:solidFill>
                <a:latin typeface="Arial"/>
                <a:cs typeface="Arial"/>
              </a:rPr>
              <a:t>RESULTS </a:t>
            </a:r>
            <a:r>
              <a:rPr sz="2000" i="0" dirty="0">
                <a:solidFill>
                  <a:srgbClr val="FFFFFF"/>
                </a:solidFill>
                <a:latin typeface="Arial"/>
                <a:cs typeface="Arial"/>
              </a:rPr>
              <a:t>OF 2022 LAKE</a:t>
            </a:r>
            <a:r>
              <a:rPr sz="2000" i="0" spc="-85" dirty="0">
                <a:solidFill>
                  <a:srgbClr val="FFFFFF"/>
                </a:solidFill>
                <a:latin typeface="Arial"/>
                <a:cs typeface="Arial"/>
              </a:rPr>
              <a:t> </a:t>
            </a:r>
            <a:r>
              <a:rPr sz="2000" i="0" dirty="0">
                <a:solidFill>
                  <a:srgbClr val="FFFFFF"/>
                </a:solidFill>
                <a:latin typeface="Arial"/>
                <a:cs typeface="Arial"/>
              </a:rPr>
              <a:t>MAITLAND  </a:t>
            </a:r>
            <a:r>
              <a:rPr sz="2000" i="0" spc="-5" dirty="0">
                <a:solidFill>
                  <a:srgbClr val="FFFFFF"/>
                </a:solidFill>
                <a:latin typeface="Arial"/>
                <a:cs typeface="Arial"/>
              </a:rPr>
              <a:t>PIT</a:t>
            </a:r>
            <a:r>
              <a:rPr sz="2000" i="0" spc="-10" dirty="0">
                <a:solidFill>
                  <a:srgbClr val="FFFFFF"/>
                </a:solidFill>
                <a:latin typeface="Arial"/>
                <a:cs typeface="Arial"/>
              </a:rPr>
              <a:t> </a:t>
            </a:r>
            <a:r>
              <a:rPr sz="2000" i="0" spc="-5" dirty="0">
                <a:solidFill>
                  <a:srgbClr val="FFFFFF"/>
                </a:solidFill>
                <a:latin typeface="Arial"/>
                <a:cs typeface="Arial"/>
              </a:rPr>
              <a:t>RE-OPTIMISATION</a:t>
            </a:r>
            <a:endParaRPr sz="2000" dirty="0">
              <a:latin typeface="Arial"/>
              <a:cs typeface="Arial"/>
            </a:endParaRPr>
          </a:p>
        </p:txBody>
      </p:sp>
      <p:sp>
        <p:nvSpPr>
          <p:cNvPr id="3" name="object 3"/>
          <p:cNvSpPr/>
          <p:nvPr/>
        </p:nvSpPr>
        <p:spPr>
          <a:xfrm>
            <a:off x="4453128" y="2049779"/>
            <a:ext cx="4259579" cy="4358639"/>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4448365" y="2045017"/>
            <a:ext cx="4269105" cy="4368165"/>
          </a:xfrm>
          <a:custGeom>
            <a:avLst/>
            <a:gdLst/>
            <a:ahLst/>
            <a:cxnLst/>
            <a:rect l="l" t="t" r="r" b="b"/>
            <a:pathLst>
              <a:path w="4269105" h="4368165">
                <a:moveTo>
                  <a:pt x="0" y="0"/>
                </a:moveTo>
                <a:lnTo>
                  <a:pt x="4269105" y="0"/>
                </a:lnTo>
                <a:lnTo>
                  <a:pt x="4269105" y="4368165"/>
                </a:lnTo>
                <a:lnTo>
                  <a:pt x="0" y="4368165"/>
                </a:lnTo>
                <a:lnTo>
                  <a:pt x="0" y="0"/>
                </a:lnTo>
                <a:close/>
              </a:path>
            </a:pathLst>
          </a:custGeom>
          <a:ln w="9525">
            <a:solidFill>
              <a:srgbClr val="000000"/>
            </a:solidFill>
          </a:ln>
        </p:spPr>
        <p:txBody>
          <a:bodyPr wrap="square" lIns="0" tIns="0" rIns="0" bIns="0" rtlCol="0"/>
          <a:lstStyle/>
          <a:p>
            <a:endParaRPr dirty="0"/>
          </a:p>
        </p:txBody>
      </p:sp>
      <p:sp>
        <p:nvSpPr>
          <p:cNvPr id="5" name="object 5"/>
          <p:cNvSpPr txBox="1"/>
          <p:nvPr/>
        </p:nvSpPr>
        <p:spPr>
          <a:xfrm>
            <a:off x="228600" y="2045017"/>
            <a:ext cx="4110990" cy="4296689"/>
          </a:xfrm>
          <a:prstGeom prst="rect">
            <a:avLst/>
          </a:prstGeom>
        </p:spPr>
        <p:txBody>
          <a:bodyPr vert="horz" wrap="square" lIns="0" tIns="13335" rIns="0" bIns="0" rtlCol="0">
            <a:spAutoFit/>
          </a:bodyPr>
          <a:lstStyle/>
          <a:p>
            <a:pPr marL="400050" marR="133985" indent="-286385" algn="just">
              <a:spcBef>
                <a:spcPts val="1080"/>
              </a:spcBef>
              <a:buFont typeface="Arial"/>
              <a:buChar char="•"/>
              <a:tabLst>
                <a:tab pos="401320" algn="l"/>
              </a:tabLst>
            </a:pPr>
            <a:r>
              <a:rPr lang="en-AU" sz="1400" b="1" spc="-15" dirty="0">
                <a:solidFill>
                  <a:schemeClr val="tx1">
                    <a:lumMod val="75000"/>
                    <a:lumOff val="25000"/>
                  </a:schemeClr>
                </a:solidFill>
                <a:latin typeface="Arial"/>
                <a:cs typeface="Arial"/>
              </a:rPr>
              <a:t>New</a:t>
            </a:r>
            <a:r>
              <a:rPr sz="1400" b="1" spc="-15" dirty="0">
                <a:solidFill>
                  <a:schemeClr val="tx1">
                    <a:lumMod val="75000"/>
                    <a:lumOff val="25000"/>
                  </a:schemeClr>
                </a:solidFill>
                <a:latin typeface="Arial"/>
                <a:cs typeface="Arial"/>
              </a:rPr>
              <a:t> </a:t>
            </a:r>
            <a:r>
              <a:rPr sz="1400" b="1" spc="-5" dirty="0">
                <a:solidFill>
                  <a:schemeClr val="tx1">
                    <a:lumMod val="75000"/>
                    <a:lumOff val="25000"/>
                  </a:schemeClr>
                </a:solidFill>
                <a:latin typeface="Arial"/>
                <a:cs typeface="Arial"/>
              </a:rPr>
              <a:t>pit </a:t>
            </a:r>
            <a:r>
              <a:rPr sz="1400" b="1" spc="-10" dirty="0">
                <a:solidFill>
                  <a:schemeClr val="tx1">
                    <a:lumMod val="75000"/>
                    <a:lumOff val="25000"/>
                  </a:schemeClr>
                </a:solidFill>
                <a:latin typeface="Arial"/>
                <a:cs typeface="Arial"/>
              </a:rPr>
              <a:t>shell </a:t>
            </a:r>
            <a:r>
              <a:rPr sz="1400" spc="-5" dirty="0">
                <a:solidFill>
                  <a:schemeClr val="tx1">
                    <a:lumMod val="75000"/>
                    <a:lumOff val="25000"/>
                  </a:schemeClr>
                </a:solidFill>
                <a:latin typeface="Arial"/>
                <a:cs typeface="Arial"/>
              </a:rPr>
              <a:t>(</a:t>
            </a:r>
            <a:r>
              <a:rPr sz="1400" i="1" spc="-5" dirty="0">
                <a:solidFill>
                  <a:schemeClr val="tx1">
                    <a:lumMod val="75000"/>
                    <a:lumOff val="25000"/>
                  </a:schemeClr>
                </a:solidFill>
                <a:latin typeface="Arial"/>
                <a:cs typeface="Arial"/>
              </a:rPr>
              <a:t>revised pit </a:t>
            </a:r>
            <a:r>
              <a:rPr sz="1400" i="1" dirty="0">
                <a:solidFill>
                  <a:schemeClr val="tx1">
                    <a:lumMod val="75000"/>
                    <a:lumOff val="25000"/>
                  </a:schemeClr>
                </a:solidFill>
                <a:latin typeface="Arial"/>
                <a:cs typeface="Arial"/>
              </a:rPr>
              <a:t>rim </a:t>
            </a:r>
            <a:r>
              <a:rPr sz="1400" i="1" spc="-5" dirty="0">
                <a:solidFill>
                  <a:schemeClr val="tx1">
                    <a:lumMod val="75000"/>
                    <a:lumOff val="25000"/>
                  </a:schemeClr>
                </a:solidFill>
                <a:latin typeface="Arial"/>
                <a:cs typeface="Arial"/>
              </a:rPr>
              <a:t>cut-off </a:t>
            </a:r>
            <a:r>
              <a:rPr sz="1400" i="1" spc="-10" dirty="0">
                <a:solidFill>
                  <a:schemeClr val="tx1">
                    <a:lumMod val="75000"/>
                    <a:lumOff val="25000"/>
                  </a:schemeClr>
                </a:solidFill>
                <a:latin typeface="Arial"/>
                <a:cs typeface="Arial"/>
              </a:rPr>
              <a:t>grade  </a:t>
            </a:r>
            <a:r>
              <a:rPr sz="1400" i="1" spc="-5" dirty="0">
                <a:solidFill>
                  <a:schemeClr val="tx1">
                    <a:lumMod val="75000"/>
                    <a:lumOff val="25000"/>
                  </a:schemeClr>
                </a:solidFill>
                <a:latin typeface="Arial"/>
                <a:cs typeface="Arial"/>
              </a:rPr>
              <a:t>of </a:t>
            </a:r>
            <a:r>
              <a:rPr sz="1400" i="1" spc="-10" dirty="0">
                <a:solidFill>
                  <a:schemeClr val="tx1">
                    <a:lumMod val="75000"/>
                    <a:lumOff val="25000"/>
                  </a:schemeClr>
                </a:solidFill>
                <a:latin typeface="Arial"/>
                <a:cs typeface="Arial"/>
              </a:rPr>
              <a:t>109ppm </a:t>
            </a:r>
            <a:r>
              <a:rPr sz="1400" i="1" dirty="0">
                <a:solidFill>
                  <a:schemeClr val="tx1">
                    <a:lumMod val="75000"/>
                    <a:lumOff val="25000"/>
                  </a:schemeClr>
                </a:solidFill>
                <a:latin typeface="Arial"/>
                <a:cs typeface="Arial"/>
              </a:rPr>
              <a:t>U</a:t>
            </a:r>
            <a:r>
              <a:rPr sz="1350" i="1" baseline="-21604" dirty="0">
                <a:solidFill>
                  <a:schemeClr val="tx1">
                    <a:lumMod val="75000"/>
                    <a:lumOff val="25000"/>
                  </a:schemeClr>
                </a:solidFill>
                <a:latin typeface="Arial"/>
                <a:cs typeface="Arial"/>
              </a:rPr>
              <a:t>3</a:t>
            </a:r>
            <a:r>
              <a:rPr sz="1400" i="1" dirty="0">
                <a:solidFill>
                  <a:schemeClr val="tx1">
                    <a:lumMod val="75000"/>
                    <a:lumOff val="25000"/>
                  </a:schemeClr>
                </a:solidFill>
                <a:latin typeface="Arial"/>
                <a:cs typeface="Arial"/>
              </a:rPr>
              <a:t>O</a:t>
            </a:r>
            <a:r>
              <a:rPr sz="1350" i="1" baseline="-21604" dirty="0">
                <a:solidFill>
                  <a:schemeClr val="tx1">
                    <a:lumMod val="75000"/>
                    <a:lumOff val="25000"/>
                  </a:schemeClr>
                </a:solidFill>
                <a:latin typeface="Arial"/>
                <a:cs typeface="Arial"/>
              </a:rPr>
              <a:t>8</a:t>
            </a:r>
            <a:r>
              <a:rPr sz="1400" i="1" dirty="0">
                <a:solidFill>
                  <a:schemeClr val="tx1">
                    <a:lumMod val="75000"/>
                    <a:lumOff val="25000"/>
                  </a:schemeClr>
                </a:solidFill>
                <a:latin typeface="Arial"/>
                <a:cs typeface="Arial"/>
              </a:rPr>
              <a:t>) </a:t>
            </a:r>
            <a:r>
              <a:rPr sz="1400" spc="-5" dirty="0">
                <a:solidFill>
                  <a:schemeClr val="tx1">
                    <a:lumMod val="75000"/>
                    <a:lumOff val="25000"/>
                  </a:schemeClr>
                </a:solidFill>
                <a:latin typeface="Arial"/>
                <a:cs typeface="Arial"/>
              </a:rPr>
              <a:t>stretching </a:t>
            </a:r>
            <a:r>
              <a:rPr sz="1400" spc="-10" dirty="0">
                <a:solidFill>
                  <a:schemeClr val="tx1">
                    <a:lumMod val="75000"/>
                    <a:lumOff val="25000"/>
                  </a:schemeClr>
                </a:solidFill>
                <a:latin typeface="Arial"/>
                <a:cs typeface="Arial"/>
              </a:rPr>
              <a:t>beyond bounds  </a:t>
            </a:r>
            <a:r>
              <a:rPr sz="1400" spc="-5" dirty="0">
                <a:solidFill>
                  <a:schemeClr val="tx1">
                    <a:lumMod val="75000"/>
                    <a:lumOff val="25000"/>
                  </a:schemeClr>
                </a:solidFill>
                <a:latin typeface="Arial"/>
                <a:cs typeface="Arial"/>
              </a:rPr>
              <a:t>of </a:t>
            </a:r>
            <a:r>
              <a:rPr sz="1400" spc="-10" dirty="0">
                <a:solidFill>
                  <a:schemeClr val="tx1">
                    <a:lumMod val="75000"/>
                    <a:lumOff val="25000"/>
                  </a:schemeClr>
                </a:solidFill>
                <a:latin typeface="Arial"/>
                <a:cs typeface="Arial"/>
              </a:rPr>
              <a:t>current </a:t>
            </a:r>
            <a:r>
              <a:rPr sz="1400" spc="-5" dirty="0">
                <a:solidFill>
                  <a:schemeClr val="tx1">
                    <a:lumMod val="75000"/>
                    <a:lumOff val="25000"/>
                  </a:schemeClr>
                </a:solidFill>
                <a:latin typeface="Arial"/>
                <a:cs typeface="Arial"/>
              </a:rPr>
              <a:t>stated resource at </a:t>
            </a:r>
            <a:r>
              <a:rPr sz="1400" dirty="0">
                <a:solidFill>
                  <a:schemeClr val="tx1">
                    <a:lumMod val="75000"/>
                    <a:lumOff val="25000"/>
                  </a:schemeClr>
                </a:solidFill>
                <a:latin typeface="Arial"/>
                <a:cs typeface="Arial"/>
              </a:rPr>
              <a:t>a </a:t>
            </a:r>
            <a:r>
              <a:rPr sz="1400" spc="-10" dirty="0">
                <a:solidFill>
                  <a:schemeClr val="tx1">
                    <a:lumMod val="75000"/>
                    <a:lumOff val="25000"/>
                  </a:schemeClr>
                </a:solidFill>
                <a:latin typeface="Arial"/>
                <a:cs typeface="Arial"/>
              </a:rPr>
              <a:t>200ppm </a:t>
            </a:r>
            <a:r>
              <a:rPr sz="1400" spc="5" dirty="0">
                <a:solidFill>
                  <a:schemeClr val="tx1">
                    <a:lumMod val="75000"/>
                    <a:lumOff val="25000"/>
                  </a:schemeClr>
                </a:solidFill>
                <a:latin typeface="Arial"/>
                <a:cs typeface="Arial"/>
              </a:rPr>
              <a:t>U</a:t>
            </a:r>
            <a:r>
              <a:rPr sz="1350" spc="7" baseline="-21604" dirty="0">
                <a:solidFill>
                  <a:schemeClr val="tx1">
                    <a:lumMod val="75000"/>
                    <a:lumOff val="25000"/>
                  </a:schemeClr>
                </a:solidFill>
                <a:latin typeface="Arial"/>
                <a:cs typeface="Arial"/>
              </a:rPr>
              <a:t>3</a:t>
            </a:r>
            <a:r>
              <a:rPr sz="1400" spc="5" dirty="0">
                <a:solidFill>
                  <a:schemeClr val="tx1">
                    <a:lumMod val="75000"/>
                    <a:lumOff val="25000"/>
                  </a:schemeClr>
                </a:solidFill>
                <a:latin typeface="Arial"/>
                <a:cs typeface="Arial"/>
              </a:rPr>
              <a:t>O</a:t>
            </a:r>
            <a:r>
              <a:rPr sz="1350" spc="7" baseline="-21604" dirty="0">
                <a:solidFill>
                  <a:schemeClr val="tx1">
                    <a:lumMod val="75000"/>
                    <a:lumOff val="25000"/>
                  </a:schemeClr>
                </a:solidFill>
                <a:latin typeface="Arial"/>
                <a:cs typeface="Arial"/>
              </a:rPr>
              <a:t>8 </a:t>
            </a:r>
            <a:r>
              <a:rPr sz="900" spc="5" dirty="0">
                <a:solidFill>
                  <a:schemeClr val="tx1">
                    <a:lumMod val="75000"/>
                    <a:lumOff val="25000"/>
                  </a:schemeClr>
                </a:solidFill>
                <a:latin typeface="Arial"/>
                <a:cs typeface="Arial"/>
              </a:rPr>
              <a:t> </a:t>
            </a:r>
            <a:r>
              <a:rPr sz="1400" spc="-5" dirty="0">
                <a:solidFill>
                  <a:schemeClr val="tx1">
                    <a:lumMod val="75000"/>
                    <a:lumOff val="25000"/>
                  </a:schemeClr>
                </a:solidFill>
                <a:latin typeface="Arial"/>
                <a:cs typeface="Arial"/>
              </a:rPr>
              <a:t>cut-off</a:t>
            </a:r>
            <a:r>
              <a:rPr lang="en-AU" sz="1400" spc="-5" dirty="0">
                <a:solidFill>
                  <a:schemeClr val="tx1">
                    <a:lumMod val="75000"/>
                    <a:lumOff val="25000"/>
                  </a:schemeClr>
                </a:solidFill>
                <a:latin typeface="Arial"/>
                <a:cs typeface="Arial"/>
              </a:rPr>
              <a:t>.</a:t>
            </a:r>
            <a:r>
              <a:rPr lang="en-AU" sz="1400" dirty="0">
                <a:solidFill>
                  <a:schemeClr val="tx1">
                    <a:lumMod val="75000"/>
                    <a:lumOff val="25000"/>
                  </a:schemeClr>
                </a:solidFill>
                <a:latin typeface="Arial"/>
                <a:cs typeface="Arial"/>
              </a:rPr>
              <a:t> A </a:t>
            </a:r>
            <a:r>
              <a:rPr lang="en-AU" sz="1400" spc="-5" dirty="0">
                <a:solidFill>
                  <a:schemeClr val="tx1">
                    <a:lumMod val="75000"/>
                    <a:lumOff val="25000"/>
                  </a:schemeClr>
                </a:solidFill>
                <a:latin typeface="Arial"/>
                <a:cs typeface="Arial"/>
              </a:rPr>
              <a:t>significant lowering </a:t>
            </a:r>
            <a:r>
              <a:rPr lang="en-AU" sz="1400" spc="-10" dirty="0">
                <a:solidFill>
                  <a:schemeClr val="tx1">
                    <a:lumMod val="75000"/>
                    <a:lumOff val="25000"/>
                  </a:schemeClr>
                </a:solidFill>
                <a:latin typeface="Arial"/>
                <a:cs typeface="Arial"/>
              </a:rPr>
              <a:t>of </a:t>
            </a:r>
            <a:r>
              <a:rPr lang="en-AU" sz="1400" dirty="0">
                <a:solidFill>
                  <a:schemeClr val="tx1">
                    <a:lumMod val="75000"/>
                    <a:lumOff val="25000"/>
                  </a:schemeClr>
                </a:solidFill>
                <a:latin typeface="Arial"/>
                <a:cs typeface="Arial"/>
              </a:rPr>
              <a:t>the </a:t>
            </a:r>
            <a:r>
              <a:rPr lang="en-AU" sz="1400" spc="5" dirty="0">
                <a:solidFill>
                  <a:schemeClr val="tx1">
                    <a:lumMod val="75000"/>
                    <a:lumOff val="25000"/>
                  </a:schemeClr>
                </a:solidFill>
                <a:latin typeface="Arial"/>
                <a:cs typeface="Arial"/>
              </a:rPr>
              <a:t>U</a:t>
            </a:r>
            <a:r>
              <a:rPr lang="en-AU" sz="1350" spc="7" baseline="-21604" dirty="0">
                <a:solidFill>
                  <a:schemeClr val="tx1">
                    <a:lumMod val="75000"/>
                    <a:lumOff val="25000"/>
                  </a:schemeClr>
                </a:solidFill>
                <a:latin typeface="Arial"/>
                <a:cs typeface="Arial"/>
              </a:rPr>
              <a:t>3</a:t>
            </a:r>
            <a:r>
              <a:rPr lang="en-AU" sz="1400" spc="5" dirty="0">
                <a:solidFill>
                  <a:schemeClr val="tx1">
                    <a:lumMod val="75000"/>
                    <a:lumOff val="25000"/>
                  </a:schemeClr>
                </a:solidFill>
                <a:latin typeface="Arial"/>
                <a:cs typeface="Arial"/>
              </a:rPr>
              <a:t>O</a:t>
            </a:r>
            <a:r>
              <a:rPr lang="en-AU" sz="1350" spc="7" baseline="-21604" dirty="0">
                <a:solidFill>
                  <a:schemeClr val="tx1">
                    <a:lumMod val="75000"/>
                    <a:lumOff val="25000"/>
                  </a:schemeClr>
                </a:solidFill>
                <a:latin typeface="Arial"/>
                <a:cs typeface="Arial"/>
              </a:rPr>
              <a:t>8 </a:t>
            </a:r>
            <a:r>
              <a:rPr lang="en-AU" sz="1400" spc="-10" dirty="0">
                <a:solidFill>
                  <a:schemeClr val="tx1">
                    <a:lumMod val="75000"/>
                    <a:lumOff val="25000"/>
                  </a:schemeClr>
                </a:solidFill>
                <a:latin typeface="Arial"/>
                <a:cs typeface="Arial"/>
              </a:rPr>
              <a:t>grade </a:t>
            </a:r>
            <a:r>
              <a:rPr lang="en-AU" sz="1400" spc="-15" dirty="0">
                <a:solidFill>
                  <a:schemeClr val="tx1">
                    <a:lumMod val="75000"/>
                    <a:lumOff val="25000"/>
                  </a:schemeClr>
                </a:solidFill>
                <a:latin typeface="Arial"/>
                <a:cs typeface="Arial"/>
              </a:rPr>
              <a:t>for  </a:t>
            </a:r>
            <a:r>
              <a:rPr lang="en-AU" sz="1400" spc="-5" dirty="0">
                <a:solidFill>
                  <a:schemeClr val="tx1">
                    <a:lumMod val="75000"/>
                    <a:lumOff val="25000"/>
                  </a:schemeClr>
                </a:solidFill>
                <a:latin typeface="Arial"/>
                <a:cs typeface="Arial"/>
              </a:rPr>
              <a:t>the potential Lake Maitland ore </a:t>
            </a:r>
            <a:r>
              <a:rPr lang="en-AU" sz="1400" spc="-10" dirty="0">
                <a:solidFill>
                  <a:schemeClr val="tx1">
                    <a:lumMod val="75000"/>
                    <a:lumOff val="25000"/>
                  </a:schemeClr>
                </a:solidFill>
                <a:latin typeface="Arial"/>
                <a:cs typeface="Arial"/>
              </a:rPr>
              <a:t>(</a:t>
            </a:r>
            <a:r>
              <a:rPr lang="en-AU" sz="1400" b="1" i="1" u="sng" spc="-10" dirty="0">
                <a:solidFill>
                  <a:schemeClr val="tx1">
                    <a:lumMod val="75000"/>
                    <a:lumOff val="25000"/>
                  </a:schemeClr>
                </a:solidFill>
                <a:uFill>
                  <a:solidFill>
                    <a:srgbClr val="000000"/>
                  </a:solidFill>
                </a:uFill>
                <a:latin typeface="Arial"/>
                <a:cs typeface="Arial"/>
              </a:rPr>
              <a:t>631ppm </a:t>
            </a:r>
            <a:r>
              <a:rPr lang="en-AU" sz="1400" b="1" i="1" u="sng" dirty="0">
                <a:solidFill>
                  <a:schemeClr val="tx1">
                    <a:lumMod val="75000"/>
                    <a:lumOff val="25000"/>
                  </a:schemeClr>
                </a:solidFill>
                <a:uFill>
                  <a:solidFill>
                    <a:srgbClr val="000000"/>
                  </a:solidFill>
                </a:uFill>
                <a:latin typeface="Arial"/>
                <a:cs typeface="Arial"/>
              </a:rPr>
              <a:t>to  </a:t>
            </a:r>
            <a:r>
              <a:rPr lang="en-AU" sz="1400" b="1" i="1" u="sng" spc="-5" dirty="0">
                <a:solidFill>
                  <a:schemeClr val="tx1">
                    <a:lumMod val="75000"/>
                    <a:lumOff val="25000"/>
                  </a:schemeClr>
                </a:solidFill>
                <a:uFill>
                  <a:solidFill>
                    <a:srgbClr val="000000"/>
                  </a:solidFill>
                </a:uFill>
                <a:latin typeface="Arial"/>
                <a:cs typeface="Arial"/>
              </a:rPr>
              <a:t>380ppm</a:t>
            </a:r>
            <a:r>
              <a:rPr lang="en-AU" sz="1400" b="1" i="1" u="sng" spc="-25" dirty="0">
                <a:solidFill>
                  <a:schemeClr val="tx1">
                    <a:lumMod val="75000"/>
                    <a:lumOff val="25000"/>
                  </a:schemeClr>
                </a:solidFill>
                <a:uFill>
                  <a:solidFill>
                    <a:srgbClr val="000000"/>
                  </a:solidFill>
                </a:uFill>
                <a:latin typeface="Arial"/>
                <a:cs typeface="Arial"/>
              </a:rPr>
              <a:t> </a:t>
            </a:r>
            <a:r>
              <a:rPr lang="en-AU" sz="1400" b="1" i="1" u="sng" dirty="0">
                <a:solidFill>
                  <a:schemeClr val="tx1">
                    <a:lumMod val="75000"/>
                    <a:lumOff val="25000"/>
                  </a:schemeClr>
                </a:solidFill>
                <a:uFill>
                  <a:solidFill>
                    <a:srgbClr val="000000"/>
                  </a:solidFill>
                </a:uFill>
                <a:latin typeface="Arial"/>
                <a:cs typeface="Arial"/>
              </a:rPr>
              <a:t>U</a:t>
            </a:r>
            <a:r>
              <a:rPr lang="en-AU" sz="1350" b="1" i="1" u="sng" baseline="-21604" dirty="0">
                <a:solidFill>
                  <a:schemeClr val="tx1">
                    <a:lumMod val="75000"/>
                    <a:lumOff val="25000"/>
                  </a:schemeClr>
                </a:solidFill>
                <a:uFill>
                  <a:solidFill>
                    <a:srgbClr val="000000"/>
                  </a:solidFill>
                </a:uFill>
                <a:latin typeface="Arial"/>
                <a:cs typeface="Arial"/>
              </a:rPr>
              <a:t>3</a:t>
            </a:r>
            <a:r>
              <a:rPr lang="en-AU" sz="1400" b="1" i="1" u="sng" dirty="0">
                <a:solidFill>
                  <a:schemeClr val="tx1">
                    <a:lumMod val="75000"/>
                    <a:lumOff val="25000"/>
                  </a:schemeClr>
                </a:solidFill>
                <a:uFill>
                  <a:solidFill>
                    <a:srgbClr val="000000"/>
                  </a:solidFill>
                </a:uFill>
                <a:latin typeface="Arial"/>
                <a:cs typeface="Arial"/>
              </a:rPr>
              <a:t>O</a:t>
            </a:r>
            <a:r>
              <a:rPr lang="en-AU" sz="1350" i="1" u="sng" baseline="-21604" dirty="0">
                <a:solidFill>
                  <a:schemeClr val="tx1">
                    <a:lumMod val="75000"/>
                    <a:lumOff val="25000"/>
                  </a:schemeClr>
                </a:solidFill>
                <a:latin typeface="Arial"/>
                <a:cs typeface="Arial"/>
              </a:rPr>
              <a:t>8</a:t>
            </a:r>
            <a:r>
              <a:rPr lang="en-AU" sz="1400" dirty="0">
                <a:solidFill>
                  <a:schemeClr val="tx1">
                    <a:lumMod val="75000"/>
                    <a:lumOff val="25000"/>
                  </a:schemeClr>
                </a:solidFill>
                <a:latin typeface="Arial"/>
                <a:cs typeface="Arial"/>
              </a:rPr>
              <a:t>);</a:t>
            </a:r>
            <a:endParaRPr sz="1400" dirty="0">
              <a:solidFill>
                <a:schemeClr val="tx1">
                  <a:lumMod val="75000"/>
                  <a:lumOff val="25000"/>
                </a:schemeClr>
              </a:solidFill>
              <a:latin typeface="Arial"/>
              <a:cs typeface="Arial"/>
            </a:endParaRPr>
          </a:p>
          <a:p>
            <a:pPr marL="400685" marR="132080" indent="-287020" algn="just">
              <a:lnSpc>
                <a:spcPts val="1639"/>
              </a:lnSpc>
              <a:spcBef>
                <a:spcPts val="1045"/>
              </a:spcBef>
              <a:buFont typeface="Arial"/>
              <a:buChar char="•"/>
              <a:tabLst>
                <a:tab pos="401320" algn="l"/>
              </a:tabLst>
            </a:pPr>
            <a:r>
              <a:rPr sz="1400" b="1" spc="-5" dirty="0">
                <a:solidFill>
                  <a:schemeClr val="tx1">
                    <a:lumMod val="75000"/>
                    <a:lumOff val="25000"/>
                  </a:schemeClr>
                </a:solidFill>
                <a:latin typeface="Arial"/>
                <a:cs typeface="Arial"/>
              </a:rPr>
              <a:t>Potential ore </a:t>
            </a:r>
            <a:r>
              <a:rPr sz="1400" spc="-5" dirty="0">
                <a:solidFill>
                  <a:schemeClr val="tx1">
                    <a:lumMod val="75000"/>
                    <a:lumOff val="25000"/>
                  </a:schemeClr>
                </a:solidFill>
                <a:latin typeface="Arial"/>
                <a:cs typeface="Arial"/>
              </a:rPr>
              <a:t>increasing from </a:t>
            </a:r>
            <a:r>
              <a:rPr sz="1400" b="1" spc="-5" dirty="0">
                <a:solidFill>
                  <a:schemeClr val="tx1">
                    <a:lumMod val="75000"/>
                    <a:lumOff val="25000"/>
                  </a:schemeClr>
                </a:solidFill>
                <a:latin typeface="Arial"/>
                <a:cs typeface="Arial"/>
              </a:rPr>
              <a:t>13.2Mt </a:t>
            </a:r>
            <a:r>
              <a:rPr sz="1400" b="1" dirty="0">
                <a:solidFill>
                  <a:schemeClr val="tx1">
                    <a:lumMod val="75000"/>
                    <a:lumOff val="25000"/>
                  </a:schemeClr>
                </a:solidFill>
                <a:latin typeface="Arial"/>
                <a:cs typeface="Arial"/>
              </a:rPr>
              <a:t>to  35.2Mt </a:t>
            </a:r>
            <a:r>
              <a:rPr sz="1400" b="1" spc="-5" dirty="0">
                <a:solidFill>
                  <a:schemeClr val="tx1">
                    <a:lumMod val="75000"/>
                    <a:lumOff val="25000"/>
                  </a:schemeClr>
                </a:solidFill>
                <a:latin typeface="Arial"/>
                <a:cs typeface="Arial"/>
              </a:rPr>
              <a:t>(</a:t>
            </a:r>
            <a:r>
              <a:rPr sz="1400" b="1" u="sng" spc="-5" dirty="0">
                <a:solidFill>
                  <a:schemeClr val="tx1">
                    <a:lumMod val="75000"/>
                    <a:lumOff val="25000"/>
                  </a:schemeClr>
                </a:solidFill>
                <a:uFill>
                  <a:solidFill>
                    <a:srgbClr val="000000"/>
                  </a:solidFill>
                </a:uFill>
                <a:latin typeface="Arial"/>
                <a:cs typeface="Arial"/>
              </a:rPr>
              <a:t>up</a:t>
            </a:r>
            <a:r>
              <a:rPr sz="1400" b="1" u="sng" spc="-75" dirty="0">
                <a:solidFill>
                  <a:schemeClr val="tx1">
                    <a:lumMod val="75000"/>
                    <a:lumOff val="25000"/>
                  </a:schemeClr>
                </a:solidFill>
                <a:uFill>
                  <a:solidFill>
                    <a:srgbClr val="000000"/>
                  </a:solidFill>
                </a:uFill>
                <a:latin typeface="Arial"/>
                <a:cs typeface="Arial"/>
              </a:rPr>
              <a:t> </a:t>
            </a:r>
            <a:r>
              <a:rPr sz="1400" b="1" i="1" u="sng" dirty="0">
                <a:solidFill>
                  <a:schemeClr val="tx1">
                    <a:lumMod val="75000"/>
                    <a:lumOff val="25000"/>
                  </a:schemeClr>
                </a:solidFill>
                <a:uFill>
                  <a:solidFill>
                    <a:srgbClr val="000000"/>
                  </a:solidFill>
                </a:uFill>
                <a:latin typeface="Arial"/>
                <a:cs typeface="Arial"/>
              </a:rPr>
              <a:t>167%</a:t>
            </a:r>
            <a:r>
              <a:rPr sz="1400" b="1" i="1" dirty="0">
                <a:solidFill>
                  <a:schemeClr val="tx1">
                    <a:lumMod val="75000"/>
                    <a:lumOff val="25000"/>
                  </a:schemeClr>
                </a:solidFill>
                <a:latin typeface="Calibri"/>
                <a:cs typeface="Calibri"/>
              </a:rPr>
              <a:t>)</a:t>
            </a:r>
            <a:r>
              <a:rPr sz="1400" dirty="0">
                <a:solidFill>
                  <a:schemeClr val="tx1">
                    <a:lumMod val="75000"/>
                    <a:lumOff val="25000"/>
                  </a:schemeClr>
                </a:solidFill>
                <a:latin typeface="Arial"/>
                <a:cs typeface="Arial"/>
              </a:rPr>
              <a:t>;</a:t>
            </a:r>
          </a:p>
          <a:p>
            <a:pPr marL="400685" marR="132715" indent="-287020" algn="just">
              <a:lnSpc>
                <a:spcPct val="100000"/>
              </a:lnSpc>
              <a:spcBef>
                <a:spcPts val="955"/>
              </a:spcBef>
              <a:buFont typeface="Arial"/>
              <a:buChar char="•"/>
              <a:tabLst>
                <a:tab pos="401320" algn="l"/>
              </a:tabLst>
            </a:pPr>
            <a:r>
              <a:rPr sz="1400" b="1" spc="-5" dirty="0">
                <a:solidFill>
                  <a:schemeClr val="tx1">
                    <a:lumMod val="75000"/>
                    <a:lumOff val="25000"/>
                  </a:schemeClr>
                </a:solidFill>
                <a:latin typeface="Arial"/>
                <a:cs typeface="Arial"/>
              </a:rPr>
              <a:t>Life </a:t>
            </a:r>
            <a:r>
              <a:rPr sz="1400" b="1" spc="-10" dirty="0">
                <a:solidFill>
                  <a:schemeClr val="tx1">
                    <a:lumMod val="75000"/>
                    <a:lumOff val="25000"/>
                  </a:schemeClr>
                </a:solidFill>
                <a:latin typeface="Arial"/>
                <a:cs typeface="Arial"/>
              </a:rPr>
              <a:t>of </a:t>
            </a:r>
            <a:r>
              <a:rPr sz="1400" b="1" spc="-5" dirty="0">
                <a:solidFill>
                  <a:schemeClr val="tx1">
                    <a:lumMod val="75000"/>
                    <a:lumOff val="25000"/>
                  </a:schemeClr>
                </a:solidFill>
                <a:latin typeface="Arial"/>
                <a:cs typeface="Arial"/>
              </a:rPr>
              <a:t>Mine </a:t>
            </a:r>
            <a:r>
              <a:rPr sz="1400" spc="-5" dirty="0">
                <a:solidFill>
                  <a:schemeClr val="tx1">
                    <a:lumMod val="75000"/>
                    <a:lumOff val="25000"/>
                  </a:schemeClr>
                </a:solidFill>
                <a:latin typeface="Arial"/>
                <a:cs typeface="Arial"/>
              </a:rPr>
              <a:t>increasing from </a:t>
            </a:r>
            <a:r>
              <a:rPr sz="1400" b="1" spc="-10" dirty="0">
                <a:solidFill>
                  <a:schemeClr val="tx1">
                    <a:lumMod val="75000"/>
                    <a:lumOff val="25000"/>
                  </a:schemeClr>
                </a:solidFill>
                <a:latin typeface="Arial"/>
                <a:cs typeface="Arial"/>
              </a:rPr>
              <a:t>10.1 to 17.</a:t>
            </a:r>
            <a:r>
              <a:rPr lang="en-AU" sz="1400" b="1" spc="-10" dirty="0">
                <a:solidFill>
                  <a:schemeClr val="tx1">
                    <a:lumMod val="75000"/>
                    <a:lumOff val="25000"/>
                  </a:schemeClr>
                </a:solidFill>
                <a:latin typeface="Arial"/>
                <a:cs typeface="Arial"/>
              </a:rPr>
              <a:t>5</a:t>
            </a:r>
            <a:r>
              <a:rPr sz="1400" b="1" spc="-10" dirty="0">
                <a:solidFill>
                  <a:schemeClr val="tx1">
                    <a:lumMod val="75000"/>
                    <a:lumOff val="25000"/>
                  </a:schemeClr>
                </a:solidFill>
                <a:latin typeface="Arial"/>
                <a:cs typeface="Arial"/>
              </a:rPr>
              <a:t>  years </a:t>
            </a:r>
            <a:r>
              <a:rPr sz="1400" b="1" spc="-5" dirty="0">
                <a:solidFill>
                  <a:schemeClr val="tx1">
                    <a:lumMod val="75000"/>
                    <a:lumOff val="25000"/>
                  </a:schemeClr>
                </a:solidFill>
                <a:latin typeface="Arial"/>
                <a:cs typeface="Arial"/>
              </a:rPr>
              <a:t>(</a:t>
            </a:r>
            <a:r>
              <a:rPr sz="1400" b="1" u="sng" spc="-5" dirty="0">
                <a:solidFill>
                  <a:schemeClr val="tx1">
                    <a:lumMod val="75000"/>
                    <a:lumOff val="25000"/>
                  </a:schemeClr>
                </a:solidFill>
                <a:uFill>
                  <a:solidFill>
                    <a:srgbClr val="000000"/>
                  </a:solidFill>
                </a:uFill>
                <a:latin typeface="Arial"/>
                <a:cs typeface="Arial"/>
              </a:rPr>
              <a:t>up</a:t>
            </a:r>
            <a:r>
              <a:rPr sz="1400" b="1" u="sng" spc="5" dirty="0">
                <a:solidFill>
                  <a:schemeClr val="tx1">
                    <a:lumMod val="75000"/>
                    <a:lumOff val="25000"/>
                  </a:schemeClr>
                </a:solidFill>
                <a:uFill>
                  <a:solidFill>
                    <a:srgbClr val="000000"/>
                  </a:solidFill>
                </a:uFill>
                <a:latin typeface="Arial"/>
                <a:cs typeface="Arial"/>
              </a:rPr>
              <a:t> </a:t>
            </a:r>
            <a:r>
              <a:rPr sz="1400" b="1" i="1" u="sng" dirty="0">
                <a:solidFill>
                  <a:schemeClr val="tx1">
                    <a:lumMod val="75000"/>
                    <a:lumOff val="25000"/>
                  </a:schemeClr>
                </a:solidFill>
                <a:uFill>
                  <a:solidFill>
                    <a:srgbClr val="000000"/>
                  </a:solidFill>
                </a:uFill>
                <a:latin typeface="Arial"/>
                <a:cs typeface="Arial"/>
              </a:rPr>
              <a:t>74%</a:t>
            </a:r>
            <a:r>
              <a:rPr sz="1400" b="1" i="1" dirty="0">
                <a:solidFill>
                  <a:schemeClr val="tx1">
                    <a:lumMod val="75000"/>
                    <a:lumOff val="25000"/>
                  </a:schemeClr>
                </a:solidFill>
                <a:latin typeface="Arial"/>
                <a:cs typeface="Arial"/>
              </a:rPr>
              <a:t>)</a:t>
            </a:r>
            <a:r>
              <a:rPr sz="1400" dirty="0">
                <a:solidFill>
                  <a:schemeClr val="tx1">
                    <a:lumMod val="75000"/>
                    <a:lumOff val="25000"/>
                  </a:schemeClr>
                </a:solidFill>
                <a:latin typeface="Arial"/>
                <a:cs typeface="Arial"/>
              </a:rPr>
              <a:t>;</a:t>
            </a:r>
          </a:p>
          <a:p>
            <a:pPr marL="400685" marR="133350" indent="-287020" algn="just">
              <a:lnSpc>
                <a:spcPct val="100000"/>
              </a:lnSpc>
              <a:spcBef>
                <a:spcPts val="960"/>
              </a:spcBef>
              <a:buChar char="•"/>
              <a:tabLst>
                <a:tab pos="401320" algn="l"/>
              </a:tabLst>
            </a:pPr>
            <a:r>
              <a:rPr sz="1400" spc="-5" dirty="0">
                <a:solidFill>
                  <a:schemeClr val="tx1">
                    <a:lumMod val="75000"/>
                    <a:lumOff val="25000"/>
                  </a:schemeClr>
                </a:solidFill>
                <a:latin typeface="Arial"/>
                <a:cs typeface="Arial"/>
              </a:rPr>
              <a:t>Potential </a:t>
            </a:r>
            <a:r>
              <a:rPr sz="1400" b="1" spc="5" dirty="0">
                <a:solidFill>
                  <a:schemeClr val="tx1">
                    <a:lumMod val="75000"/>
                    <a:lumOff val="25000"/>
                  </a:schemeClr>
                </a:solidFill>
                <a:latin typeface="Arial"/>
                <a:cs typeface="Arial"/>
              </a:rPr>
              <a:t>U</a:t>
            </a:r>
            <a:r>
              <a:rPr sz="1350" b="1" spc="7" baseline="-21604" dirty="0">
                <a:solidFill>
                  <a:schemeClr val="tx1">
                    <a:lumMod val="75000"/>
                    <a:lumOff val="25000"/>
                  </a:schemeClr>
                </a:solidFill>
                <a:latin typeface="Arial"/>
                <a:cs typeface="Arial"/>
              </a:rPr>
              <a:t>3</a:t>
            </a:r>
            <a:r>
              <a:rPr sz="1400" b="1" spc="5" dirty="0">
                <a:solidFill>
                  <a:schemeClr val="tx1">
                    <a:lumMod val="75000"/>
                    <a:lumOff val="25000"/>
                  </a:schemeClr>
                </a:solidFill>
                <a:latin typeface="Arial"/>
                <a:cs typeface="Arial"/>
              </a:rPr>
              <a:t>O</a:t>
            </a:r>
            <a:r>
              <a:rPr sz="1350" b="1" spc="7" baseline="-21604" dirty="0">
                <a:solidFill>
                  <a:schemeClr val="tx1">
                    <a:lumMod val="75000"/>
                    <a:lumOff val="25000"/>
                  </a:schemeClr>
                </a:solidFill>
                <a:latin typeface="Arial"/>
                <a:cs typeface="Arial"/>
              </a:rPr>
              <a:t>8 </a:t>
            </a:r>
            <a:r>
              <a:rPr sz="1400" b="1" spc="-5" dirty="0">
                <a:solidFill>
                  <a:schemeClr val="tx1">
                    <a:lumMod val="75000"/>
                    <a:lumOff val="25000"/>
                  </a:schemeClr>
                </a:solidFill>
                <a:latin typeface="Arial"/>
                <a:cs typeface="Arial"/>
              </a:rPr>
              <a:t>production </a:t>
            </a:r>
            <a:r>
              <a:rPr sz="1400" spc="-5" dirty="0">
                <a:solidFill>
                  <a:schemeClr val="tx1">
                    <a:lumMod val="75000"/>
                    <a:lumOff val="25000"/>
                  </a:schemeClr>
                </a:solidFill>
                <a:latin typeface="Arial"/>
                <a:cs typeface="Arial"/>
              </a:rPr>
              <a:t>increasing </a:t>
            </a:r>
            <a:r>
              <a:rPr sz="1400" b="1" spc="-5" dirty="0">
                <a:solidFill>
                  <a:schemeClr val="tx1">
                    <a:lumMod val="75000"/>
                    <a:lumOff val="25000"/>
                  </a:schemeClr>
                </a:solidFill>
                <a:latin typeface="Arial"/>
                <a:cs typeface="Arial"/>
              </a:rPr>
              <a:t>from  15.8Mlbs </a:t>
            </a:r>
            <a:r>
              <a:rPr sz="1400" b="1" dirty="0">
                <a:solidFill>
                  <a:schemeClr val="tx1">
                    <a:lumMod val="75000"/>
                    <a:lumOff val="25000"/>
                  </a:schemeClr>
                </a:solidFill>
                <a:latin typeface="Arial"/>
                <a:cs typeface="Arial"/>
              </a:rPr>
              <a:t>to </a:t>
            </a:r>
            <a:r>
              <a:rPr sz="1400" b="1" spc="-5" dirty="0">
                <a:solidFill>
                  <a:schemeClr val="tx1">
                    <a:lumMod val="75000"/>
                    <a:lumOff val="25000"/>
                  </a:schemeClr>
                </a:solidFill>
                <a:latin typeface="Arial"/>
                <a:cs typeface="Arial"/>
              </a:rPr>
              <a:t>2</a:t>
            </a:r>
            <a:r>
              <a:rPr lang="en-AU" sz="1400" b="1" spc="-5" dirty="0">
                <a:solidFill>
                  <a:schemeClr val="tx1">
                    <a:lumMod val="75000"/>
                    <a:lumOff val="25000"/>
                  </a:schemeClr>
                </a:solidFill>
                <a:latin typeface="Arial"/>
                <a:cs typeface="Arial"/>
              </a:rPr>
              <a:t>2</a:t>
            </a:r>
            <a:r>
              <a:rPr sz="1400" b="1" spc="-5" dirty="0">
                <a:solidFill>
                  <a:schemeClr val="tx1">
                    <a:lumMod val="75000"/>
                    <a:lumOff val="25000"/>
                  </a:schemeClr>
                </a:solidFill>
                <a:latin typeface="Arial"/>
                <a:cs typeface="Arial"/>
              </a:rPr>
              <a:t>.</a:t>
            </a:r>
            <a:r>
              <a:rPr lang="en-AU" sz="1400" b="1" spc="-5" dirty="0">
                <a:solidFill>
                  <a:schemeClr val="tx1">
                    <a:lumMod val="75000"/>
                    <a:lumOff val="25000"/>
                  </a:schemeClr>
                </a:solidFill>
                <a:latin typeface="Arial"/>
                <a:cs typeface="Arial"/>
              </a:rPr>
              <a:t>8</a:t>
            </a:r>
            <a:r>
              <a:rPr sz="1400" b="1" spc="-5" dirty="0" err="1">
                <a:solidFill>
                  <a:schemeClr val="tx1">
                    <a:lumMod val="75000"/>
                    <a:lumOff val="25000"/>
                  </a:schemeClr>
                </a:solidFill>
                <a:latin typeface="Arial"/>
                <a:cs typeface="Arial"/>
              </a:rPr>
              <a:t>Mlbs</a:t>
            </a:r>
            <a:r>
              <a:rPr sz="1400" b="1" spc="-5" dirty="0">
                <a:solidFill>
                  <a:schemeClr val="tx1">
                    <a:lumMod val="75000"/>
                    <a:lumOff val="25000"/>
                  </a:schemeClr>
                </a:solidFill>
                <a:latin typeface="Arial"/>
                <a:cs typeface="Arial"/>
              </a:rPr>
              <a:t> </a:t>
            </a:r>
            <a:r>
              <a:rPr lang="en-AU" sz="1400" spc="-10" dirty="0">
                <a:solidFill>
                  <a:schemeClr val="tx1">
                    <a:lumMod val="75000"/>
                    <a:lumOff val="25000"/>
                  </a:schemeClr>
                </a:solidFill>
                <a:latin typeface="Arial"/>
                <a:cs typeface="Arial"/>
              </a:rPr>
              <a:t>at  </a:t>
            </a:r>
            <a:r>
              <a:rPr lang="en-AU" sz="1400" dirty="0">
                <a:solidFill>
                  <a:schemeClr val="tx1">
                    <a:lumMod val="75000"/>
                    <a:lumOff val="25000"/>
                  </a:schemeClr>
                </a:solidFill>
                <a:latin typeface="Arial"/>
                <a:cs typeface="Arial"/>
              </a:rPr>
              <a:t>assumed </a:t>
            </a:r>
            <a:r>
              <a:rPr lang="en-AU" sz="1400" spc="-5" dirty="0">
                <a:solidFill>
                  <a:schemeClr val="tx1">
                    <a:lumMod val="75000"/>
                    <a:lumOff val="25000"/>
                  </a:schemeClr>
                </a:solidFill>
                <a:latin typeface="Arial"/>
                <a:cs typeface="Arial"/>
              </a:rPr>
              <a:t>price of US$70/lb U</a:t>
            </a:r>
            <a:r>
              <a:rPr lang="en-AU" sz="1350" spc="-5" baseline="-21604" dirty="0">
                <a:solidFill>
                  <a:schemeClr val="tx1">
                    <a:lumMod val="75000"/>
                    <a:lumOff val="25000"/>
                  </a:schemeClr>
                </a:solidFill>
                <a:latin typeface="Arial"/>
                <a:cs typeface="Arial"/>
              </a:rPr>
              <a:t>3</a:t>
            </a:r>
            <a:r>
              <a:rPr lang="en-AU" sz="1400" dirty="0">
                <a:solidFill>
                  <a:schemeClr val="tx1">
                    <a:lumMod val="75000"/>
                    <a:lumOff val="25000"/>
                  </a:schemeClr>
                </a:solidFill>
                <a:latin typeface="Arial"/>
                <a:cs typeface="Arial"/>
              </a:rPr>
              <a:t>O</a:t>
            </a:r>
            <a:r>
              <a:rPr lang="en-AU" sz="1350" baseline="-21604" dirty="0">
                <a:solidFill>
                  <a:schemeClr val="tx1">
                    <a:lumMod val="75000"/>
                    <a:lumOff val="25000"/>
                  </a:schemeClr>
                </a:solidFill>
                <a:latin typeface="Arial"/>
                <a:cs typeface="Arial"/>
              </a:rPr>
              <a:t>8</a:t>
            </a:r>
            <a:r>
              <a:rPr lang="en-AU" sz="1400" dirty="0">
                <a:solidFill>
                  <a:schemeClr val="tx1">
                    <a:lumMod val="75000"/>
                    <a:lumOff val="25000"/>
                  </a:schemeClr>
                </a:solidFill>
                <a:latin typeface="Arial"/>
                <a:cs typeface="Arial"/>
              </a:rPr>
              <a:t>)</a:t>
            </a:r>
            <a:r>
              <a:rPr sz="1400" dirty="0">
                <a:solidFill>
                  <a:schemeClr val="tx1">
                    <a:lumMod val="75000"/>
                    <a:lumOff val="25000"/>
                  </a:schemeClr>
                </a:solidFill>
                <a:latin typeface="Arial"/>
                <a:cs typeface="Arial"/>
              </a:rPr>
              <a:t>;</a:t>
            </a:r>
          </a:p>
          <a:p>
            <a:pPr marL="400685" marR="135255" indent="-287020" algn="just">
              <a:lnSpc>
                <a:spcPct val="100000"/>
              </a:lnSpc>
              <a:spcBef>
                <a:spcPts val="960"/>
              </a:spcBef>
              <a:buFont typeface="Arial"/>
              <a:buChar char="•"/>
              <a:tabLst>
                <a:tab pos="401320" algn="l"/>
              </a:tabLst>
            </a:pPr>
            <a:r>
              <a:rPr lang="en-AU" sz="1400" b="1" u="sng" spc="-5" dirty="0">
                <a:solidFill>
                  <a:schemeClr val="tx1">
                    <a:lumMod val="75000"/>
                    <a:lumOff val="25000"/>
                  </a:schemeClr>
                </a:solidFill>
                <a:uFill>
                  <a:solidFill>
                    <a:srgbClr val="000000"/>
                  </a:solidFill>
                </a:uFill>
                <a:latin typeface="Arial"/>
                <a:cs typeface="Arial"/>
              </a:rPr>
              <a:t>11.9</a:t>
            </a:r>
            <a:r>
              <a:rPr sz="1400" b="1" u="sng" spc="-5" dirty="0" err="1">
                <a:solidFill>
                  <a:schemeClr val="tx1">
                    <a:lumMod val="75000"/>
                    <a:lumOff val="25000"/>
                  </a:schemeClr>
                </a:solidFill>
                <a:uFill>
                  <a:solidFill>
                    <a:srgbClr val="000000"/>
                  </a:solidFill>
                </a:uFill>
                <a:latin typeface="Arial"/>
                <a:cs typeface="Arial"/>
              </a:rPr>
              <a:t>Mlbs</a:t>
            </a:r>
            <a:r>
              <a:rPr sz="1400" b="1" u="sng" spc="-5" dirty="0">
                <a:solidFill>
                  <a:schemeClr val="tx1">
                    <a:lumMod val="75000"/>
                    <a:lumOff val="25000"/>
                  </a:schemeClr>
                </a:solidFill>
                <a:uFill>
                  <a:solidFill>
                    <a:srgbClr val="000000"/>
                  </a:solidFill>
                </a:uFill>
                <a:latin typeface="Arial"/>
                <a:cs typeface="Arial"/>
              </a:rPr>
              <a:t> </a:t>
            </a:r>
            <a:r>
              <a:rPr sz="1400" b="1" u="sng" spc="-10" dirty="0">
                <a:solidFill>
                  <a:schemeClr val="tx1">
                    <a:lumMod val="75000"/>
                    <a:lumOff val="25000"/>
                  </a:schemeClr>
                </a:solidFill>
                <a:uFill>
                  <a:solidFill>
                    <a:srgbClr val="000000"/>
                  </a:solidFill>
                </a:uFill>
                <a:latin typeface="Arial"/>
                <a:cs typeface="Arial"/>
              </a:rPr>
              <a:t>of </a:t>
            </a:r>
            <a:r>
              <a:rPr sz="1400" b="1" u="sng" spc="5" dirty="0">
                <a:solidFill>
                  <a:schemeClr val="tx1">
                    <a:lumMod val="75000"/>
                    <a:lumOff val="25000"/>
                  </a:schemeClr>
                </a:solidFill>
                <a:uFill>
                  <a:solidFill>
                    <a:srgbClr val="000000"/>
                  </a:solidFill>
                </a:uFill>
                <a:latin typeface="Arial"/>
                <a:cs typeface="Arial"/>
              </a:rPr>
              <a:t>V</a:t>
            </a:r>
            <a:r>
              <a:rPr sz="1350" b="1" u="sng" spc="7" baseline="-21604" dirty="0">
                <a:solidFill>
                  <a:schemeClr val="tx1">
                    <a:lumMod val="75000"/>
                    <a:lumOff val="25000"/>
                  </a:schemeClr>
                </a:solidFill>
                <a:uFill>
                  <a:solidFill>
                    <a:srgbClr val="000000"/>
                  </a:solidFill>
                </a:uFill>
                <a:latin typeface="Arial"/>
                <a:cs typeface="Arial"/>
              </a:rPr>
              <a:t>2</a:t>
            </a:r>
            <a:r>
              <a:rPr sz="1400" b="1" u="sng" spc="5" dirty="0">
                <a:solidFill>
                  <a:schemeClr val="tx1">
                    <a:lumMod val="75000"/>
                    <a:lumOff val="25000"/>
                  </a:schemeClr>
                </a:solidFill>
                <a:uFill>
                  <a:solidFill>
                    <a:srgbClr val="000000"/>
                  </a:solidFill>
                </a:uFill>
                <a:latin typeface="Arial"/>
                <a:cs typeface="Arial"/>
              </a:rPr>
              <a:t>O</a:t>
            </a:r>
            <a:r>
              <a:rPr sz="1350" b="1" u="sng" spc="7" baseline="-21604" dirty="0">
                <a:solidFill>
                  <a:schemeClr val="tx1">
                    <a:lumMod val="75000"/>
                    <a:lumOff val="25000"/>
                  </a:schemeClr>
                </a:solidFill>
                <a:uFill>
                  <a:solidFill>
                    <a:srgbClr val="000000"/>
                  </a:solidFill>
                </a:uFill>
                <a:latin typeface="Arial"/>
                <a:cs typeface="Arial"/>
              </a:rPr>
              <a:t>5</a:t>
            </a:r>
            <a:r>
              <a:rPr sz="900" b="1" spc="5" dirty="0">
                <a:solidFill>
                  <a:schemeClr val="tx1">
                    <a:lumMod val="75000"/>
                    <a:lumOff val="25000"/>
                  </a:schemeClr>
                </a:solidFill>
                <a:latin typeface="Arial"/>
                <a:cs typeface="Arial"/>
              </a:rPr>
              <a:t> </a:t>
            </a:r>
            <a:r>
              <a:rPr sz="1400" spc="-10" dirty="0">
                <a:solidFill>
                  <a:schemeClr val="tx1">
                    <a:lumMod val="75000"/>
                    <a:lumOff val="25000"/>
                  </a:schemeClr>
                </a:solidFill>
                <a:latin typeface="Arial"/>
                <a:cs typeface="Arial"/>
              </a:rPr>
              <a:t>by-product produced (at  </a:t>
            </a:r>
            <a:r>
              <a:rPr sz="1400" dirty="0">
                <a:solidFill>
                  <a:schemeClr val="tx1">
                    <a:lumMod val="75000"/>
                    <a:lumOff val="25000"/>
                  </a:schemeClr>
                </a:solidFill>
                <a:latin typeface="Arial"/>
                <a:cs typeface="Arial"/>
              </a:rPr>
              <a:t>assumed </a:t>
            </a:r>
            <a:r>
              <a:rPr sz="1400" spc="-5" dirty="0">
                <a:solidFill>
                  <a:schemeClr val="tx1">
                    <a:lumMod val="75000"/>
                    <a:lumOff val="25000"/>
                  </a:schemeClr>
                </a:solidFill>
                <a:latin typeface="Arial"/>
                <a:cs typeface="Arial"/>
              </a:rPr>
              <a:t>price of US$5.67/lb </a:t>
            </a:r>
            <a:r>
              <a:rPr sz="1400" dirty="0">
                <a:solidFill>
                  <a:schemeClr val="tx1">
                    <a:lumMod val="75000"/>
                    <a:lumOff val="25000"/>
                  </a:schemeClr>
                </a:solidFill>
                <a:latin typeface="Arial"/>
                <a:cs typeface="Arial"/>
              </a:rPr>
              <a:t>V</a:t>
            </a:r>
            <a:r>
              <a:rPr sz="1350" baseline="-21604" dirty="0">
                <a:solidFill>
                  <a:schemeClr val="tx1">
                    <a:lumMod val="75000"/>
                    <a:lumOff val="25000"/>
                  </a:schemeClr>
                </a:solidFill>
                <a:latin typeface="Arial"/>
                <a:cs typeface="Arial"/>
              </a:rPr>
              <a:t>2</a:t>
            </a:r>
            <a:r>
              <a:rPr sz="1400" dirty="0">
                <a:solidFill>
                  <a:schemeClr val="tx1">
                    <a:lumMod val="75000"/>
                    <a:lumOff val="25000"/>
                  </a:schemeClr>
                </a:solidFill>
                <a:latin typeface="Arial"/>
                <a:cs typeface="Arial"/>
              </a:rPr>
              <a:t>O</a:t>
            </a:r>
            <a:r>
              <a:rPr sz="1350" baseline="-21604" dirty="0">
                <a:solidFill>
                  <a:schemeClr val="tx1">
                    <a:lumMod val="75000"/>
                    <a:lumOff val="25000"/>
                  </a:schemeClr>
                </a:solidFill>
                <a:latin typeface="Arial"/>
                <a:cs typeface="Arial"/>
              </a:rPr>
              <a:t>5</a:t>
            </a:r>
            <a:r>
              <a:rPr sz="1400" dirty="0">
                <a:solidFill>
                  <a:schemeClr val="tx1">
                    <a:lumMod val="75000"/>
                    <a:lumOff val="25000"/>
                  </a:schemeClr>
                </a:solidFill>
                <a:latin typeface="Arial"/>
                <a:cs typeface="Arial"/>
              </a:rPr>
              <a:t>);</a:t>
            </a:r>
            <a:r>
              <a:rPr sz="1400" spc="-110" dirty="0">
                <a:solidFill>
                  <a:schemeClr val="tx1">
                    <a:lumMod val="75000"/>
                    <a:lumOff val="25000"/>
                  </a:schemeClr>
                </a:solidFill>
                <a:latin typeface="Arial"/>
                <a:cs typeface="Arial"/>
              </a:rPr>
              <a:t> </a:t>
            </a:r>
            <a:r>
              <a:rPr sz="1400" spc="-5" dirty="0">
                <a:solidFill>
                  <a:schemeClr val="tx1">
                    <a:lumMod val="75000"/>
                    <a:lumOff val="25000"/>
                  </a:schemeClr>
                </a:solidFill>
                <a:latin typeface="Arial"/>
                <a:cs typeface="Arial"/>
              </a:rPr>
              <a:t>and</a:t>
            </a:r>
            <a:endParaRPr sz="1400" dirty="0">
              <a:solidFill>
                <a:schemeClr val="tx1">
                  <a:lumMod val="75000"/>
                  <a:lumOff val="25000"/>
                </a:schemeClr>
              </a:solidFill>
              <a:latin typeface="Arial"/>
              <a:cs typeface="Arial"/>
            </a:endParaRPr>
          </a:p>
          <a:p>
            <a:pPr marL="400685" marR="133985" indent="-287020" algn="just">
              <a:lnSpc>
                <a:spcPct val="100000"/>
              </a:lnSpc>
              <a:spcBef>
                <a:spcPts val="960"/>
              </a:spcBef>
              <a:buFont typeface="Arial"/>
              <a:buChar char="•"/>
              <a:tabLst>
                <a:tab pos="401320" algn="l"/>
              </a:tabLst>
            </a:pPr>
            <a:r>
              <a:rPr sz="1400" b="1" u="sng" spc="-5" dirty="0">
                <a:solidFill>
                  <a:schemeClr val="tx1">
                    <a:lumMod val="75000"/>
                    <a:lumOff val="25000"/>
                  </a:schemeClr>
                </a:solidFill>
                <a:uFill>
                  <a:solidFill>
                    <a:srgbClr val="000000"/>
                  </a:solidFill>
                </a:uFill>
                <a:latin typeface="Arial"/>
                <a:cs typeface="Arial"/>
              </a:rPr>
              <a:t>Additional US$</a:t>
            </a:r>
            <a:r>
              <a:rPr lang="en-AU" sz="1400" b="1" u="sng" spc="-5" dirty="0">
                <a:solidFill>
                  <a:schemeClr val="tx1">
                    <a:lumMod val="75000"/>
                    <a:lumOff val="25000"/>
                  </a:schemeClr>
                </a:solidFill>
                <a:uFill>
                  <a:solidFill>
                    <a:srgbClr val="000000"/>
                  </a:solidFill>
                </a:uFill>
                <a:latin typeface="Arial"/>
                <a:cs typeface="Arial"/>
              </a:rPr>
              <a:t>560</a:t>
            </a:r>
            <a:r>
              <a:rPr sz="1400" b="1" u="sng" spc="-5" dirty="0">
                <a:solidFill>
                  <a:schemeClr val="tx1">
                    <a:lumMod val="75000"/>
                    <a:lumOff val="25000"/>
                  </a:schemeClr>
                </a:solidFill>
                <a:uFill>
                  <a:solidFill>
                    <a:srgbClr val="000000"/>
                  </a:solidFill>
                </a:uFill>
                <a:latin typeface="Arial"/>
                <a:cs typeface="Arial"/>
              </a:rPr>
              <a:t>,000,000</a:t>
            </a:r>
            <a:r>
              <a:rPr sz="1400" b="1" spc="-5" dirty="0">
                <a:solidFill>
                  <a:schemeClr val="tx1">
                    <a:lumMod val="75000"/>
                    <a:lumOff val="25000"/>
                  </a:schemeClr>
                </a:solidFill>
                <a:latin typeface="Arial"/>
                <a:cs typeface="Arial"/>
              </a:rPr>
              <a:t> </a:t>
            </a:r>
            <a:r>
              <a:rPr sz="1400" spc="-10" dirty="0">
                <a:solidFill>
                  <a:schemeClr val="tx1">
                    <a:lumMod val="75000"/>
                    <a:lumOff val="25000"/>
                  </a:schemeClr>
                </a:solidFill>
                <a:latin typeface="Arial"/>
                <a:cs typeface="Arial"/>
              </a:rPr>
              <a:t>in potential  </a:t>
            </a:r>
            <a:r>
              <a:rPr sz="1400" dirty="0">
                <a:solidFill>
                  <a:schemeClr val="tx1">
                    <a:lumMod val="75000"/>
                    <a:lumOff val="25000"/>
                  </a:schemeClr>
                </a:solidFill>
                <a:latin typeface="Arial"/>
                <a:cs typeface="Arial"/>
              </a:rPr>
              <a:t>gross </a:t>
            </a:r>
            <a:r>
              <a:rPr sz="1400" spc="-5" dirty="0">
                <a:solidFill>
                  <a:schemeClr val="tx1">
                    <a:lumMod val="75000"/>
                    <a:lumOff val="25000"/>
                  </a:schemeClr>
                </a:solidFill>
                <a:latin typeface="Arial"/>
                <a:cs typeface="Arial"/>
              </a:rPr>
              <a:t>product value is</a:t>
            </a:r>
            <a:r>
              <a:rPr sz="1400" spc="-65" dirty="0">
                <a:solidFill>
                  <a:schemeClr val="tx1">
                    <a:lumMod val="75000"/>
                    <a:lumOff val="25000"/>
                  </a:schemeClr>
                </a:solidFill>
                <a:latin typeface="Arial"/>
                <a:cs typeface="Arial"/>
              </a:rPr>
              <a:t> </a:t>
            </a:r>
            <a:r>
              <a:rPr sz="1400" spc="-5" dirty="0">
                <a:solidFill>
                  <a:schemeClr val="tx1">
                    <a:lumMod val="75000"/>
                    <a:lumOff val="25000"/>
                  </a:schemeClr>
                </a:solidFill>
                <a:latin typeface="Arial"/>
                <a:cs typeface="Arial"/>
              </a:rPr>
              <a:t>created.</a:t>
            </a:r>
            <a:endParaRPr sz="1400" dirty="0">
              <a:solidFill>
                <a:schemeClr val="tx1">
                  <a:lumMod val="75000"/>
                  <a:lumOff val="25000"/>
                </a:schemeClr>
              </a:solidFill>
              <a:latin typeface="Arial"/>
              <a:cs typeface="Arial"/>
            </a:endParaRPr>
          </a:p>
        </p:txBody>
      </p:sp>
      <p:sp>
        <p:nvSpPr>
          <p:cNvPr id="6" name="object 6"/>
          <p:cNvSpPr txBox="1"/>
          <p:nvPr/>
        </p:nvSpPr>
        <p:spPr>
          <a:xfrm>
            <a:off x="4495800" y="2819400"/>
            <a:ext cx="1447800" cy="1015365"/>
          </a:xfrm>
          <a:prstGeom prst="rect">
            <a:avLst/>
          </a:prstGeom>
          <a:solidFill>
            <a:srgbClr val="FFFFFF"/>
          </a:solidFill>
        </p:spPr>
        <p:txBody>
          <a:bodyPr vert="horz" wrap="square" lIns="0" tIns="36195" rIns="0" bIns="0" rtlCol="0">
            <a:spAutoFit/>
          </a:bodyPr>
          <a:lstStyle/>
          <a:p>
            <a:pPr marL="90805" marR="362585">
              <a:lnSpc>
                <a:spcPct val="100000"/>
              </a:lnSpc>
              <a:spcBef>
                <a:spcPts val="285"/>
              </a:spcBef>
            </a:pPr>
            <a:r>
              <a:rPr sz="1200" dirty="0">
                <a:latin typeface="Calibri"/>
                <a:cs typeface="Calibri"/>
              </a:rPr>
              <a:t>2013 pit</a:t>
            </a:r>
            <a:r>
              <a:rPr sz="1200" spc="-85" dirty="0">
                <a:latin typeface="Calibri"/>
                <a:cs typeface="Calibri"/>
              </a:rPr>
              <a:t> </a:t>
            </a:r>
            <a:r>
              <a:rPr sz="1200" dirty="0">
                <a:latin typeface="Calibri"/>
                <a:cs typeface="Calibri"/>
              </a:rPr>
              <a:t>outline  </a:t>
            </a:r>
            <a:r>
              <a:rPr sz="1200" spc="-5" dirty="0">
                <a:latin typeface="Calibri"/>
                <a:cs typeface="Calibri"/>
              </a:rPr>
              <a:t>(RED)</a:t>
            </a:r>
            <a:endParaRPr sz="1200" dirty="0">
              <a:latin typeface="Calibri"/>
              <a:cs typeface="Calibri"/>
            </a:endParaRPr>
          </a:p>
          <a:p>
            <a:pPr>
              <a:lnSpc>
                <a:spcPct val="100000"/>
              </a:lnSpc>
              <a:spcBef>
                <a:spcPts val="35"/>
              </a:spcBef>
            </a:pPr>
            <a:endParaRPr sz="1150" dirty="0">
              <a:latin typeface="Calibri"/>
              <a:cs typeface="Calibri"/>
            </a:endParaRPr>
          </a:p>
          <a:p>
            <a:pPr marL="90805" marR="362585">
              <a:lnSpc>
                <a:spcPct val="100000"/>
              </a:lnSpc>
              <a:spcBef>
                <a:spcPts val="5"/>
              </a:spcBef>
            </a:pPr>
            <a:r>
              <a:rPr sz="1200" dirty="0">
                <a:latin typeface="Calibri"/>
                <a:cs typeface="Calibri"/>
              </a:rPr>
              <a:t>2022 pit</a:t>
            </a:r>
            <a:r>
              <a:rPr sz="1200" spc="-85" dirty="0">
                <a:latin typeface="Calibri"/>
                <a:cs typeface="Calibri"/>
              </a:rPr>
              <a:t> </a:t>
            </a:r>
            <a:r>
              <a:rPr sz="1200" dirty="0">
                <a:latin typeface="Calibri"/>
                <a:cs typeface="Calibri"/>
              </a:rPr>
              <a:t>outline  </a:t>
            </a:r>
            <a:r>
              <a:rPr sz="1200" spc="-5" dirty="0">
                <a:latin typeface="Calibri"/>
                <a:cs typeface="Calibri"/>
              </a:rPr>
              <a:t>(GREEN)</a:t>
            </a:r>
            <a:endParaRPr sz="1200" dirty="0">
              <a:latin typeface="Calibri"/>
              <a:cs typeface="Calibri"/>
            </a:endParaRPr>
          </a:p>
        </p:txBody>
      </p:sp>
      <p:sp>
        <p:nvSpPr>
          <p:cNvPr id="7" name="object 7"/>
          <p:cNvSpPr txBox="1"/>
          <p:nvPr/>
        </p:nvSpPr>
        <p:spPr>
          <a:xfrm>
            <a:off x="269861" y="1168400"/>
            <a:ext cx="8039734" cy="629018"/>
          </a:xfrm>
          <a:prstGeom prst="rect">
            <a:avLst/>
          </a:prstGeom>
        </p:spPr>
        <p:txBody>
          <a:bodyPr vert="horz" wrap="square" lIns="0" tIns="13335" rIns="0" bIns="0" rtlCol="0">
            <a:spAutoFit/>
          </a:bodyPr>
          <a:lstStyle/>
          <a:p>
            <a:pPr marL="287020" algn="ctr">
              <a:lnSpc>
                <a:spcPct val="100000"/>
              </a:lnSpc>
              <a:spcBef>
                <a:spcPts val="105"/>
              </a:spcBef>
            </a:pPr>
            <a:r>
              <a:rPr sz="2000" b="1" i="1" dirty="0">
                <a:solidFill>
                  <a:srgbClr val="9BBA58"/>
                </a:solidFill>
                <a:latin typeface="Arial"/>
                <a:cs typeface="Arial"/>
              </a:rPr>
              <a:t>Huge expansion of the pit &amp; increase </a:t>
            </a:r>
            <a:r>
              <a:rPr sz="2000" b="1" i="1" spc="-5" dirty="0">
                <a:solidFill>
                  <a:srgbClr val="9BBA58"/>
                </a:solidFill>
                <a:latin typeface="Arial"/>
                <a:cs typeface="Arial"/>
              </a:rPr>
              <a:t>in </a:t>
            </a:r>
            <a:r>
              <a:rPr sz="2000" b="1" i="1" dirty="0">
                <a:solidFill>
                  <a:srgbClr val="9BBA58"/>
                </a:solidFill>
                <a:latin typeface="Arial"/>
                <a:cs typeface="Arial"/>
              </a:rPr>
              <a:t>potential uranium ore</a:t>
            </a:r>
            <a:r>
              <a:rPr sz="2000" b="1" i="1" spc="-190" dirty="0">
                <a:solidFill>
                  <a:srgbClr val="9BBA58"/>
                </a:solidFill>
                <a:latin typeface="Arial"/>
                <a:cs typeface="Arial"/>
              </a:rPr>
              <a:t> </a:t>
            </a:r>
            <a:r>
              <a:rPr sz="2000" b="1" i="1" spc="-5" dirty="0">
                <a:solidFill>
                  <a:srgbClr val="9BBA58"/>
                </a:solidFill>
                <a:latin typeface="Arial"/>
                <a:cs typeface="Arial"/>
              </a:rPr>
              <a:t>is</a:t>
            </a:r>
            <a:endParaRPr sz="2000" dirty="0">
              <a:latin typeface="Arial"/>
              <a:cs typeface="Arial"/>
            </a:endParaRPr>
          </a:p>
          <a:p>
            <a:pPr marL="284480" algn="ctr">
              <a:lnSpc>
                <a:spcPct val="100000"/>
              </a:lnSpc>
            </a:pPr>
            <a:r>
              <a:rPr sz="2000" b="1" u="sng" dirty="0">
                <a:solidFill>
                  <a:srgbClr val="9BBA58"/>
                </a:solidFill>
                <a:uFill>
                  <a:solidFill>
                    <a:srgbClr val="9BBA58"/>
                  </a:solidFill>
                </a:uFill>
                <a:latin typeface="Arial"/>
                <a:cs typeface="Arial"/>
              </a:rPr>
              <a:t>transformational</a:t>
            </a:r>
            <a:r>
              <a:rPr sz="2000" b="1" dirty="0">
                <a:solidFill>
                  <a:srgbClr val="9BBA58"/>
                </a:solidFill>
                <a:latin typeface="Arial"/>
                <a:cs typeface="Arial"/>
              </a:rPr>
              <a:t> </a:t>
            </a:r>
            <a:r>
              <a:rPr sz="2000" b="1" i="1" dirty="0">
                <a:solidFill>
                  <a:srgbClr val="9BBA58"/>
                </a:solidFill>
                <a:latin typeface="Arial"/>
                <a:cs typeface="Arial"/>
              </a:rPr>
              <a:t>for the value of </a:t>
            </a:r>
            <a:r>
              <a:rPr sz="2000" b="1" i="1" spc="-20" dirty="0">
                <a:solidFill>
                  <a:srgbClr val="9BBA58"/>
                </a:solidFill>
                <a:latin typeface="Arial"/>
                <a:cs typeface="Arial"/>
              </a:rPr>
              <a:t>Toro’s </a:t>
            </a:r>
            <a:r>
              <a:rPr sz="2000" b="1" i="1" spc="-5" dirty="0" err="1">
                <a:solidFill>
                  <a:srgbClr val="9BBA58"/>
                </a:solidFill>
                <a:latin typeface="Arial"/>
                <a:cs typeface="Arial"/>
              </a:rPr>
              <a:t>Wiluna</a:t>
            </a:r>
            <a:r>
              <a:rPr sz="2000" b="1" i="1" spc="-160" dirty="0">
                <a:solidFill>
                  <a:srgbClr val="9BBA58"/>
                </a:solidFill>
                <a:latin typeface="Arial"/>
                <a:cs typeface="Arial"/>
              </a:rPr>
              <a:t> </a:t>
            </a:r>
            <a:r>
              <a:rPr sz="2000" b="1" i="1" dirty="0">
                <a:solidFill>
                  <a:srgbClr val="9BBA58"/>
                </a:solidFill>
                <a:latin typeface="Arial"/>
                <a:cs typeface="Arial"/>
              </a:rPr>
              <a:t>assets</a:t>
            </a:r>
            <a:endParaRPr lang="en-AU" sz="2000" b="1" i="1" dirty="0">
              <a:solidFill>
                <a:srgbClr val="9BBA58"/>
              </a:solidFill>
              <a:latin typeface="Arial"/>
              <a:cs typeface="Arial"/>
            </a:endParaRPr>
          </a:p>
        </p:txBody>
      </p:sp>
      <p:sp>
        <p:nvSpPr>
          <p:cNvPr id="12" name="Slide Number Placeholder 11">
            <a:extLst>
              <a:ext uri="{FF2B5EF4-FFF2-40B4-BE49-F238E27FC236}">
                <a16:creationId xmlns:a16="http://schemas.microsoft.com/office/drawing/2014/main" id="{814E055F-A32D-245A-4A52-A80667152959}"/>
              </a:ext>
            </a:extLst>
          </p:cNvPr>
          <p:cNvSpPr>
            <a:spLocks noGrp="1"/>
          </p:cNvSpPr>
          <p:nvPr>
            <p:ph type="sldNum" sz="quarter" idx="7"/>
          </p:nvPr>
        </p:nvSpPr>
        <p:spPr/>
        <p:txBody>
          <a:bodyPr/>
          <a:lstStyle/>
          <a:p>
            <a:fld id="{B6F15528-21DE-4FAA-801E-634DDDAF4B2B}" type="slidenum">
              <a:rPr lang="en-AU" smtClean="0"/>
              <a:t>15</a:t>
            </a:fld>
            <a:endParaRPr lang="en-A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1078991"/>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p:nvPr/>
        </p:nvSpPr>
        <p:spPr>
          <a:xfrm>
            <a:off x="298704" y="227077"/>
            <a:ext cx="4008754" cy="629018"/>
          </a:xfrm>
          <a:prstGeom prst="rect">
            <a:avLst/>
          </a:prstGeom>
        </p:spPr>
        <p:txBody>
          <a:bodyPr vert="horz" wrap="square" lIns="0" tIns="13335" rIns="0" bIns="0" rtlCol="0">
            <a:spAutoFit/>
          </a:bodyPr>
          <a:lstStyle/>
          <a:p>
            <a:pPr marL="12700">
              <a:lnSpc>
                <a:spcPct val="100000"/>
              </a:lnSpc>
              <a:spcBef>
                <a:spcPts val="105"/>
              </a:spcBef>
            </a:pPr>
            <a:r>
              <a:rPr sz="2000" b="1" spc="80" dirty="0">
                <a:solidFill>
                  <a:srgbClr val="FFFFFF"/>
                </a:solidFill>
                <a:latin typeface="Arial"/>
                <a:cs typeface="Arial"/>
              </a:rPr>
              <a:t>SIGNIFICANT PROCESS</a:t>
            </a:r>
            <a:r>
              <a:rPr sz="2000" b="1" spc="85" dirty="0">
                <a:solidFill>
                  <a:srgbClr val="FFFFFF"/>
                </a:solidFill>
                <a:latin typeface="Arial"/>
                <a:cs typeface="Arial"/>
              </a:rPr>
              <a:t> </a:t>
            </a:r>
            <a:r>
              <a:rPr sz="2000" b="1" spc="100" dirty="0">
                <a:solidFill>
                  <a:srgbClr val="FFFFFF"/>
                </a:solidFill>
                <a:latin typeface="Arial"/>
                <a:cs typeface="Arial"/>
              </a:rPr>
              <a:t>IMPROVEMENTS</a:t>
            </a:r>
            <a:endParaRPr sz="2000" dirty="0">
              <a:latin typeface="Arial"/>
              <a:cs typeface="Arial"/>
            </a:endParaRPr>
          </a:p>
        </p:txBody>
      </p:sp>
      <p:sp>
        <p:nvSpPr>
          <p:cNvPr id="4" name="object 4"/>
          <p:cNvSpPr/>
          <p:nvPr/>
        </p:nvSpPr>
        <p:spPr>
          <a:xfrm>
            <a:off x="298704" y="1306068"/>
            <a:ext cx="8616696" cy="5324855"/>
          </a:xfrm>
          <a:prstGeom prst="rect">
            <a:avLst/>
          </a:prstGeom>
          <a:blipFill>
            <a:blip r:embed="rId3" cstate="print"/>
            <a:stretch>
              <a:fillRect/>
            </a:stretch>
          </a:blipFill>
        </p:spPr>
        <p:txBody>
          <a:bodyPr wrap="square" lIns="0" tIns="0" rIns="0" bIns="0" rtlCol="0"/>
          <a:lstStyle/>
          <a:p>
            <a:endParaRPr dirty="0"/>
          </a:p>
        </p:txBody>
      </p:sp>
      <p:sp>
        <p:nvSpPr>
          <p:cNvPr id="5" name="object 5"/>
          <p:cNvSpPr/>
          <p:nvPr/>
        </p:nvSpPr>
        <p:spPr>
          <a:xfrm>
            <a:off x="7576566" y="5756909"/>
            <a:ext cx="433070" cy="432434"/>
          </a:xfrm>
          <a:custGeom>
            <a:avLst/>
            <a:gdLst/>
            <a:ahLst/>
            <a:cxnLst/>
            <a:rect l="l" t="t" r="r" b="b"/>
            <a:pathLst>
              <a:path w="433070" h="432435">
                <a:moveTo>
                  <a:pt x="0" y="432307"/>
                </a:moveTo>
                <a:lnTo>
                  <a:pt x="432562" y="432307"/>
                </a:lnTo>
                <a:lnTo>
                  <a:pt x="432562" y="0"/>
                </a:lnTo>
                <a:lnTo>
                  <a:pt x="0" y="0"/>
                </a:lnTo>
                <a:lnTo>
                  <a:pt x="0" y="432307"/>
                </a:lnTo>
                <a:close/>
              </a:path>
            </a:pathLst>
          </a:custGeom>
          <a:ln w="25400">
            <a:solidFill>
              <a:srgbClr val="FFFFFF"/>
            </a:solidFill>
          </a:ln>
        </p:spPr>
        <p:txBody>
          <a:bodyPr wrap="square" lIns="0" tIns="0" rIns="0" bIns="0" rtlCol="0"/>
          <a:lstStyle/>
          <a:p>
            <a:endParaRPr dirty="0"/>
          </a:p>
        </p:txBody>
      </p:sp>
      <p:sp>
        <p:nvSpPr>
          <p:cNvPr id="10" name="Slide Number Placeholder 9">
            <a:extLst>
              <a:ext uri="{FF2B5EF4-FFF2-40B4-BE49-F238E27FC236}">
                <a16:creationId xmlns:a16="http://schemas.microsoft.com/office/drawing/2014/main" id="{AD556A84-6F06-C06F-C1B6-389B9B48A92A}"/>
              </a:ext>
            </a:extLst>
          </p:cNvPr>
          <p:cNvSpPr>
            <a:spLocks noGrp="1"/>
          </p:cNvSpPr>
          <p:nvPr>
            <p:ph type="sldNum" sz="quarter" idx="7"/>
          </p:nvPr>
        </p:nvSpPr>
        <p:spPr/>
        <p:txBody>
          <a:bodyPr/>
          <a:lstStyle/>
          <a:p>
            <a:fld id="{B6F15528-21DE-4FAA-801E-634DDDAF4B2B}" type="slidenum">
              <a:rPr lang="en-AU" smtClean="0"/>
              <a:t>16</a:t>
            </a:fld>
            <a:endParaRPr lang="en-AU" dirty="0"/>
          </a:p>
        </p:txBody>
      </p:sp>
      <p:sp>
        <p:nvSpPr>
          <p:cNvPr id="6" name="Rectangle 5">
            <a:extLst>
              <a:ext uri="{FF2B5EF4-FFF2-40B4-BE49-F238E27FC236}">
                <a16:creationId xmlns:a16="http://schemas.microsoft.com/office/drawing/2014/main" id="{9CBFBB98-648A-438A-F7D0-C2A510C82B02}"/>
              </a:ext>
            </a:extLst>
          </p:cNvPr>
          <p:cNvSpPr/>
          <p:nvPr/>
        </p:nvSpPr>
        <p:spPr>
          <a:xfrm>
            <a:off x="7778728" y="6487284"/>
            <a:ext cx="228599" cy="188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0" y="1321308"/>
            <a:ext cx="7423391" cy="4882895"/>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227073" y="282699"/>
            <a:ext cx="5229860" cy="330835"/>
          </a:xfrm>
          <a:prstGeom prst="rect">
            <a:avLst/>
          </a:prstGeom>
        </p:spPr>
        <p:txBody>
          <a:bodyPr vert="horz" wrap="square" lIns="0" tIns="12700" rIns="0" bIns="0" rtlCol="0">
            <a:spAutoFit/>
          </a:bodyPr>
          <a:lstStyle/>
          <a:p>
            <a:pPr marL="12700">
              <a:lnSpc>
                <a:spcPct val="100000"/>
              </a:lnSpc>
              <a:spcBef>
                <a:spcPts val="100"/>
              </a:spcBef>
              <a:tabLst>
                <a:tab pos="3496310" algn="l"/>
              </a:tabLst>
            </a:pPr>
            <a:r>
              <a:rPr sz="2000" i="0" spc="80" dirty="0">
                <a:solidFill>
                  <a:srgbClr val="FFFFFF"/>
                </a:solidFill>
                <a:latin typeface="Arial"/>
                <a:cs typeface="Arial"/>
              </a:rPr>
              <a:t>IMPROVED</a:t>
            </a:r>
            <a:r>
              <a:rPr sz="2000" i="0" spc="150" dirty="0">
                <a:solidFill>
                  <a:srgbClr val="FFFFFF"/>
                </a:solidFill>
                <a:latin typeface="Arial"/>
                <a:cs typeface="Arial"/>
              </a:rPr>
              <a:t> </a:t>
            </a:r>
            <a:r>
              <a:rPr sz="2000" i="0" spc="95" dirty="0">
                <a:solidFill>
                  <a:srgbClr val="FFFFFF"/>
                </a:solidFill>
                <a:latin typeface="Arial"/>
                <a:cs typeface="Arial"/>
              </a:rPr>
              <a:t>PROCESSING	</a:t>
            </a:r>
            <a:r>
              <a:rPr sz="2000" i="0" spc="105" dirty="0">
                <a:solidFill>
                  <a:srgbClr val="FFFFFF"/>
                </a:solidFill>
                <a:latin typeface="Arial"/>
                <a:cs typeface="Arial"/>
              </a:rPr>
              <a:t>FLOWSHEET</a:t>
            </a:r>
            <a:endParaRPr sz="2000" dirty="0">
              <a:latin typeface="Arial"/>
              <a:cs typeface="Arial"/>
            </a:endParaRPr>
          </a:p>
        </p:txBody>
      </p:sp>
      <p:sp>
        <p:nvSpPr>
          <p:cNvPr id="8" name="Slide Number Placeholder 7">
            <a:extLst>
              <a:ext uri="{FF2B5EF4-FFF2-40B4-BE49-F238E27FC236}">
                <a16:creationId xmlns:a16="http://schemas.microsoft.com/office/drawing/2014/main" id="{329455D2-7FE6-941A-9456-E84A5161A9F4}"/>
              </a:ext>
            </a:extLst>
          </p:cNvPr>
          <p:cNvSpPr>
            <a:spLocks noGrp="1"/>
          </p:cNvSpPr>
          <p:nvPr>
            <p:ph type="sldNum" sz="quarter" idx="7"/>
          </p:nvPr>
        </p:nvSpPr>
        <p:spPr/>
        <p:txBody>
          <a:bodyPr/>
          <a:lstStyle/>
          <a:p>
            <a:fld id="{B6F15528-21DE-4FAA-801E-634DDDAF4B2B}" type="slidenum">
              <a:rPr lang="en-AU" smtClean="0"/>
              <a:t>17</a:t>
            </a:fld>
            <a:endParaRPr lang="en-AU" dirty="0"/>
          </a:p>
        </p:txBody>
      </p:sp>
      <p:sp>
        <p:nvSpPr>
          <p:cNvPr id="5" name="Rectangle 4">
            <a:extLst>
              <a:ext uri="{FF2B5EF4-FFF2-40B4-BE49-F238E27FC236}">
                <a16:creationId xmlns:a16="http://schemas.microsoft.com/office/drawing/2014/main" id="{F4437597-1F13-15ED-883B-666DD4EFABB0}"/>
              </a:ext>
            </a:extLst>
          </p:cNvPr>
          <p:cNvSpPr/>
          <p:nvPr/>
        </p:nvSpPr>
        <p:spPr>
          <a:xfrm>
            <a:off x="8014518" y="5913536"/>
            <a:ext cx="228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90472" y="1406652"/>
            <a:ext cx="6871715" cy="4402835"/>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321561" y="449069"/>
            <a:ext cx="6470650" cy="330835"/>
          </a:xfrm>
          <a:prstGeom prst="rect">
            <a:avLst/>
          </a:prstGeom>
        </p:spPr>
        <p:txBody>
          <a:bodyPr vert="horz" wrap="square" lIns="0" tIns="13335" rIns="0" bIns="0" rtlCol="0">
            <a:spAutoFit/>
          </a:bodyPr>
          <a:lstStyle/>
          <a:p>
            <a:pPr marL="12700">
              <a:lnSpc>
                <a:spcPct val="100000"/>
              </a:lnSpc>
              <a:spcBef>
                <a:spcPts val="105"/>
              </a:spcBef>
            </a:pPr>
            <a:r>
              <a:rPr sz="2000" i="0" spc="80" dirty="0">
                <a:solidFill>
                  <a:srgbClr val="FFFFFF"/>
                </a:solidFill>
                <a:latin typeface="Arial"/>
                <a:cs typeface="Arial"/>
              </a:rPr>
              <a:t>VANADIUM </a:t>
            </a:r>
            <a:r>
              <a:rPr sz="2000" i="0" dirty="0">
                <a:solidFill>
                  <a:srgbClr val="FFFFFF"/>
                </a:solidFill>
                <a:latin typeface="Arial"/>
                <a:cs typeface="Arial"/>
              </a:rPr>
              <a:t>A </a:t>
            </a:r>
            <a:r>
              <a:rPr sz="2000" i="0" spc="95" dirty="0">
                <a:solidFill>
                  <a:srgbClr val="FFFFFF"/>
                </a:solidFill>
                <a:latin typeface="Arial"/>
                <a:cs typeface="Arial"/>
              </a:rPr>
              <a:t>POTENTIAL </a:t>
            </a:r>
            <a:r>
              <a:rPr sz="2000" i="0" spc="65" dirty="0">
                <a:solidFill>
                  <a:srgbClr val="FFFFFF"/>
                </a:solidFill>
                <a:latin typeface="Arial"/>
                <a:cs typeface="Arial"/>
              </a:rPr>
              <a:t>VIABLE </a:t>
            </a:r>
            <a:r>
              <a:rPr sz="2000" i="0" spc="20" dirty="0">
                <a:solidFill>
                  <a:srgbClr val="FFFFFF"/>
                </a:solidFill>
                <a:latin typeface="Arial"/>
                <a:cs typeface="Arial"/>
              </a:rPr>
              <a:t>BY-</a:t>
            </a:r>
            <a:r>
              <a:rPr sz="2000" i="0" spc="145" dirty="0">
                <a:solidFill>
                  <a:srgbClr val="FFFFFF"/>
                </a:solidFill>
                <a:latin typeface="Arial"/>
                <a:cs typeface="Arial"/>
              </a:rPr>
              <a:t>PRODUCT</a:t>
            </a:r>
            <a:endParaRPr sz="2000" dirty="0">
              <a:latin typeface="Arial"/>
              <a:cs typeface="Arial"/>
            </a:endParaRPr>
          </a:p>
        </p:txBody>
      </p:sp>
      <p:sp>
        <p:nvSpPr>
          <p:cNvPr id="4" name="object 4"/>
          <p:cNvSpPr txBox="1"/>
          <p:nvPr/>
        </p:nvSpPr>
        <p:spPr>
          <a:xfrm>
            <a:off x="650366" y="6026170"/>
            <a:ext cx="7795895" cy="613410"/>
          </a:xfrm>
          <a:prstGeom prst="rect">
            <a:avLst/>
          </a:prstGeom>
        </p:spPr>
        <p:txBody>
          <a:bodyPr vert="horz" wrap="square" lIns="0" tIns="12700" rIns="0" bIns="0" rtlCol="0">
            <a:spAutoFit/>
          </a:bodyPr>
          <a:lstStyle/>
          <a:p>
            <a:pPr marL="1183640" marR="120650" indent="-1146175">
              <a:lnSpc>
                <a:spcPct val="100000"/>
              </a:lnSpc>
              <a:spcBef>
                <a:spcPts val="100"/>
              </a:spcBef>
            </a:pPr>
            <a:r>
              <a:rPr sz="1400" b="1" i="1" spc="-5" dirty="0">
                <a:solidFill>
                  <a:srgbClr val="629F13"/>
                </a:solidFill>
                <a:latin typeface="Arial"/>
                <a:cs typeface="Arial"/>
              </a:rPr>
              <a:t>KEY</a:t>
            </a:r>
            <a:r>
              <a:rPr sz="1400" b="1" i="1" spc="-260" dirty="0">
                <a:solidFill>
                  <a:srgbClr val="629F13"/>
                </a:solidFill>
                <a:latin typeface="Arial"/>
                <a:cs typeface="Arial"/>
              </a:rPr>
              <a:t> </a:t>
            </a:r>
            <a:r>
              <a:rPr sz="1400" b="1" i="1" spc="-105" dirty="0">
                <a:solidFill>
                  <a:srgbClr val="629F13"/>
                </a:solidFill>
                <a:latin typeface="Arial"/>
                <a:cs typeface="Arial"/>
              </a:rPr>
              <a:t>ADVANTAGE</a:t>
            </a:r>
            <a:r>
              <a:rPr lang="en-AU" sz="1400" b="1" i="1" spc="-105" dirty="0">
                <a:solidFill>
                  <a:srgbClr val="629F13"/>
                </a:solidFill>
                <a:latin typeface="Arial"/>
                <a:cs typeface="Arial"/>
              </a:rPr>
              <a:t>S</a:t>
            </a:r>
            <a:r>
              <a:rPr sz="1400" b="1" i="1" spc="-125" dirty="0">
                <a:solidFill>
                  <a:srgbClr val="629F13"/>
                </a:solidFill>
                <a:latin typeface="Arial"/>
                <a:cs typeface="Arial"/>
              </a:rPr>
              <a:t> </a:t>
            </a:r>
            <a:r>
              <a:rPr sz="1400" b="1" i="1" dirty="0">
                <a:solidFill>
                  <a:srgbClr val="629F13"/>
                </a:solidFill>
                <a:latin typeface="Arial"/>
                <a:cs typeface="Arial"/>
              </a:rPr>
              <a:t>–</a:t>
            </a:r>
            <a:r>
              <a:rPr sz="1400" b="1" i="1" spc="-25" dirty="0">
                <a:solidFill>
                  <a:srgbClr val="629F13"/>
                </a:solidFill>
                <a:latin typeface="Arial"/>
                <a:cs typeface="Arial"/>
              </a:rPr>
              <a:t> </a:t>
            </a:r>
            <a:r>
              <a:rPr sz="1400" b="1" i="1" spc="-5" dirty="0">
                <a:solidFill>
                  <a:srgbClr val="629F13"/>
                </a:solidFill>
                <a:latin typeface="Arial"/>
                <a:cs typeface="Arial"/>
              </a:rPr>
              <a:t>INCREASING</a:t>
            </a:r>
            <a:r>
              <a:rPr sz="1400" b="1" i="1" spc="-90" dirty="0">
                <a:solidFill>
                  <a:srgbClr val="629F13"/>
                </a:solidFill>
                <a:latin typeface="Arial"/>
                <a:cs typeface="Arial"/>
              </a:rPr>
              <a:t> </a:t>
            </a:r>
            <a:r>
              <a:rPr sz="1400" b="1" i="1" spc="-85" dirty="0">
                <a:solidFill>
                  <a:srgbClr val="629F13"/>
                </a:solidFill>
                <a:latin typeface="Arial"/>
                <a:cs typeface="Arial"/>
              </a:rPr>
              <a:t>VALUE</a:t>
            </a:r>
            <a:r>
              <a:rPr sz="1400" b="1" i="1" spc="-125" dirty="0">
                <a:solidFill>
                  <a:srgbClr val="629F13"/>
                </a:solidFill>
                <a:latin typeface="Arial"/>
                <a:cs typeface="Arial"/>
              </a:rPr>
              <a:t> </a:t>
            </a:r>
            <a:r>
              <a:rPr sz="1400" b="1" i="1" dirty="0">
                <a:solidFill>
                  <a:srgbClr val="629F13"/>
                </a:solidFill>
                <a:latin typeface="Arial"/>
                <a:cs typeface="Arial"/>
              </a:rPr>
              <a:t>OF</a:t>
            </a:r>
            <a:r>
              <a:rPr sz="1400" b="1" i="1" spc="-50" dirty="0">
                <a:solidFill>
                  <a:srgbClr val="629F13"/>
                </a:solidFill>
                <a:latin typeface="Arial"/>
                <a:cs typeface="Arial"/>
              </a:rPr>
              <a:t> </a:t>
            </a:r>
            <a:r>
              <a:rPr sz="1400" b="1" i="1" spc="-5" dirty="0">
                <a:solidFill>
                  <a:srgbClr val="629F13"/>
                </a:solidFill>
                <a:latin typeface="Arial"/>
                <a:cs typeface="Arial"/>
              </a:rPr>
              <a:t>URANIUM</a:t>
            </a:r>
            <a:r>
              <a:rPr sz="1400" b="1" i="1" spc="-80" dirty="0">
                <a:solidFill>
                  <a:srgbClr val="629F13"/>
                </a:solidFill>
                <a:latin typeface="Arial"/>
                <a:cs typeface="Arial"/>
              </a:rPr>
              <a:t> </a:t>
            </a:r>
            <a:r>
              <a:rPr sz="1400" b="1" i="1" spc="-5" dirty="0">
                <a:solidFill>
                  <a:srgbClr val="629F13"/>
                </a:solidFill>
                <a:latin typeface="Arial"/>
                <a:cs typeface="Arial"/>
              </a:rPr>
              <a:t>RESOURCE</a:t>
            </a:r>
            <a:r>
              <a:rPr sz="1400" b="1" i="1" spc="-225" dirty="0">
                <a:solidFill>
                  <a:srgbClr val="629F13"/>
                </a:solidFill>
                <a:latin typeface="Arial"/>
                <a:cs typeface="Arial"/>
              </a:rPr>
              <a:t> </a:t>
            </a:r>
            <a:r>
              <a:rPr lang="en-AU" sz="1400" b="1" i="1" spc="-5" dirty="0">
                <a:solidFill>
                  <a:srgbClr val="629F13"/>
                </a:solidFill>
                <a:latin typeface="Arial"/>
                <a:cs typeface="Arial"/>
              </a:rPr>
              <a:t>and </a:t>
            </a:r>
            <a:r>
              <a:rPr sz="1400" b="1" i="1" spc="-180" dirty="0">
                <a:solidFill>
                  <a:srgbClr val="629F13"/>
                </a:solidFill>
                <a:latin typeface="Arial"/>
                <a:cs typeface="Arial"/>
              </a:rPr>
              <a:t> </a:t>
            </a:r>
            <a:r>
              <a:rPr sz="1400" b="1" i="1" dirty="0">
                <a:solidFill>
                  <a:srgbClr val="629F13"/>
                </a:solidFill>
                <a:latin typeface="Arial"/>
                <a:cs typeface="Arial"/>
              </a:rPr>
              <a:t>A</a:t>
            </a:r>
            <a:r>
              <a:rPr sz="1400" b="1" i="1" spc="-175" dirty="0">
                <a:solidFill>
                  <a:srgbClr val="629F13"/>
                </a:solidFill>
                <a:latin typeface="Arial"/>
                <a:cs typeface="Arial"/>
              </a:rPr>
              <a:t> </a:t>
            </a:r>
            <a:r>
              <a:rPr sz="1400" b="1" i="1" spc="-5" dirty="0">
                <a:solidFill>
                  <a:srgbClr val="629F13"/>
                </a:solidFill>
                <a:latin typeface="Arial"/>
                <a:cs typeface="Arial"/>
              </a:rPr>
              <a:t>DECREASED</a:t>
            </a:r>
            <a:r>
              <a:rPr sz="1400" b="1" i="1" spc="-75" dirty="0">
                <a:solidFill>
                  <a:srgbClr val="629F13"/>
                </a:solidFill>
                <a:latin typeface="Arial"/>
                <a:cs typeface="Arial"/>
              </a:rPr>
              <a:t> </a:t>
            </a:r>
            <a:r>
              <a:rPr sz="1400" b="1" i="1" spc="-5" dirty="0">
                <a:solidFill>
                  <a:srgbClr val="629F13"/>
                </a:solidFill>
                <a:latin typeface="Arial"/>
                <a:cs typeface="Arial"/>
              </a:rPr>
              <a:t>U</a:t>
            </a:r>
            <a:r>
              <a:rPr sz="1350" b="1" i="1" spc="-7" baseline="-12345" dirty="0">
                <a:solidFill>
                  <a:srgbClr val="629F13"/>
                </a:solidFill>
                <a:latin typeface="Arial"/>
                <a:cs typeface="Arial"/>
              </a:rPr>
              <a:t>3</a:t>
            </a:r>
            <a:r>
              <a:rPr sz="1400" b="1" i="1" spc="-5" dirty="0">
                <a:solidFill>
                  <a:srgbClr val="629F13"/>
                </a:solidFill>
                <a:latin typeface="Arial"/>
                <a:cs typeface="Arial"/>
              </a:rPr>
              <a:t>O</a:t>
            </a:r>
            <a:r>
              <a:rPr sz="1350" b="1" i="1" spc="-7" baseline="-12345" dirty="0">
                <a:solidFill>
                  <a:srgbClr val="629F13"/>
                </a:solidFill>
                <a:latin typeface="Arial"/>
                <a:cs typeface="Arial"/>
              </a:rPr>
              <a:t>8  </a:t>
            </a:r>
            <a:r>
              <a:rPr sz="1400" b="1" i="1" spc="-5" dirty="0">
                <a:solidFill>
                  <a:srgbClr val="629F13"/>
                </a:solidFill>
                <a:latin typeface="Arial"/>
                <a:cs typeface="Arial"/>
              </a:rPr>
              <a:t>INCENTIVE</a:t>
            </a:r>
            <a:r>
              <a:rPr sz="1400" b="1" i="1" spc="-90" dirty="0">
                <a:solidFill>
                  <a:srgbClr val="629F13"/>
                </a:solidFill>
                <a:latin typeface="Arial"/>
                <a:cs typeface="Arial"/>
              </a:rPr>
              <a:t> </a:t>
            </a:r>
            <a:r>
              <a:rPr sz="1400" b="1" i="1" spc="-5" dirty="0">
                <a:solidFill>
                  <a:srgbClr val="629F13"/>
                </a:solidFill>
                <a:latin typeface="Arial"/>
                <a:cs typeface="Arial"/>
              </a:rPr>
              <a:t>PRICE</a:t>
            </a:r>
            <a:r>
              <a:rPr sz="1400" b="1" i="1" spc="-55" dirty="0">
                <a:solidFill>
                  <a:srgbClr val="629F13"/>
                </a:solidFill>
                <a:latin typeface="Arial"/>
                <a:cs typeface="Arial"/>
              </a:rPr>
              <a:t> </a:t>
            </a:r>
            <a:r>
              <a:rPr sz="1400" b="1" i="1" spc="-5" dirty="0">
                <a:solidFill>
                  <a:srgbClr val="629F13"/>
                </a:solidFill>
                <a:latin typeface="Arial"/>
                <a:cs typeface="Arial"/>
              </a:rPr>
              <a:t>NEEDED</a:t>
            </a:r>
            <a:r>
              <a:rPr sz="1400" b="1" i="1" spc="-40" dirty="0">
                <a:solidFill>
                  <a:srgbClr val="629F13"/>
                </a:solidFill>
                <a:latin typeface="Arial"/>
                <a:cs typeface="Arial"/>
              </a:rPr>
              <a:t> </a:t>
            </a:r>
            <a:r>
              <a:rPr sz="1400" b="1" i="1" spc="-5" dirty="0">
                <a:solidFill>
                  <a:srgbClr val="629F13"/>
                </a:solidFill>
                <a:latin typeface="Arial"/>
                <a:cs typeface="Arial"/>
              </a:rPr>
              <a:t>FOR</a:t>
            </a:r>
            <a:r>
              <a:rPr sz="1400" b="1" i="1" spc="-75" dirty="0">
                <a:solidFill>
                  <a:srgbClr val="629F13"/>
                </a:solidFill>
                <a:latin typeface="Arial"/>
                <a:cs typeface="Arial"/>
              </a:rPr>
              <a:t> </a:t>
            </a:r>
            <a:r>
              <a:rPr sz="1400" b="1" i="1" spc="-5" dirty="0">
                <a:solidFill>
                  <a:srgbClr val="629F13"/>
                </a:solidFill>
                <a:latin typeface="Arial"/>
                <a:cs typeface="Arial"/>
              </a:rPr>
              <a:t>COMMENCEMENT</a:t>
            </a:r>
            <a:r>
              <a:rPr sz="1400" b="1" i="1" spc="-120" dirty="0">
                <a:solidFill>
                  <a:srgbClr val="629F13"/>
                </a:solidFill>
                <a:latin typeface="Arial"/>
                <a:cs typeface="Arial"/>
              </a:rPr>
              <a:t> </a:t>
            </a:r>
            <a:r>
              <a:rPr sz="1400" b="1" i="1" spc="15" dirty="0">
                <a:solidFill>
                  <a:srgbClr val="629F13"/>
                </a:solidFill>
                <a:latin typeface="Arial"/>
                <a:cs typeface="Arial"/>
              </a:rPr>
              <a:t>OF</a:t>
            </a:r>
            <a:r>
              <a:rPr lang="en-AU" sz="1400" b="1" i="1" spc="15" dirty="0">
                <a:solidFill>
                  <a:srgbClr val="629F13"/>
                </a:solidFill>
                <a:latin typeface="Arial"/>
                <a:cs typeface="Arial"/>
              </a:rPr>
              <a:t> </a:t>
            </a:r>
            <a:r>
              <a:rPr sz="1400" b="1" i="1" spc="15" dirty="0">
                <a:solidFill>
                  <a:srgbClr val="629F13"/>
                </a:solidFill>
                <a:latin typeface="Arial"/>
                <a:cs typeface="Arial"/>
              </a:rPr>
              <a:t>PROJECT</a:t>
            </a:r>
            <a:endParaRPr sz="1400" dirty="0">
              <a:latin typeface="Arial"/>
              <a:cs typeface="Arial"/>
            </a:endParaRPr>
          </a:p>
          <a:p>
            <a:pPr marR="30480" algn="r">
              <a:lnSpc>
                <a:spcPct val="100000"/>
              </a:lnSpc>
              <a:spcBef>
                <a:spcPts val="65"/>
              </a:spcBef>
            </a:pPr>
            <a:endParaRPr sz="1000" dirty="0">
              <a:latin typeface="Arial"/>
              <a:cs typeface="Arial"/>
            </a:endParaRPr>
          </a:p>
        </p:txBody>
      </p:sp>
      <p:sp>
        <p:nvSpPr>
          <p:cNvPr id="8" name="Slide Number Placeholder 7">
            <a:extLst>
              <a:ext uri="{FF2B5EF4-FFF2-40B4-BE49-F238E27FC236}">
                <a16:creationId xmlns:a16="http://schemas.microsoft.com/office/drawing/2014/main" id="{77A0EF0C-B8E1-6E08-E6A9-999C39E7D511}"/>
              </a:ext>
            </a:extLst>
          </p:cNvPr>
          <p:cNvSpPr>
            <a:spLocks noGrp="1"/>
          </p:cNvSpPr>
          <p:nvPr>
            <p:ph type="sldNum" sz="quarter" idx="7"/>
          </p:nvPr>
        </p:nvSpPr>
        <p:spPr/>
        <p:txBody>
          <a:bodyPr/>
          <a:lstStyle/>
          <a:p>
            <a:fld id="{B6F15528-21DE-4FAA-801E-634DDDAF4B2B}" type="slidenum">
              <a:rPr lang="en-AU" smtClean="0"/>
              <a:t>18</a:t>
            </a:fld>
            <a:endParaRPr lang="en-AU" dirty="0"/>
          </a:p>
        </p:txBody>
      </p:sp>
      <p:sp>
        <p:nvSpPr>
          <p:cNvPr id="5" name="Rectangle 4">
            <a:extLst>
              <a:ext uri="{FF2B5EF4-FFF2-40B4-BE49-F238E27FC236}">
                <a16:creationId xmlns:a16="http://schemas.microsoft.com/office/drawing/2014/main" id="{6FB378BF-5CFE-756A-A8D6-FC8313824288}"/>
              </a:ext>
            </a:extLst>
          </p:cNvPr>
          <p:cNvSpPr/>
          <p:nvPr/>
        </p:nvSpPr>
        <p:spPr>
          <a:xfrm>
            <a:off x="7239000" y="5562600"/>
            <a:ext cx="228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6687" y="456387"/>
            <a:ext cx="5695315" cy="330835"/>
          </a:xfrm>
          <a:prstGeom prst="rect">
            <a:avLst/>
          </a:prstGeom>
        </p:spPr>
        <p:txBody>
          <a:bodyPr vert="horz" wrap="square" lIns="0" tIns="13335" rIns="0" bIns="0" rtlCol="0">
            <a:spAutoFit/>
          </a:bodyPr>
          <a:lstStyle/>
          <a:p>
            <a:pPr marL="12700">
              <a:lnSpc>
                <a:spcPct val="100000"/>
              </a:lnSpc>
              <a:spcBef>
                <a:spcPts val="105"/>
              </a:spcBef>
              <a:tabLst>
                <a:tab pos="3442335" algn="l"/>
              </a:tabLst>
            </a:pPr>
            <a:r>
              <a:rPr sz="2000" i="0" spc="114" dirty="0">
                <a:solidFill>
                  <a:srgbClr val="FFFFFF"/>
                </a:solidFill>
                <a:latin typeface="Arial"/>
                <a:cs typeface="Arial"/>
              </a:rPr>
              <a:t>S</a:t>
            </a:r>
            <a:r>
              <a:rPr sz="2000" i="0" spc="120" dirty="0">
                <a:solidFill>
                  <a:srgbClr val="FFFFFF"/>
                </a:solidFill>
                <a:latin typeface="Arial"/>
                <a:cs typeface="Arial"/>
              </a:rPr>
              <a:t>U</a:t>
            </a:r>
            <a:r>
              <a:rPr sz="2000" i="0" spc="114" dirty="0">
                <a:solidFill>
                  <a:srgbClr val="FFFFFF"/>
                </a:solidFill>
                <a:latin typeface="Arial"/>
                <a:cs typeface="Arial"/>
              </a:rPr>
              <a:t>MM</a:t>
            </a:r>
            <a:r>
              <a:rPr sz="2000" i="0" spc="120" dirty="0">
                <a:solidFill>
                  <a:srgbClr val="FFFFFF"/>
                </a:solidFill>
                <a:latin typeface="Arial"/>
                <a:cs typeface="Arial"/>
              </a:rPr>
              <a:t>AR</a:t>
            </a:r>
            <a:r>
              <a:rPr sz="2000" i="0" dirty="0">
                <a:solidFill>
                  <a:srgbClr val="FFFFFF"/>
                </a:solidFill>
                <a:latin typeface="Arial"/>
                <a:cs typeface="Arial"/>
              </a:rPr>
              <a:t>Y</a:t>
            </a:r>
            <a:r>
              <a:rPr sz="2000" i="0" spc="185" dirty="0">
                <a:solidFill>
                  <a:srgbClr val="FFFFFF"/>
                </a:solidFill>
                <a:latin typeface="Arial"/>
                <a:cs typeface="Arial"/>
              </a:rPr>
              <a:t> </a:t>
            </a:r>
            <a:r>
              <a:rPr sz="2000" i="0" spc="35" dirty="0">
                <a:solidFill>
                  <a:srgbClr val="FFFFFF"/>
                </a:solidFill>
                <a:latin typeface="Arial"/>
                <a:cs typeface="Arial"/>
              </a:rPr>
              <a:t>O</a:t>
            </a:r>
            <a:r>
              <a:rPr sz="2000" i="0" dirty="0">
                <a:solidFill>
                  <a:srgbClr val="FFFFFF"/>
                </a:solidFill>
                <a:latin typeface="Arial"/>
                <a:cs typeface="Arial"/>
              </a:rPr>
              <a:t>F</a:t>
            </a:r>
            <a:r>
              <a:rPr sz="2000" i="0" spc="55" dirty="0">
                <a:solidFill>
                  <a:srgbClr val="FFFFFF"/>
                </a:solidFill>
                <a:latin typeface="Arial"/>
                <a:cs typeface="Arial"/>
              </a:rPr>
              <a:t> </a:t>
            </a:r>
            <a:r>
              <a:rPr sz="2000" i="0" spc="114" dirty="0">
                <a:solidFill>
                  <a:srgbClr val="FFFFFF"/>
                </a:solidFill>
                <a:latin typeface="Arial"/>
                <a:cs typeface="Arial"/>
              </a:rPr>
              <a:t>P</a:t>
            </a:r>
            <a:r>
              <a:rPr sz="2000" i="0" spc="120" dirty="0">
                <a:solidFill>
                  <a:srgbClr val="FFFFFF"/>
                </a:solidFill>
                <a:latin typeface="Arial"/>
                <a:cs typeface="Arial"/>
              </a:rPr>
              <a:t>RO</a:t>
            </a:r>
            <a:r>
              <a:rPr sz="2000" i="0" spc="125" dirty="0">
                <a:solidFill>
                  <a:srgbClr val="FFFFFF"/>
                </a:solidFill>
                <a:latin typeface="Arial"/>
                <a:cs typeface="Arial"/>
              </a:rPr>
              <a:t>C</a:t>
            </a:r>
            <a:r>
              <a:rPr sz="2000" i="0" spc="114" dirty="0">
                <a:solidFill>
                  <a:srgbClr val="FFFFFF"/>
                </a:solidFill>
                <a:latin typeface="Arial"/>
                <a:cs typeface="Arial"/>
              </a:rPr>
              <a:t>E</a:t>
            </a:r>
            <a:r>
              <a:rPr sz="2000" i="0" spc="110" dirty="0">
                <a:solidFill>
                  <a:srgbClr val="FFFFFF"/>
                </a:solidFill>
                <a:latin typeface="Arial"/>
                <a:cs typeface="Arial"/>
              </a:rPr>
              <a:t>S</a:t>
            </a:r>
            <a:r>
              <a:rPr sz="2000" i="0" dirty="0">
                <a:solidFill>
                  <a:srgbClr val="FFFFFF"/>
                </a:solidFill>
                <a:latin typeface="Arial"/>
                <a:cs typeface="Arial"/>
              </a:rPr>
              <a:t>S	</a:t>
            </a:r>
            <a:r>
              <a:rPr sz="2000" i="0" spc="110" dirty="0">
                <a:solidFill>
                  <a:srgbClr val="FFFFFF"/>
                </a:solidFill>
                <a:latin typeface="Arial"/>
                <a:cs typeface="Arial"/>
              </a:rPr>
              <a:t>I</a:t>
            </a:r>
            <a:r>
              <a:rPr sz="2000" i="0" spc="130" dirty="0">
                <a:solidFill>
                  <a:srgbClr val="FFFFFF"/>
                </a:solidFill>
                <a:latin typeface="Arial"/>
                <a:cs typeface="Arial"/>
              </a:rPr>
              <a:t>M</a:t>
            </a:r>
            <a:r>
              <a:rPr sz="2000" i="0" spc="114" dirty="0">
                <a:solidFill>
                  <a:srgbClr val="FFFFFF"/>
                </a:solidFill>
                <a:latin typeface="Arial"/>
                <a:cs typeface="Arial"/>
              </a:rPr>
              <a:t>P</a:t>
            </a:r>
            <a:r>
              <a:rPr sz="2000" i="0" spc="135" dirty="0">
                <a:solidFill>
                  <a:srgbClr val="FFFFFF"/>
                </a:solidFill>
                <a:latin typeface="Arial"/>
                <a:cs typeface="Arial"/>
              </a:rPr>
              <a:t>R</a:t>
            </a:r>
            <a:r>
              <a:rPr sz="2000" i="0" spc="130" dirty="0">
                <a:solidFill>
                  <a:srgbClr val="FFFFFF"/>
                </a:solidFill>
                <a:latin typeface="Arial"/>
                <a:cs typeface="Arial"/>
              </a:rPr>
              <a:t>O</a:t>
            </a:r>
            <a:r>
              <a:rPr sz="2000" i="0" spc="114" dirty="0">
                <a:solidFill>
                  <a:srgbClr val="FFFFFF"/>
                </a:solidFill>
                <a:latin typeface="Arial"/>
                <a:cs typeface="Arial"/>
              </a:rPr>
              <a:t>V</a:t>
            </a:r>
            <a:r>
              <a:rPr sz="2000" i="0" spc="110" dirty="0">
                <a:solidFill>
                  <a:srgbClr val="FFFFFF"/>
                </a:solidFill>
                <a:latin typeface="Arial"/>
                <a:cs typeface="Arial"/>
              </a:rPr>
              <a:t>E</a:t>
            </a:r>
            <a:r>
              <a:rPr sz="2000" i="0" spc="130" dirty="0">
                <a:solidFill>
                  <a:srgbClr val="FFFFFF"/>
                </a:solidFill>
                <a:latin typeface="Arial"/>
                <a:cs typeface="Arial"/>
              </a:rPr>
              <a:t>M</a:t>
            </a:r>
            <a:r>
              <a:rPr sz="2000" i="0" spc="114" dirty="0">
                <a:solidFill>
                  <a:srgbClr val="FFFFFF"/>
                </a:solidFill>
                <a:latin typeface="Arial"/>
                <a:cs typeface="Arial"/>
              </a:rPr>
              <a:t>E</a:t>
            </a:r>
            <a:r>
              <a:rPr sz="2000" i="0" spc="135" dirty="0">
                <a:solidFill>
                  <a:srgbClr val="FFFFFF"/>
                </a:solidFill>
                <a:latin typeface="Arial"/>
                <a:cs typeface="Arial"/>
              </a:rPr>
              <a:t>N</a:t>
            </a:r>
            <a:r>
              <a:rPr sz="2000" i="0" spc="130" dirty="0">
                <a:solidFill>
                  <a:srgbClr val="FFFFFF"/>
                </a:solidFill>
                <a:latin typeface="Arial"/>
                <a:cs typeface="Arial"/>
              </a:rPr>
              <a:t>T</a:t>
            </a:r>
            <a:r>
              <a:rPr sz="2000" i="0" dirty="0">
                <a:solidFill>
                  <a:srgbClr val="FFFFFF"/>
                </a:solidFill>
                <a:latin typeface="Arial"/>
                <a:cs typeface="Arial"/>
              </a:rPr>
              <a:t>S</a:t>
            </a:r>
            <a:endParaRPr sz="2000" dirty="0">
              <a:latin typeface="Arial"/>
              <a:cs typeface="Arial"/>
            </a:endParaRPr>
          </a:p>
        </p:txBody>
      </p:sp>
      <p:sp>
        <p:nvSpPr>
          <p:cNvPr id="3" name="object 3"/>
          <p:cNvSpPr txBox="1"/>
          <p:nvPr/>
        </p:nvSpPr>
        <p:spPr>
          <a:xfrm>
            <a:off x="277671" y="1161031"/>
            <a:ext cx="6839584" cy="247015"/>
          </a:xfrm>
          <a:prstGeom prst="rect">
            <a:avLst/>
          </a:prstGeom>
        </p:spPr>
        <p:txBody>
          <a:bodyPr vert="horz" wrap="square" lIns="0" tIns="12700" rIns="0" bIns="0" rtlCol="0">
            <a:spAutoFit/>
          </a:bodyPr>
          <a:lstStyle/>
          <a:p>
            <a:pPr marL="12700">
              <a:lnSpc>
                <a:spcPct val="100000"/>
              </a:lnSpc>
              <a:spcBef>
                <a:spcPts val="100"/>
              </a:spcBef>
            </a:pPr>
            <a:r>
              <a:rPr sz="1450" b="1" spc="-5" dirty="0">
                <a:solidFill>
                  <a:srgbClr val="629F13"/>
                </a:solidFill>
                <a:latin typeface="Arial"/>
                <a:cs typeface="Arial"/>
              </a:rPr>
              <a:t>Significant and </a:t>
            </a:r>
            <a:r>
              <a:rPr sz="1450" b="1" dirty="0">
                <a:solidFill>
                  <a:srgbClr val="629F13"/>
                </a:solidFill>
                <a:latin typeface="Arial"/>
                <a:cs typeface="Arial"/>
              </a:rPr>
              <a:t>continuous </a:t>
            </a:r>
            <a:r>
              <a:rPr sz="1450" b="1" spc="-5" dirty="0">
                <a:solidFill>
                  <a:srgbClr val="629F13"/>
                </a:solidFill>
                <a:latin typeface="Arial"/>
                <a:cs typeface="Arial"/>
              </a:rPr>
              <a:t>improvements to the overall process as </a:t>
            </a:r>
            <a:r>
              <a:rPr sz="1450" b="1" dirty="0">
                <a:solidFill>
                  <a:srgbClr val="629F13"/>
                </a:solidFill>
                <a:latin typeface="Arial"/>
                <a:cs typeface="Arial"/>
              </a:rPr>
              <a:t>a</a:t>
            </a:r>
            <a:r>
              <a:rPr sz="1450" b="1" spc="-100" dirty="0">
                <a:solidFill>
                  <a:srgbClr val="629F13"/>
                </a:solidFill>
                <a:latin typeface="Arial"/>
                <a:cs typeface="Arial"/>
              </a:rPr>
              <a:t> </a:t>
            </a:r>
            <a:r>
              <a:rPr sz="1450" b="1" spc="5" dirty="0">
                <a:solidFill>
                  <a:srgbClr val="629F13"/>
                </a:solidFill>
                <a:latin typeface="Arial"/>
                <a:cs typeface="Arial"/>
              </a:rPr>
              <a:t>resultof:</a:t>
            </a:r>
            <a:endParaRPr sz="1450" dirty="0">
              <a:latin typeface="Arial"/>
              <a:cs typeface="Arial"/>
            </a:endParaRPr>
          </a:p>
        </p:txBody>
      </p:sp>
      <p:sp>
        <p:nvSpPr>
          <p:cNvPr id="4" name="object 4"/>
          <p:cNvSpPr txBox="1"/>
          <p:nvPr/>
        </p:nvSpPr>
        <p:spPr>
          <a:xfrm>
            <a:off x="303273" y="1748408"/>
            <a:ext cx="1264920" cy="269240"/>
          </a:xfrm>
          <a:prstGeom prst="rect">
            <a:avLst/>
          </a:prstGeom>
        </p:spPr>
        <p:txBody>
          <a:bodyPr vert="horz" wrap="square" lIns="0" tIns="12065" rIns="0" bIns="0" rtlCol="0">
            <a:spAutoFit/>
          </a:bodyPr>
          <a:lstStyle/>
          <a:p>
            <a:pPr marL="12700">
              <a:lnSpc>
                <a:spcPct val="100000"/>
              </a:lnSpc>
              <a:spcBef>
                <a:spcPts val="95"/>
              </a:spcBef>
            </a:pPr>
            <a:r>
              <a:rPr sz="1600" b="1" spc="-30" dirty="0">
                <a:solidFill>
                  <a:srgbClr val="464646"/>
                </a:solidFill>
                <a:latin typeface="Arial"/>
                <a:cs typeface="Arial"/>
              </a:rPr>
              <a:t>Be</a:t>
            </a:r>
            <a:r>
              <a:rPr sz="1600" b="1" spc="-35" dirty="0">
                <a:solidFill>
                  <a:srgbClr val="464646"/>
                </a:solidFill>
                <a:latin typeface="Arial"/>
                <a:cs typeface="Arial"/>
              </a:rPr>
              <a:t>n</a:t>
            </a:r>
            <a:r>
              <a:rPr sz="1600" b="1" spc="-30" dirty="0">
                <a:solidFill>
                  <a:srgbClr val="464646"/>
                </a:solidFill>
                <a:latin typeface="Arial"/>
                <a:cs typeface="Arial"/>
              </a:rPr>
              <a:t>e</a:t>
            </a:r>
            <a:r>
              <a:rPr sz="1600" b="1" spc="-35" dirty="0">
                <a:solidFill>
                  <a:srgbClr val="464646"/>
                </a:solidFill>
                <a:latin typeface="Arial"/>
                <a:cs typeface="Arial"/>
              </a:rPr>
              <a:t>f</a:t>
            </a:r>
            <a:r>
              <a:rPr sz="1600" b="1" spc="-30" dirty="0">
                <a:solidFill>
                  <a:srgbClr val="464646"/>
                </a:solidFill>
                <a:latin typeface="Arial"/>
                <a:cs typeface="Arial"/>
              </a:rPr>
              <a:t>ici</a:t>
            </a:r>
            <a:r>
              <a:rPr sz="1600" b="1" spc="-20" dirty="0">
                <a:solidFill>
                  <a:srgbClr val="464646"/>
                </a:solidFill>
                <a:latin typeface="Arial"/>
                <a:cs typeface="Arial"/>
              </a:rPr>
              <a:t>a</a:t>
            </a:r>
            <a:r>
              <a:rPr sz="1600" b="1" spc="-25" dirty="0">
                <a:solidFill>
                  <a:srgbClr val="464646"/>
                </a:solidFill>
                <a:latin typeface="Arial"/>
                <a:cs typeface="Arial"/>
              </a:rPr>
              <a:t>t</a:t>
            </a:r>
            <a:r>
              <a:rPr sz="1600" b="1" spc="-30" dirty="0">
                <a:solidFill>
                  <a:srgbClr val="464646"/>
                </a:solidFill>
                <a:latin typeface="Arial"/>
                <a:cs typeface="Arial"/>
              </a:rPr>
              <a:t>i</a:t>
            </a:r>
            <a:r>
              <a:rPr sz="1600" b="1" spc="-20" dirty="0">
                <a:solidFill>
                  <a:srgbClr val="464646"/>
                </a:solidFill>
                <a:latin typeface="Arial"/>
                <a:cs typeface="Arial"/>
              </a:rPr>
              <a:t>o</a:t>
            </a:r>
            <a:r>
              <a:rPr sz="1600" b="1" spc="-5" dirty="0">
                <a:solidFill>
                  <a:srgbClr val="464646"/>
                </a:solidFill>
                <a:latin typeface="Arial"/>
                <a:cs typeface="Arial"/>
              </a:rPr>
              <a:t>n</a:t>
            </a:r>
            <a:endParaRPr sz="1600" dirty="0">
              <a:latin typeface="Arial"/>
              <a:cs typeface="Arial"/>
            </a:endParaRPr>
          </a:p>
        </p:txBody>
      </p:sp>
      <p:sp>
        <p:nvSpPr>
          <p:cNvPr id="5" name="object 5"/>
          <p:cNvSpPr txBox="1"/>
          <p:nvPr/>
        </p:nvSpPr>
        <p:spPr>
          <a:xfrm>
            <a:off x="303272" y="1991758"/>
            <a:ext cx="4053593" cy="781685"/>
          </a:xfrm>
          <a:prstGeom prst="rect">
            <a:avLst/>
          </a:prstGeom>
        </p:spPr>
        <p:txBody>
          <a:bodyPr vert="horz" wrap="square" lIns="0" tIns="24765" rIns="0" bIns="0" rtlCol="0">
            <a:spAutoFit/>
          </a:bodyPr>
          <a:lstStyle/>
          <a:p>
            <a:pPr marL="297180" indent="-285115">
              <a:lnSpc>
                <a:spcPct val="100000"/>
              </a:lnSpc>
              <a:spcBef>
                <a:spcPts val="195"/>
              </a:spcBef>
              <a:buClr>
                <a:srgbClr val="2A8537"/>
              </a:buClr>
              <a:buFont typeface="Wingdings"/>
              <a:buChar char=""/>
              <a:tabLst>
                <a:tab pos="297180" algn="l"/>
                <a:tab pos="297815" algn="l"/>
              </a:tabLst>
            </a:pPr>
            <a:r>
              <a:rPr sz="1600" spc="-5" dirty="0">
                <a:solidFill>
                  <a:srgbClr val="464646"/>
                </a:solidFill>
                <a:latin typeface="Arial"/>
                <a:cs typeface="Arial"/>
              </a:rPr>
              <a:t>Produces high </a:t>
            </a:r>
            <a:r>
              <a:rPr sz="1600" spc="-15" dirty="0">
                <a:solidFill>
                  <a:srgbClr val="464646"/>
                </a:solidFill>
                <a:latin typeface="Arial"/>
                <a:cs typeface="Arial"/>
              </a:rPr>
              <a:t>grade</a:t>
            </a:r>
            <a:r>
              <a:rPr sz="1600" spc="-300" dirty="0">
                <a:solidFill>
                  <a:srgbClr val="464646"/>
                </a:solidFill>
                <a:latin typeface="Arial"/>
                <a:cs typeface="Arial"/>
              </a:rPr>
              <a:t> </a:t>
            </a:r>
            <a:r>
              <a:rPr sz="1600" spc="-20" dirty="0">
                <a:solidFill>
                  <a:srgbClr val="464646"/>
                </a:solidFill>
                <a:latin typeface="Arial"/>
                <a:cs typeface="Arial"/>
              </a:rPr>
              <a:t>concentrate</a:t>
            </a:r>
            <a:endParaRPr sz="1600" dirty="0">
              <a:latin typeface="Arial"/>
              <a:cs typeface="Arial"/>
            </a:endParaRPr>
          </a:p>
          <a:p>
            <a:pPr marL="297180" marR="5080" indent="-285115">
              <a:lnSpc>
                <a:spcPct val="100000"/>
              </a:lnSpc>
              <a:spcBef>
                <a:spcPts val="95"/>
              </a:spcBef>
              <a:buClr>
                <a:srgbClr val="2A8537"/>
              </a:buClr>
              <a:buFont typeface="Wingdings"/>
              <a:buChar char=""/>
              <a:tabLst>
                <a:tab pos="297180" algn="l"/>
                <a:tab pos="297815" algn="l"/>
              </a:tabLst>
            </a:pPr>
            <a:r>
              <a:rPr sz="1600" spc="-15" dirty="0">
                <a:solidFill>
                  <a:srgbClr val="464646"/>
                </a:solidFill>
                <a:latin typeface="Arial"/>
                <a:cs typeface="Arial"/>
              </a:rPr>
              <a:t>Low grade </a:t>
            </a:r>
            <a:r>
              <a:rPr sz="1600" spc="-5" dirty="0">
                <a:solidFill>
                  <a:srgbClr val="464646"/>
                </a:solidFill>
                <a:latin typeface="Arial"/>
                <a:cs typeface="Arial"/>
              </a:rPr>
              <a:t>coarse </a:t>
            </a:r>
            <a:r>
              <a:rPr sz="1600" spc="-15" dirty="0">
                <a:solidFill>
                  <a:srgbClr val="464646"/>
                </a:solidFill>
                <a:latin typeface="Arial"/>
                <a:cs typeface="Arial"/>
              </a:rPr>
              <a:t>ore available </a:t>
            </a:r>
            <a:r>
              <a:rPr sz="1600" spc="10" dirty="0">
                <a:solidFill>
                  <a:srgbClr val="464646"/>
                </a:solidFill>
                <a:latin typeface="Arial"/>
                <a:cs typeface="Arial"/>
              </a:rPr>
              <a:t>for</a:t>
            </a:r>
            <a:r>
              <a:rPr lang="en-AU" sz="1600" spc="10" dirty="0">
                <a:solidFill>
                  <a:srgbClr val="464646"/>
                </a:solidFill>
                <a:latin typeface="Arial"/>
                <a:cs typeface="Arial"/>
              </a:rPr>
              <a:t> </a:t>
            </a:r>
            <a:r>
              <a:rPr sz="1600" spc="10" dirty="0">
                <a:solidFill>
                  <a:srgbClr val="464646"/>
                </a:solidFill>
                <a:latin typeface="Arial"/>
                <a:cs typeface="Arial"/>
              </a:rPr>
              <a:t>future  </a:t>
            </a:r>
            <a:r>
              <a:rPr sz="1600" spc="-20" dirty="0">
                <a:solidFill>
                  <a:srgbClr val="464646"/>
                </a:solidFill>
                <a:latin typeface="Arial"/>
                <a:cs typeface="Arial"/>
              </a:rPr>
              <a:t>processing</a:t>
            </a:r>
            <a:endParaRPr sz="1600" dirty="0">
              <a:latin typeface="Arial"/>
              <a:cs typeface="Arial"/>
            </a:endParaRPr>
          </a:p>
        </p:txBody>
      </p:sp>
      <p:sp>
        <p:nvSpPr>
          <p:cNvPr id="6" name="object 6"/>
          <p:cNvSpPr txBox="1"/>
          <p:nvPr/>
        </p:nvSpPr>
        <p:spPr>
          <a:xfrm>
            <a:off x="303273" y="2760464"/>
            <a:ext cx="4864241" cy="258404"/>
          </a:xfrm>
          <a:prstGeom prst="rect">
            <a:avLst/>
          </a:prstGeom>
        </p:spPr>
        <p:txBody>
          <a:bodyPr vert="horz" wrap="square" lIns="0" tIns="12065" rIns="0" bIns="0" rtlCol="0">
            <a:spAutoFit/>
          </a:bodyPr>
          <a:lstStyle/>
          <a:p>
            <a:pPr marL="297180" indent="-285115">
              <a:lnSpc>
                <a:spcPct val="100000"/>
              </a:lnSpc>
              <a:spcBef>
                <a:spcPts val="95"/>
              </a:spcBef>
              <a:buClr>
                <a:srgbClr val="2A8537"/>
              </a:buClr>
              <a:buFont typeface="Wingdings"/>
              <a:buChar char=""/>
              <a:tabLst>
                <a:tab pos="297180" algn="l"/>
                <a:tab pos="297815" algn="l"/>
              </a:tabLst>
            </a:pPr>
            <a:r>
              <a:rPr sz="1600" spc="-5" dirty="0">
                <a:solidFill>
                  <a:srgbClr val="464646"/>
                </a:solidFill>
                <a:latin typeface="Arial"/>
                <a:cs typeface="Arial"/>
              </a:rPr>
              <a:t>De-slime </a:t>
            </a:r>
            <a:r>
              <a:rPr sz="1600" spc="-30" dirty="0">
                <a:solidFill>
                  <a:srgbClr val="464646"/>
                </a:solidFill>
                <a:latin typeface="Arial"/>
                <a:cs typeface="Arial"/>
              </a:rPr>
              <a:t>works </a:t>
            </a:r>
            <a:r>
              <a:rPr sz="1600" spc="-5" dirty="0">
                <a:solidFill>
                  <a:srgbClr val="464646"/>
                </a:solidFill>
                <a:latin typeface="Arial"/>
                <a:cs typeface="Arial"/>
              </a:rPr>
              <a:t>on all samples, </a:t>
            </a:r>
            <a:r>
              <a:rPr sz="1600" spc="-15" dirty="0">
                <a:solidFill>
                  <a:srgbClr val="464646"/>
                </a:solidFill>
                <a:latin typeface="Arial"/>
                <a:cs typeface="Arial"/>
              </a:rPr>
              <a:t>allows</a:t>
            </a:r>
            <a:r>
              <a:rPr sz="1600" spc="-180" dirty="0">
                <a:solidFill>
                  <a:srgbClr val="464646"/>
                </a:solidFill>
                <a:latin typeface="Arial"/>
                <a:cs typeface="Arial"/>
              </a:rPr>
              <a:t> </a:t>
            </a:r>
            <a:r>
              <a:rPr sz="1600" spc="5" dirty="0">
                <a:solidFill>
                  <a:srgbClr val="464646"/>
                </a:solidFill>
                <a:latin typeface="Arial"/>
                <a:cs typeface="Arial"/>
              </a:rPr>
              <a:t>for</a:t>
            </a:r>
            <a:r>
              <a:rPr lang="en-AU" sz="1600" spc="5" dirty="0">
                <a:solidFill>
                  <a:srgbClr val="464646"/>
                </a:solidFill>
                <a:latin typeface="Arial"/>
                <a:cs typeface="Arial"/>
              </a:rPr>
              <a:t> </a:t>
            </a:r>
            <a:r>
              <a:rPr sz="1600" spc="5" dirty="0">
                <a:solidFill>
                  <a:srgbClr val="464646"/>
                </a:solidFill>
                <a:latin typeface="Arial"/>
                <a:cs typeface="Arial"/>
              </a:rPr>
              <a:t>filtration</a:t>
            </a:r>
            <a:endParaRPr sz="1600" dirty="0">
              <a:latin typeface="Arial"/>
              <a:cs typeface="Arial"/>
            </a:endParaRPr>
          </a:p>
        </p:txBody>
      </p:sp>
      <p:sp>
        <p:nvSpPr>
          <p:cNvPr id="7" name="object 7"/>
          <p:cNvSpPr txBox="1"/>
          <p:nvPr/>
        </p:nvSpPr>
        <p:spPr>
          <a:xfrm>
            <a:off x="303276" y="3292530"/>
            <a:ext cx="864235" cy="269240"/>
          </a:xfrm>
          <a:prstGeom prst="rect">
            <a:avLst/>
          </a:prstGeom>
        </p:spPr>
        <p:txBody>
          <a:bodyPr vert="horz" wrap="square" lIns="0" tIns="12065" rIns="0" bIns="0" rtlCol="0">
            <a:spAutoFit/>
          </a:bodyPr>
          <a:lstStyle/>
          <a:p>
            <a:pPr marL="12700">
              <a:lnSpc>
                <a:spcPct val="100000"/>
              </a:lnSpc>
              <a:spcBef>
                <a:spcPts val="95"/>
              </a:spcBef>
            </a:pPr>
            <a:r>
              <a:rPr sz="1600" b="1" spc="-30" dirty="0">
                <a:solidFill>
                  <a:srgbClr val="464646"/>
                </a:solidFill>
                <a:latin typeface="Arial"/>
                <a:cs typeface="Arial"/>
              </a:rPr>
              <a:t>Filtration</a:t>
            </a:r>
            <a:endParaRPr sz="1600" dirty="0">
              <a:latin typeface="Arial"/>
              <a:cs typeface="Arial"/>
            </a:endParaRPr>
          </a:p>
        </p:txBody>
      </p:sp>
      <p:sp>
        <p:nvSpPr>
          <p:cNvPr id="8" name="object 8"/>
          <p:cNvSpPr txBox="1"/>
          <p:nvPr/>
        </p:nvSpPr>
        <p:spPr>
          <a:xfrm>
            <a:off x="303273" y="3519060"/>
            <a:ext cx="3495675" cy="537845"/>
          </a:xfrm>
          <a:prstGeom prst="rect">
            <a:avLst/>
          </a:prstGeom>
        </p:spPr>
        <p:txBody>
          <a:bodyPr vert="horz" wrap="square" lIns="0" tIns="24765" rIns="0" bIns="0" rtlCol="0">
            <a:spAutoFit/>
          </a:bodyPr>
          <a:lstStyle/>
          <a:p>
            <a:pPr marL="297180" indent="-285115">
              <a:lnSpc>
                <a:spcPct val="100000"/>
              </a:lnSpc>
              <a:spcBef>
                <a:spcPts val="195"/>
              </a:spcBef>
              <a:buClr>
                <a:srgbClr val="2A8537"/>
              </a:buClr>
              <a:buFont typeface="Wingdings"/>
              <a:buChar char=""/>
              <a:tabLst>
                <a:tab pos="297180" algn="l"/>
                <a:tab pos="297815" algn="l"/>
              </a:tabLst>
            </a:pPr>
            <a:r>
              <a:rPr sz="1600" spc="-25" dirty="0">
                <a:solidFill>
                  <a:srgbClr val="464646"/>
                </a:solidFill>
                <a:latin typeface="Arial"/>
                <a:cs typeface="Arial"/>
              </a:rPr>
              <a:t>Efficient</a:t>
            </a:r>
            <a:r>
              <a:rPr sz="1600" spc="-85" dirty="0">
                <a:solidFill>
                  <a:srgbClr val="464646"/>
                </a:solidFill>
                <a:latin typeface="Arial"/>
                <a:cs typeface="Arial"/>
              </a:rPr>
              <a:t> </a:t>
            </a:r>
            <a:r>
              <a:rPr sz="1600" spc="-5" dirty="0">
                <a:solidFill>
                  <a:srgbClr val="464646"/>
                </a:solidFill>
                <a:latin typeface="Arial"/>
                <a:cs typeface="Arial"/>
              </a:rPr>
              <a:t>removal</a:t>
            </a:r>
            <a:r>
              <a:rPr sz="1600" spc="-45" dirty="0">
                <a:solidFill>
                  <a:srgbClr val="464646"/>
                </a:solidFill>
                <a:latin typeface="Arial"/>
                <a:cs typeface="Arial"/>
              </a:rPr>
              <a:t> </a:t>
            </a:r>
            <a:r>
              <a:rPr sz="1600" spc="-5" dirty="0">
                <a:solidFill>
                  <a:srgbClr val="464646"/>
                </a:solidFill>
                <a:latin typeface="Arial"/>
                <a:cs typeface="Arial"/>
              </a:rPr>
              <a:t>of</a:t>
            </a:r>
            <a:r>
              <a:rPr sz="1600" spc="-15" dirty="0">
                <a:solidFill>
                  <a:srgbClr val="464646"/>
                </a:solidFill>
                <a:latin typeface="Arial"/>
                <a:cs typeface="Arial"/>
              </a:rPr>
              <a:t> </a:t>
            </a:r>
            <a:r>
              <a:rPr sz="1600" spc="-5" dirty="0">
                <a:solidFill>
                  <a:srgbClr val="464646"/>
                </a:solidFill>
                <a:latin typeface="Arial"/>
                <a:cs typeface="Arial"/>
              </a:rPr>
              <a:t>salts</a:t>
            </a:r>
            <a:r>
              <a:rPr sz="1600" spc="-40" dirty="0">
                <a:solidFill>
                  <a:srgbClr val="464646"/>
                </a:solidFill>
                <a:latin typeface="Arial"/>
                <a:cs typeface="Arial"/>
              </a:rPr>
              <a:t> </a:t>
            </a:r>
            <a:r>
              <a:rPr sz="1600" spc="-5" dirty="0">
                <a:solidFill>
                  <a:srgbClr val="464646"/>
                </a:solidFill>
                <a:latin typeface="Arial"/>
                <a:cs typeface="Arial"/>
              </a:rPr>
              <a:t>by</a:t>
            </a:r>
            <a:r>
              <a:rPr sz="1600" spc="-260" dirty="0">
                <a:solidFill>
                  <a:srgbClr val="464646"/>
                </a:solidFill>
                <a:latin typeface="Arial"/>
                <a:cs typeface="Arial"/>
              </a:rPr>
              <a:t> </a:t>
            </a:r>
            <a:r>
              <a:rPr sz="1600" spc="-20" dirty="0">
                <a:solidFill>
                  <a:srgbClr val="464646"/>
                </a:solidFill>
                <a:latin typeface="Arial"/>
                <a:cs typeface="Arial"/>
              </a:rPr>
              <a:t>washing</a:t>
            </a:r>
            <a:endParaRPr sz="1600" dirty="0">
              <a:latin typeface="Arial"/>
              <a:cs typeface="Arial"/>
            </a:endParaRPr>
          </a:p>
          <a:p>
            <a:pPr marL="297180" indent="-285115">
              <a:lnSpc>
                <a:spcPct val="100000"/>
              </a:lnSpc>
              <a:spcBef>
                <a:spcPts val="95"/>
              </a:spcBef>
              <a:buClr>
                <a:srgbClr val="2A8537"/>
              </a:buClr>
              <a:buFont typeface="Wingdings"/>
              <a:buChar char=""/>
              <a:tabLst>
                <a:tab pos="297180" algn="l"/>
                <a:tab pos="297815" algn="l"/>
              </a:tabLst>
            </a:pPr>
            <a:r>
              <a:rPr sz="1600" spc="-5" dirty="0">
                <a:solidFill>
                  <a:srgbClr val="464646"/>
                </a:solidFill>
                <a:latin typeface="Arial"/>
                <a:cs typeface="Arial"/>
              </a:rPr>
              <a:t>Drier leach feed</a:t>
            </a:r>
            <a:r>
              <a:rPr sz="1600" spc="-300" dirty="0">
                <a:solidFill>
                  <a:srgbClr val="464646"/>
                </a:solidFill>
                <a:latin typeface="Arial"/>
                <a:cs typeface="Arial"/>
              </a:rPr>
              <a:t> </a:t>
            </a:r>
            <a:r>
              <a:rPr sz="1600" dirty="0">
                <a:solidFill>
                  <a:srgbClr val="464646"/>
                </a:solidFill>
                <a:latin typeface="Arial"/>
                <a:cs typeface="Arial"/>
              </a:rPr>
              <a:t>cake</a:t>
            </a:r>
            <a:endParaRPr sz="1600" dirty="0">
              <a:latin typeface="Arial"/>
              <a:cs typeface="Arial"/>
            </a:endParaRPr>
          </a:p>
        </p:txBody>
      </p:sp>
      <p:sp>
        <p:nvSpPr>
          <p:cNvPr id="9" name="object 9"/>
          <p:cNvSpPr txBox="1"/>
          <p:nvPr/>
        </p:nvSpPr>
        <p:spPr>
          <a:xfrm>
            <a:off x="303276" y="4301921"/>
            <a:ext cx="892810" cy="269240"/>
          </a:xfrm>
          <a:prstGeom prst="rect">
            <a:avLst/>
          </a:prstGeom>
        </p:spPr>
        <p:txBody>
          <a:bodyPr vert="horz" wrap="square" lIns="0" tIns="12065" rIns="0" bIns="0" rtlCol="0">
            <a:spAutoFit/>
          </a:bodyPr>
          <a:lstStyle/>
          <a:p>
            <a:pPr marL="12700">
              <a:lnSpc>
                <a:spcPct val="100000"/>
              </a:lnSpc>
              <a:spcBef>
                <a:spcPts val="95"/>
              </a:spcBef>
            </a:pPr>
            <a:r>
              <a:rPr sz="1600" b="1" spc="-30" dirty="0">
                <a:solidFill>
                  <a:srgbClr val="464646"/>
                </a:solidFill>
                <a:latin typeface="Arial"/>
                <a:cs typeface="Arial"/>
              </a:rPr>
              <a:t>Leaching</a:t>
            </a:r>
            <a:endParaRPr sz="1600" dirty="0">
              <a:latin typeface="Arial"/>
              <a:cs typeface="Arial"/>
            </a:endParaRPr>
          </a:p>
        </p:txBody>
      </p:sp>
      <p:sp>
        <p:nvSpPr>
          <p:cNvPr id="10" name="object 10"/>
          <p:cNvSpPr txBox="1"/>
          <p:nvPr/>
        </p:nvSpPr>
        <p:spPr>
          <a:xfrm>
            <a:off x="303273" y="4544771"/>
            <a:ext cx="3282315" cy="793750"/>
          </a:xfrm>
          <a:prstGeom prst="rect">
            <a:avLst/>
          </a:prstGeom>
        </p:spPr>
        <p:txBody>
          <a:bodyPr vert="horz" wrap="square" lIns="0" tIns="24765" rIns="0" bIns="0" rtlCol="0">
            <a:spAutoFit/>
          </a:bodyPr>
          <a:lstStyle/>
          <a:p>
            <a:pPr marL="297180" indent="-285115">
              <a:lnSpc>
                <a:spcPct val="100000"/>
              </a:lnSpc>
              <a:spcBef>
                <a:spcPts val="195"/>
              </a:spcBef>
              <a:buClr>
                <a:srgbClr val="2A8537"/>
              </a:buClr>
              <a:buFont typeface="Wingdings"/>
              <a:buChar char=""/>
              <a:tabLst>
                <a:tab pos="297180" algn="l"/>
                <a:tab pos="297815" algn="l"/>
              </a:tabLst>
            </a:pPr>
            <a:r>
              <a:rPr sz="1600" spc="-5" dirty="0">
                <a:solidFill>
                  <a:srgbClr val="464646"/>
                </a:solidFill>
                <a:latin typeface="Arial"/>
                <a:cs typeface="Arial"/>
              </a:rPr>
              <a:t>High uranium extraction </a:t>
            </a:r>
            <a:r>
              <a:rPr sz="1600" dirty="0">
                <a:solidFill>
                  <a:srgbClr val="464646"/>
                </a:solidFill>
                <a:latin typeface="Arial"/>
                <a:cs typeface="Arial"/>
              </a:rPr>
              <a:t>in</a:t>
            </a:r>
            <a:r>
              <a:rPr sz="1600" spc="-150" dirty="0">
                <a:solidFill>
                  <a:srgbClr val="464646"/>
                </a:solidFill>
                <a:latin typeface="Arial"/>
                <a:cs typeface="Arial"/>
              </a:rPr>
              <a:t> </a:t>
            </a:r>
            <a:r>
              <a:rPr sz="1600" spc="-15" dirty="0">
                <a:solidFill>
                  <a:srgbClr val="464646"/>
                </a:solidFill>
                <a:latin typeface="Arial"/>
                <a:cs typeface="Arial"/>
              </a:rPr>
              <a:t>8hrs</a:t>
            </a:r>
            <a:endParaRPr sz="1600" dirty="0">
              <a:latin typeface="Arial"/>
              <a:cs typeface="Arial"/>
            </a:endParaRPr>
          </a:p>
          <a:p>
            <a:pPr marL="297180" indent="-285115">
              <a:lnSpc>
                <a:spcPct val="100000"/>
              </a:lnSpc>
              <a:spcBef>
                <a:spcPts val="95"/>
              </a:spcBef>
              <a:buClr>
                <a:srgbClr val="2A8537"/>
              </a:buClr>
              <a:buFont typeface="Wingdings"/>
              <a:buChar char=""/>
              <a:tabLst>
                <a:tab pos="297180" algn="l"/>
                <a:tab pos="297815" algn="l"/>
              </a:tabLst>
            </a:pPr>
            <a:r>
              <a:rPr sz="1600" spc="-5" dirty="0">
                <a:solidFill>
                  <a:srgbClr val="464646"/>
                </a:solidFill>
                <a:latin typeface="Arial"/>
                <a:cs typeface="Arial"/>
              </a:rPr>
              <a:t>High</a:t>
            </a:r>
            <a:r>
              <a:rPr sz="1600" spc="-90" dirty="0">
                <a:solidFill>
                  <a:srgbClr val="464646"/>
                </a:solidFill>
                <a:latin typeface="Arial"/>
                <a:cs typeface="Arial"/>
              </a:rPr>
              <a:t> </a:t>
            </a:r>
            <a:r>
              <a:rPr sz="1600" spc="-5" dirty="0">
                <a:solidFill>
                  <a:srgbClr val="464646"/>
                </a:solidFill>
                <a:latin typeface="Arial"/>
                <a:cs typeface="Arial"/>
              </a:rPr>
              <a:t>density</a:t>
            </a:r>
            <a:r>
              <a:rPr sz="1600" spc="-90" dirty="0">
                <a:solidFill>
                  <a:srgbClr val="464646"/>
                </a:solidFill>
                <a:latin typeface="Arial"/>
                <a:cs typeface="Arial"/>
              </a:rPr>
              <a:t> </a:t>
            </a:r>
            <a:r>
              <a:rPr sz="1600" dirty="0">
                <a:solidFill>
                  <a:srgbClr val="464646"/>
                </a:solidFill>
                <a:latin typeface="Arial"/>
                <a:cs typeface="Arial"/>
              </a:rPr>
              <a:t>in</a:t>
            </a:r>
            <a:r>
              <a:rPr sz="1600" spc="-40" dirty="0">
                <a:solidFill>
                  <a:srgbClr val="464646"/>
                </a:solidFill>
                <a:latin typeface="Arial"/>
                <a:cs typeface="Arial"/>
              </a:rPr>
              <a:t> </a:t>
            </a:r>
            <a:r>
              <a:rPr sz="1600" spc="-5" dirty="0">
                <a:solidFill>
                  <a:srgbClr val="464646"/>
                </a:solidFill>
                <a:latin typeface="Arial"/>
                <a:cs typeface="Arial"/>
              </a:rPr>
              <a:t>leach</a:t>
            </a:r>
            <a:r>
              <a:rPr sz="1600" spc="-85" dirty="0">
                <a:solidFill>
                  <a:srgbClr val="464646"/>
                </a:solidFill>
                <a:latin typeface="Arial"/>
                <a:cs typeface="Arial"/>
              </a:rPr>
              <a:t> </a:t>
            </a:r>
            <a:r>
              <a:rPr sz="1600" spc="-15" dirty="0">
                <a:solidFill>
                  <a:srgbClr val="464646"/>
                </a:solidFill>
                <a:latin typeface="Arial"/>
                <a:cs typeface="Arial"/>
              </a:rPr>
              <a:t>(58%</a:t>
            </a:r>
            <a:r>
              <a:rPr sz="1600" spc="-250" dirty="0">
                <a:solidFill>
                  <a:srgbClr val="464646"/>
                </a:solidFill>
                <a:latin typeface="Arial"/>
                <a:cs typeface="Arial"/>
              </a:rPr>
              <a:t> </a:t>
            </a:r>
            <a:r>
              <a:rPr sz="1600" spc="-15" dirty="0">
                <a:solidFill>
                  <a:srgbClr val="464646"/>
                </a:solidFill>
                <a:latin typeface="Arial"/>
                <a:cs typeface="Arial"/>
              </a:rPr>
              <a:t>solids)</a:t>
            </a:r>
            <a:endParaRPr sz="1600" dirty="0">
              <a:latin typeface="Arial"/>
              <a:cs typeface="Arial"/>
            </a:endParaRPr>
          </a:p>
          <a:p>
            <a:pPr marL="297180" indent="-285115">
              <a:lnSpc>
                <a:spcPct val="100000"/>
              </a:lnSpc>
              <a:spcBef>
                <a:spcPts val="95"/>
              </a:spcBef>
              <a:buClr>
                <a:srgbClr val="2A8537"/>
              </a:buClr>
              <a:buFont typeface="Wingdings"/>
              <a:buChar char=""/>
              <a:tabLst>
                <a:tab pos="297180" algn="l"/>
                <a:tab pos="297815" algn="l"/>
              </a:tabLst>
            </a:pPr>
            <a:r>
              <a:rPr sz="1600" spc="-70" dirty="0">
                <a:solidFill>
                  <a:srgbClr val="464646"/>
                </a:solidFill>
                <a:latin typeface="Arial"/>
                <a:cs typeface="Arial"/>
              </a:rPr>
              <a:t>Vanadium</a:t>
            </a:r>
            <a:r>
              <a:rPr sz="1600" spc="-150" dirty="0">
                <a:solidFill>
                  <a:srgbClr val="464646"/>
                </a:solidFill>
                <a:latin typeface="Arial"/>
                <a:cs typeface="Arial"/>
              </a:rPr>
              <a:t> </a:t>
            </a:r>
            <a:r>
              <a:rPr sz="1600" spc="-15" dirty="0">
                <a:solidFill>
                  <a:srgbClr val="464646"/>
                </a:solidFill>
                <a:latin typeface="Arial"/>
                <a:cs typeface="Arial"/>
              </a:rPr>
              <a:t>leaching</a:t>
            </a:r>
            <a:endParaRPr sz="1600" dirty="0">
              <a:latin typeface="Arial"/>
              <a:cs typeface="Arial"/>
            </a:endParaRPr>
          </a:p>
        </p:txBody>
      </p:sp>
      <p:sp>
        <p:nvSpPr>
          <p:cNvPr id="11" name="object 11"/>
          <p:cNvSpPr txBox="1"/>
          <p:nvPr/>
        </p:nvSpPr>
        <p:spPr>
          <a:xfrm>
            <a:off x="303276" y="5583866"/>
            <a:ext cx="1316355" cy="269240"/>
          </a:xfrm>
          <a:prstGeom prst="rect">
            <a:avLst/>
          </a:prstGeom>
        </p:spPr>
        <p:txBody>
          <a:bodyPr vert="horz" wrap="square" lIns="0" tIns="12065" rIns="0" bIns="0" rtlCol="0">
            <a:spAutoFit/>
          </a:bodyPr>
          <a:lstStyle/>
          <a:p>
            <a:pPr marL="12700">
              <a:lnSpc>
                <a:spcPct val="100000"/>
              </a:lnSpc>
              <a:spcBef>
                <a:spcPts val="95"/>
              </a:spcBef>
            </a:pPr>
            <a:r>
              <a:rPr sz="1600" b="1" spc="-5" dirty="0">
                <a:solidFill>
                  <a:srgbClr val="464646"/>
                </a:solidFill>
                <a:latin typeface="Arial"/>
                <a:cs typeface="Arial"/>
              </a:rPr>
              <a:t>Ion</a:t>
            </a:r>
            <a:r>
              <a:rPr sz="1600" b="1" spc="-275" dirty="0">
                <a:solidFill>
                  <a:srgbClr val="464646"/>
                </a:solidFill>
                <a:latin typeface="Arial"/>
                <a:cs typeface="Arial"/>
              </a:rPr>
              <a:t> </a:t>
            </a:r>
            <a:r>
              <a:rPr sz="1600" b="1" spc="-5" dirty="0">
                <a:solidFill>
                  <a:srgbClr val="464646"/>
                </a:solidFill>
                <a:latin typeface="Arial"/>
                <a:cs typeface="Arial"/>
              </a:rPr>
              <a:t>Exchange</a:t>
            </a:r>
            <a:endParaRPr sz="1600" dirty="0">
              <a:latin typeface="Arial"/>
              <a:cs typeface="Arial"/>
            </a:endParaRPr>
          </a:p>
        </p:txBody>
      </p:sp>
      <p:sp>
        <p:nvSpPr>
          <p:cNvPr id="12" name="object 12"/>
          <p:cNvSpPr txBox="1"/>
          <p:nvPr/>
        </p:nvSpPr>
        <p:spPr>
          <a:xfrm>
            <a:off x="303273" y="5828234"/>
            <a:ext cx="4573527" cy="789319"/>
          </a:xfrm>
          <a:prstGeom prst="rect">
            <a:avLst/>
          </a:prstGeom>
        </p:spPr>
        <p:txBody>
          <a:bodyPr vert="horz" wrap="square" lIns="0" tIns="24765" rIns="0" bIns="0" rtlCol="0">
            <a:spAutoFit/>
          </a:bodyPr>
          <a:lstStyle/>
          <a:p>
            <a:pPr marL="297180" indent="-285115">
              <a:lnSpc>
                <a:spcPct val="100000"/>
              </a:lnSpc>
              <a:spcBef>
                <a:spcPts val="195"/>
              </a:spcBef>
              <a:buClr>
                <a:srgbClr val="2A8537"/>
              </a:buClr>
              <a:buFont typeface="Wingdings"/>
              <a:buChar char=""/>
              <a:tabLst>
                <a:tab pos="297180" algn="l"/>
                <a:tab pos="297815" algn="l"/>
              </a:tabLst>
            </a:pPr>
            <a:r>
              <a:rPr sz="1600" spc="-5" dirty="0">
                <a:solidFill>
                  <a:srgbClr val="464646"/>
                </a:solidFill>
                <a:latin typeface="Arial"/>
                <a:cs typeface="Arial"/>
              </a:rPr>
              <a:t>Proven </a:t>
            </a:r>
            <a:r>
              <a:rPr sz="1600" spc="-25" dirty="0">
                <a:solidFill>
                  <a:srgbClr val="464646"/>
                </a:solidFill>
                <a:latin typeface="Arial"/>
                <a:cs typeface="Arial"/>
              </a:rPr>
              <a:t>efficient </a:t>
            </a:r>
            <a:r>
              <a:rPr sz="1600" spc="-5" dirty="0">
                <a:solidFill>
                  <a:srgbClr val="464646"/>
                </a:solidFill>
                <a:latin typeface="Arial"/>
                <a:cs typeface="Arial"/>
              </a:rPr>
              <a:t>on actual</a:t>
            </a:r>
            <a:r>
              <a:rPr sz="1600" spc="-305" dirty="0">
                <a:solidFill>
                  <a:srgbClr val="464646"/>
                </a:solidFill>
                <a:latin typeface="Arial"/>
                <a:cs typeface="Arial"/>
              </a:rPr>
              <a:t> </a:t>
            </a:r>
            <a:r>
              <a:rPr sz="1600" spc="-15" dirty="0">
                <a:solidFill>
                  <a:srgbClr val="464646"/>
                </a:solidFill>
                <a:latin typeface="Arial"/>
                <a:cs typeface="Arial"/>
              </a:rPr>
              <a:t>liquors</a:t>
            </a:r>
            <a:endParaRPr sz="1600" dirty="0">
              <a:latin typeface="Arial"/>
              <a:cs typeface="Arial"/>
            </a:endParaRPr>
          </a:p>
          <a:p>
            <a:pPr marL="297180" indent="-285115">
              <a:lnSpc>
                <a:spcPct val="100000"/>
              </a:lnSpc>
              <a:spcBef>
                <a:spcPts val="95"/>
              </a:spcBef>
              <a:buClr>
                <a:srgbClr val="2A8537"/>
              </a:buClr>
              <a:buFont typeface="Wingdings"/>
              <a:buChar char=""/>
              <a:tabLst>
                <a:tab pos="297180" algn="l"/>
                <a:tab pos="297815" algn="l"/>
              </a:tabLst>
            </a:pPr>
            <a:r>
              <a:rPr sz="1600" spc="-15" dirty="0">
                <a:solidFill>
                  <a:srgbClr val="464646"/>
                </a:solidFill>
                <a:latin typeface="Arial"/>
                <a:cs typeface="Arial"/>
              </a:rPr>
              <a:t>Allows </a:t>
            </a:r>
            <a:r>
              <a:rPr sz="1600" spc="-5" dirty="0">
                <a:solidFill>
                  <a:srgbClr val="464646"/>
                </a:solidFill>
                <a:latin typeface="Arial"/>
                <a:cs typeface="Arial"/>
              </a:rPr>
              <a:t>for substantial </a:t>
            </a:r>
            <a:r>
              <a:rPr sz="1600" spc="-15" dirty="0">
                <a:solidFill>
                  <a:srgbClr val="464646"/>
                </a:solidFill>
                <a:latin typeface="Arial"/>
                <a:cs typeface="Arial"/>
              </a:rPr>
              <a:t>concentration</a:t>
            </a:r>
            <a:r>
              <a:rPr sz="1600" spc="-130" dirty="0">
                <a:solidFill>
                  <a:srgbClr val="464646"/>
                </a:solidFill>
                <a:latin typeface="Arial"/>
                <a:cs typeface="Arial"/>
              </a:rPr>
              <a:t> </a:t>
            </a:r>
            <a:r>
              <a:rPr sz="1600" dirty="0">
                <a:solidFill>
                  <a:srgbClr val="464646"/>
                </a:solidFill>
                <a:latin typeface="Arial"/>
                <a:cs typeface="Arial"/>
              </a:rPr>
              <a:t>of</a:t>
            </a:r>
            <a:r>
              <a:rPr lang="en-AU" sz="1600" dirty="0">
                <a:solidFill>
                  <a:srgbClr val="464646"/>
                </a:solidFill>
                <a:latin typeface="Arial"/>
                <a:cs typeface="Arial"/>
              </a:rPr>
              <a:t> </a:t>
            </a:r>
            <a:r>
              <a:rPr sz="1600" dirty="0">
                <a:solidFill>
                  <a:srgbClr val="464646"/>
                </a:solidFill>
                <a:latin typeface="Arial"/>
                <a:cs typeface="Arial"/>
              </a:rPr>
              <a:t>uranium</a:t>
            </a:r>
            <a:endParaRPr sz="1600" dirty="0">
              <a:latin typeface="Arial"/>
              <a:cs typeface="Arial"/>
            </a:endParaRPr>
          </a:p>
          <a:p>
            <a:pPr marL="297180" indent="-285115">
              <a:lnSpc>
                <a:spcPct val="100000"/>
              </a:lnSpc>
              <a:spcBef>
                <a:spcPts val="95"/>
              </a:spcBef>
              <a:buClr>
                <a:srgbClr val="2A8537"/>
              </a:buClr>
              <a:buFont typeface="Wingdings"/>
              <a:buChar char=""/>
              <a:tabLst>
                <a:tab pos="297180" algn="l"/>
                <a:tab pos="297815" algn="l"/>
              </a:tabLst>
            </a:pPr>
            <a:r>
              <a:rPr sz="1600" spc="-15" dirty="0">
                <a:solidFill>
                  <a:srgbClr val="464646"/>
                </a:solidFill>
                <a:latin typeface="Arial"/>
                <a:cs typeface="Arial"/>
              </a:rPr>
              <a:t>Potential </a:t>
            </a:r>
            <a:r>
              <a:rPr sz="1600" spc="-5" dirty="0">
                <a:solidFill>
                  <a:srgbClr val="464646"/>
                </a:solidFill>
                <a:latin typeface="Arial"/>
                <a:cs typeface="Arial"/>
              </a:rPr>
              <a:t>to </a:t>
            </a:r>
            <a:r>
              <a:rPr sz="1600" spc="-20" dirty="0">
                <a:solidFill>
                  <a:srgbClr val="464646"/>
                </a:solidFill>
                <a:latin typeface="Arial"/>
                <a:cs typeface="Arial"/>
              </a:rPr>
              <a:t>separate </a:t>
            </a:r>
            <a:r>
              <a:rPr sz="1600" spc="-15" dirty="0">
                <a:solidFill>
                  <a:srgbClr val="464646"/>
                </a:solidFill>
                <a:latin typeface="Arial"/>
                <a:cs typeface="Arial"/>
              </a:rPr>
              <a:t>vanadium and</a:t>
            </a:r>
            <a:r>
              <a:rPr sz="1600" spc="-265" dirty="0">
                <a:solidFill>
                  <a:srgbClr val="464646"/>
                </a:solidFill>
                <a:latin typeface="Arial"/>
                <a:cs typeface="Arial"/>
              </a:rPr>
              <a:t> </a:t>
            </a:r>
            <a:r>
              <a:rPr sz="1600" spc="-20" dirty="0">
                <a:solidFill>
                  <a:srgbClr val="464646"/>
                </a:solidFill>
                <a:latin typeface="Arial"/>
                <a:cs typeface="Arial"/>
              </a:rPr>
              <a:t>uranium</a:t>
            </a:r>
            <a:endParaRPr sz="1600" dirty="0">
              <a:latin typeface="Arial"/>
              <a:cs typeface="Arial"/>
            </a:endParaRPr>
          </a:p>
        </p:txBody>
      </p:sp>
      <p:sp>
        <p:nvSpPr>
          <p:cNvPr id="13" name="object 13"/>
          <p:cNvSpPr txBox="1"/>
          <p:nvPr/>
        </p:nvSpPr>
        <p:spPr>
          <a:xfrm>
            <a:off x="6009448" y="3408931"/>
            <a:ext cx="2428240" cy="883919"/>
          </a:xfrm>
          <a:prstGeom prst="rect">
            <a:avLst/>
          </a:prstGeom>
        </p:spPr>
        <p:txBody>
          <a:bodyPr vert="horz" wrap="square" lIns="0" tIns="12700" rIns="0" bIns="0" rtlCol="0">
            <a:spAutoFit/>
          </a:bodyPr>
          <a:lstStyle/>
          <a:p>
            <a:pPr marR="1905" algn="ctr">
              <a:lnSpc>
                <a:spcPct val="100000"/>
              </a:lnSpc>
              <a:spcBef>
                <a:spcPts val="100"/>
              </a:spcBef>
            </a:pPr>
            <a:r>
              <a:rPr sz="1800" b="1" spc="-5" dirty="0">
                <a:solidFill>
                  <a:srgbClr val="629F13"/>
                </a:solidFill>
                <a:latin typeface="Arial"/>
                <a:cs typeface="Arial"/>
              </a:rPr>
              <a:t>No CCD</a:t>
            </a:r>
            <a:r>
              <a:rPr sz="1800" b="1" spc="-110" dirty="0">
                <a:solidFill>
                  <a:srgbClr val="629F13"/>
                </a:solidFill>
                <a:latin typeface="Arial"/>
                <a:cs typeface="Arial"/>
              </a:rPr>
              <a:t> </a:t>
            </a:r>
            <a:r>
              <a:rPr sz="1800" b="1" spc="-5" dirty="0">
                <a:solidFill>
                  <a:srgbClr val="629F13"/>
                </a:solidFill>
                <a:latin typeface="Arial"/>
                <a:cs typeface="Arial"/>
              </a:rPr>
              <a:t>circuit</a:t>
            </a:r>
            <a:endParaRPr sz="1800" dirty="0">
              <a:latin typeface="Arial"/>
              <a:cs typeface="Arial"/>
            </a:endParaRPr>
          </a:p>
          <a:p>
            <a:pPr algn="ctr">
              <a:lnSpc>
                <a:spcPct val="100000"/>
              </a:lnSpc>
              <a:spcBef>
                <a:spcPts val="35"/>
              </a:spcBef>
            </a:pPr>
            <a:r>
              <a:rPr sz="1800" b="1" spc="-5" dirty="0">
                <a:solidFill>
                  <a:srgbClr val="629F13"/>
                </a:solidFill>
                <a:latin typeface="Arial"/>
                <a:cs typeface="Arial"/>
              </a:rPr>
              <a:t>No </a:t>
            </a:r>
            <a:r>
              <a:rPr sz="1800" b="1" spc="-35" dirty="0">
                <a:solidFill>
                  <a:srgbClr val="629F13"/>
                </a:solidFill>
                <a:latin typeface="Arial"/>
                <a:cs typeface="Arial"/>
              </a:rPr>
              <a:t>evaporation</a:t>
            </a:r>
            <a:r>
              <a:rPr sz="1800" b="1" spc="-100" dirty="0">
                <a:solidFill>
                  <a:srgbClr val="629F13"/>
                </a:solidFill>
                <a:latin typeface="Arial"/>
                <a:cs typeface="Arial"/>
              </a:rPr>
              <a:t> </a:t>
            </a:r>
            <a:r>
              <a:rPr sz="1800" b="1" dirty="0">
                <a:solidFill>
                  <a:srgbClr val="629F13"/>
                </a:solidFill>
                <a:latin typeface="Arial"/>
                <a:cs typeface="Arial"/>
              </a:rPr>
              <a:t>ponds</a:t>
            </a:r>
            <a:endParaRPr sz="1800" dirty="0">
              <a:latin typeface="Arial"/>
              <a:cs typeface="Arial"/>
            </a:endParaRPr>
          </a:p>
          <a:p>
            <a:pPr algn="ctr">
              <a:lnSpc>
                <a:spcPct val="100000"/>
              </a:lnSpc>
              <a:spcBef>
                <a:spcPts val="240"/>
              </a:spcBef>
            </a:pPr>
            <a:r>
              <a:rPr sz="1800" b="1" spc="-15" dirty="0">
                <a:solidFill>
                  <a:srgbClr val="629F13"/>
                </a:solidFill>
                <a:latin typeface="Arial"/>
                <a:cs typeface="Arial"/>
              </a:rPr>
              <a:t>Easier </a:t>
            </a:r>
            <a:r>
              <a:rPr sz="1800" b="1" spc="-5" dirty="0">
                <a:solidFill>
                  <a:srgbClr val="629F13"/>
                </a:solidFill>
                <a:latin typeface="Arial"/>
                <a:cs typeface="Arial"/>
              </a:rPr>
              <a:t>residue</a:t>
            </a:r>
            <a:r>
              <a:rPr sz="1800" b="1" spc="-380" dirty="0">
                <a:solidFill>
                  <a:srgbClr val="629F13"/>
                </a:solidFill>
                <a:latin typeface="Arial"/>
                <a:cs typeface="Arial"/>
              </a:rPr>
              <a:t> </a:t>
            </a:r>
            <a:r>
              <a:rPr sz="1800" b="1" spc="-5" dirty="0">
                <a:solidFill>
                  <a:srgbClr val="629F13"/>
                </a:solidFill>
                <a:latin typeface="Arial"/>
                <a:cs typeface="Arial"/>
              </a:rPr>
              <a:t>storage</a:t>
            </a:r>
            <a:endParaRPr sz="1800" dirty="0">
              <a:latin typeface="Arial"/>
              <a:cs typeface="Arial"/>
            </a:endParaRPr>
          </a:p>
        </p:txBody>
      </p:sp>
      <p:sp>
        <p:nvSpPr>
          <p:cNvPr id="14" name="object 14"/>
          <p:cNvSpPr txBox="1"/>
          <p:nvPr/>
        </p:nvSpPr>
        <p:spPr>
          <a:xfrm>
            <a:off x="5637015" y="4648200"/>
            <a:ext cx="3173106" cy="557397"/>
          </a:xfrm>
          <a:prstGeom prst="rect">
            <a:avLst/>
          </a:prstGeom>
        </p:spPr>
        <p:txBody>
          <a:bodyPr vert="horz" wrap="square" lIns="0" tIns="635" rIns="0" bIns="0" rtlCol="0">
            <a:spAutoFit/>
          </a:bodyPr>
          <a:lstStyle/>
          <a:p>
            <a:pPr marL="12700" marR="5080" indent="407670">
              <a:lnSpc>
                <a:spcPct val="104400"/>
              </a:lnSpc>
              <a:spcBef>
                <a:spcPts val="5"/>
              </a:spcBef>
            </a:pPr>
            <a:r>
              <a:rPr sz="1800" b="1" spc="-5" dirty="0">
                <a:solidFill>
                  <a:srgbClr val="629F13"/>
                </a:solidFill>
                <a:latin typeface="Arial"/>
                <a:cs typeface="Arial"/>
              </a:rPr>
              <a:t>Smaller </a:t>
            </a:r>
            <a:r>
              <a:rPr sz="1800" b="1" spc="-15" dirty="0">
                <a:solidFill>
                  <a:srgbClr val="629F13"/>
                </a:solidFill>
                <a:latin typeface="Arial"/>
                <a:cs typeface="Arial"/>
              </a:rPr>
              <a:t>leach </a:t>
            </a:r>
            <a:r>
              <a:rPr sz="1800" b="1" spc="-5" dirty="0">
                <a:solidFill>
                  <a:srgbClr val="629F13"/>
                </a:solidFill>
                <a:latin typeface="Arial"/>
                <a:cs typeface="Arial"/>
              </a:rPr>
              <a:t>circuit  </a:t>
            </a:r>
            <a:r>
              <a:rPr sz="1800" b="1" spc="5" dirty="0">
                <a:solidFill>
                  <a:srgbClr val="629F13"/>
                </a:solidFill>
                <a:latin typeface="Arial"/>
                <a:cs typeface="Arial"/>
              </a:rPr>
              <a:t>Lower</a:t>
            </a:r>
            <a:r>
              <a:rPr sz="1800" b="1" spc="-85" dirty="0">
                <a:solidFill>
                  <a:srgbClr val="629F13"/>
                </a:solidFill>
                <a:latin typeface="Arial"/>
                <a:cs typeface="Arial"/>
              </a:rPr>
              <a:t> </a:t>
            </a:r>
            <a:r>
              <a:rPr sz="1800" b="1" spc="5" dirty="0">
                <a:solidFill>
                  <a:srgbClr val="629F13"/>
                </a:solidFill>
                <a:latin typeface="Arial"/>
                <a:cs typeface="Arial"/>
              </a:rPr>
              <a:t>power</a:t>
            </a:r>
            <a:r>
              <a:rPr lang="en-AU" sz="1800" b="1" spc="5" dirty="0">
                <a:solidFill>
                  <a:srgbClr val="629F13"/>
                </a:solidFill>
                <a:latin typeface="Arial"/>
                <a:cs typeface="Arial"/>
              </a:rPr>
              <a:t> </a:t>
            </a:r>
            <a:r>
              <a:rPr sz="1800" b="1" spc="5" dirty="0">
                <a:solidFill>
                  <a:srgbClr val="629F13"/>
                </a:solidFill>
                <a:latin typeface="Arial"/>
                <a:cs typeface="Arial"/>
              </a:rPr>
              <a:t>consumptions</a:t>
            </a:r>
            <a:endParaRPr sz="1800" dirty="0">
              <a:latin typeface="Arial"/>
              <a:cs typeface="Arial"/>
            </a:endParaRPr>
          </a:p>
        </p:txBody>
      </p:sp>
      <p:sp>
        <p:nvSpPr>
          <p:cNvPr id="15" name="object 15"/>
          <p:cNvSpPr txBox="1"/>
          <p:nvPr/>
        </p:nvSpPr>
        <p:spPr>
          <a:xfrm>
            <a:off x="4787135" y="1591513"/>
            <a:ext cx="3956685" cy="105664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629F13"/>
                </a:solidFill>
                <a:latin typeface="Arial"/>
                <a:cs typeface="Arial"/>
              </a:rPr>
              <a:t>NET</a:t>
            </a:r>
            <a:r>
              <a:rPr sz="1800" b="1" spc="-30" dirty="0">
                <a:solidFill>
                  <a:srgbClr val="629F13"/>
                </a:solidFill>
                <a:latin typeface="Arial"/>
                <a:cs typeface="Arial"/>
              </a:rPr>
              <a:t> </a:t>
            </a:r>
            <a:r>
              <a:rPr sz="1800" b="1" spc="-165" dirty="0">
                <a:solidFill>
                  <a:srgbClr val="629F13"/>
                </a:solidFill>
                <a:latin typeface="Arial"/>
                <a:cs typeface="Arial"/>
              </a:rPr>
              <a:t>RESULT:</a:t>
            </a:r>
            <a:r>
              <a:rPr sz="1800" b="1" spc="-290" dirty="0">
                <a:solidFill>
                  <a:srgbClr val="629F13"/>
                </a:solidFill>
                <a:latin typeface="Arial"/>
                <a:cs typeface="Arial"/>
              </a:rPr>
              <a:t> </a:t>
            </a:r>
            <a:r>
              <a:rPr lang="en-AU" sz="1800" b="1" spc="-290" dirty="0">
                <a:solidFill>
                  <a:srgbClr val="629F13"/>
                </a:solidFill>
                <a:latin typeface="Arial"/>
                <a:cs typeface="Arial"/>
              </a:rPr>
              <a:t> </a:t>
            </a:r>
            <a:r>
              <a:rPr sz="1800" b="1" u="sng" dirty="0">
                <a:solidFill>
                  <a:srgbClr val="629F13"/>
                </a:solidFill>
                <a:uFill>
                  <a:solidFill>
                    <a:srgbClr val="629F13"/>
                  </a:solidFill>
                </a:uFill>
                <a:latin typeface="Arial"/>
                <a:cs typeface="Arial"/>
              </a:rPr>
              <a:t>Lower</a:t>
            </a:r>
            <a:r>
              <a:rPr sz="1800" b="1" u="sng" spc="-50" dirty="0">
                <a:solidFill>
                  <a:srgbClr val="629F13"/>
                </a:solidFill>
                <a:uFill>
                  <a:solidFill>
                    <a:srgbClr val="629F13"/>
                  </a:solidFill>
                </a:uFill>
                <a:latin typeface="Arial"/>
                <a:cs typeface="Arial"/>
              </a:rPr>
              <a:t> </a:t>
            </a:r>
            <a:r>
              <a:rPr sz="1800" b="1" u="sng" spc="-5" dirty="0">
                <a:solidFill>
                  <a:srgbClr val="629F13"/>
                </a:solidFill>
                <a:uFill>
                  <a:solidFill>
                    <a:srgbClr val="629F13"/>
                  </a:solidFill>
                </a:uFill>
                <a:latin typeface="Arial"/>
                <a:cs typeface="Arial"/>
              </a:rPr>
              <a:t>OpEx</a:t>
            </a:r>
            <a:r>
              <a:rPr sz="1800" b="1" u="sng" spc="-45" dirty="0">
                <a:solidFill>
                  <a:srgbClr val="629F13"/>
                </a:solidFill>
                <a:uFill>
                  <a:solidFill>
                    <a:srgbClr val="629F13"/>
                  </a:solidFill>
                </a:uFill>
                <a:latin typeface="Arial"/>
                <a:cs typeface="Arial"/>
              </a:rPr>
              <a:t> </a:t>
            </a:r>
            <a:r>
              <a:rPr sz="1800" b="1" u="sng" spc="-5" dirty="0">
                <a:solidFill>
                  <a:srgbClr val="629F13"/>
                </a:solidFill>
                <a:uFill>
                  <a:solidFill>
                    <a:srgbClr val="629F13"/>
                  </a:solidFill>
                </a:uFill>
                <a:latin typeface="Arial"/>
                <a:cs typeface="Arial"/>
              </a:rPr>
              <a:t>and</a:t>
            </a:r>
            <a:r>
              <a:rPr sz="1800" b="1" u="sng" spc="-300" dirty="0">
                <a:solidFill>
                  <a:srgbClr val="629F13"/>
                </a:solidFill>
                <a:uFill>
                  <a:solidFill>
                    <a:srgbClr val="629F13"/>
                  </a:solidFill>
                </a:uFill>
                <a:latin typeface="Arial"/>
                <a:cs typeface="Arial"/>
              </a:rPr>
              <a:t> </a:t>
            </a:r>
            <a:r>
              <a:rPr sz="1800" b="1" u="sng" spc="-5" dirty="0">
                <a:solidFill>
                  <a:srgbClr val="629F13"/>
                </a:solidFill>
                <a:uFill>
                  <a:solidFill>
                    <a:srgbClr val="629F13"/>
                  </a:solidFill>
                </a:uFill>
                <a:latin typeface="Arial"/>
                <a:cs typeface="Arial"/>
              </a:rPr>
              <a:t>CapEx</a:t>
            </a:r>
            <a:endParaRPr sz="1800" u="sng" dirty="0">
              <a:latin typeface="Arial"/>
              <a:cs typeface="Arial"/>
            </a:endParaRPr>
          </a:p>
          <a:p>
            <a:pPr marL="1662430" marR="504190" indent="-533400">
              <a:lnSpc>
                <a:spcPct val="104400"/>
              </a:lnSpc>
              <a:spcBef>
                <a:spcPts val="1445"/>
              </a:spcBef>
            </a:pPr>
            <a:r>
              <a:rPr sz="1800" b="1" spc="-5" dirty="0">
                <a:solidFill>
                  <a:srgbClr val="629F13"/>
                </a:solidFill>
                <a:latin typeface="Arial"/>
                <a:cs typeface="Arial"/>
              </a:rPr>
              <a:t>Less uranium</a:t>
            </a:r>
            <a:r>
              <a:rPr sz="1800" b="1" spc="-340" dirty="0">
                <a:solidFill>
                  <a:srgbClr val="629F13"/>
                </a:solidFill>
                <a:latin typeface="Arial"/>
                <a:cs typeface="Arial"/>
              </a:rPr>
              <a:t> </a:t>
            </a:r>
            <a:r>
              <a:rPr sz="1800" b="1" spc="-5" dirty="0">
                <a:solidFill>
                  <a:srgbClr val="629F13"/>
                </a:solidFill>
                <a:latin typeface="Arial"/>
                <a:cs typeface="Arial"/>
              </a:rPr>
              <a:t>tailings  No</a:t>
            </a:r>
            <a:r>
              <a:rPr sz="1800" b="1" spc="-65" dirty="0">
                <a:solidFill>
                  <a:srgbClr val="629F13"/>
                </a:solidFill>
                <a:latin typeface="Arial"/>
                <a:cs typeface="Arial"/>
              </a:rPr>
              <a:t> </a:t>
            </a:r>
            <a:r>
              <a:rPr sz="1800" b="1" spc="-5" dirty="0">
                <a:solidFill>
                  <a:srgbClr val="629F13"/>
                </a:solidFill>
                <a:latin typeface="Arial"/>
                <a:cs typeface="Arial"/>
              </a:rPr>
              <a:t>grinding</a:t>
            </a:r>
            <a:endParaRPr sz="1800" dirty="0">
              <a:latin typeface="Arial"/>
              <a:cs typeface="Arial"/>
            </a:endParaRPr>
          </a:p>
        </p:txBody>
      </p:sp>
      <p:sp>
        <p:nvSpPr>
          <p:cNvPr id="16" name="object 16"/>
          <p:cNvSpPr txBox="1"/>
          <p:nvPr/>
        </p:nvSpPr>
        <p:spPr>
          <a:xfrm>
            <a:off x="6066826" y="2633062"/>
            <a:ext cx="2127885" cy="584835"/>
          </a:xfrm>
          <a:prstGeom prst="rect">
            <a:avLst/>
          </a:prstGeom>
        </p:spPr>
        <p:txBody>
          <a:bodyPr vert="horz" wrap="square" lIns="0" tIns="12700" rIns="0" bIns="0" rtlCol="0">
            <a:spAutoFit/>
          </a:bodyPr>
          <a:lstStyle/>
          <a:p>
            <a:pPr marL="12700" algn="ctr">
              <a:lnSpc>
                <a:spcPct val="100000"/>
              </a:lnSpc>
              <a:spcBef>
                <a:spcPts val="100"/>
              </a:spcBef>
            </a:pPr>
            <a:r>
              <a:rPr sz="1800" b="1" spc="-5" dirty="0">
                <a:solidFill>
                  <a:srgbClr val="629F13"/>
                </a:solidFill>
                <a:latin typeface="Arial"/>
                <a:cs typeface="Arial"/>
              </a:rPr>
              <a:t>Smaller</a:t>
            </a:r>
            <a:r>
              <a:rPr sz="1800" b="1" spc="-105" dirty="0">
                <a:solidFill>
                  <a:srgbClr val="629F13"/>
                </a:solidFill>
                <a:latin typeface="Arial"/>
                <a:cs typeface="Arial"/>
              </a:rPr>
              <a:t> </a:t>
            </a:r>
            <a:r>
              <a:rPr sz="1800" b="1" spc="-5" dirty="0">
                <a:solidFill>
                  <a:srgbClr val="629F13"/>
                </a:solidFill>
                <a:latin typeface="Arial"/>
                <a:cs typeface="Arial"/>
              </a:rPr>
              <a:t>processing</a:t>
            </a:r>
            <a:endParaRPr sz="1800" dirty="0">
              <a:latin typeface="Arial"/>
              <a:cs typeface="Arial"/>
            </a:endParaRPr>
          </a:p>
          <a:p>
            <a:pPr marL="92075" algn="ctr">
              <a:lnSpc>
                <a:spcPct val="100000"/>
              </a:lnSpc>
              <a:spcBef>
                <a:spcPts val="85"/>
              </a:spcBef>
            </a:pPr>
            <a:r>
              <a:rPr sz="1800" b="1" spc="-5" dirty="0">
                <a:solidFill>
                  <a:srgbClr val="629F13"/>
                </a:solidFill>
                <a:latin typeface="Arial"/>
                <a:cs typeface="Arial"/>
              </a:rPr>
              <a:t>plant</a:t>
            </a:r>
            <a:endParaRPr sz="1800" dirty="0">
              <a:latin typeface="Arial"/>
              <a:cs typeface="Arial"/>
            </a:endParaRPr>
          </a:p>
        </p:txBody>
      </p:sp>
      <p:sp>
        <p:nvSpPr>
          <p:cNvPr id="17" name="object 17"/>
          <p:cNvSpPr txBox="1"/>
          <p:nvPr/>
        </p:nvSpPr>
        <p:spPr>
          <a:xfrm>
            <a:off x="5167514" y="5817003"/>
            <a:ext cx="3728085" cy="823594"/>
          </a:xfrm>
          <a:prstGeom prst="rect">
            <a:avLst/>
          </a:prstGeom>
        </p:spPr>
        <p:txBody>
          <a:bodyPr vert="horz" wrap="square" lIns="0" tIns="635" rIns="0" bIns="0" rtlCol="0">
            <a:spAutoFit/>
          </a:bodyPr>
          <a:lstStyle/>
          <a:p>
            <a:pPr marL="829310" marR="5080" indent="-817244">
              <a:lnSpc>
                <a:spcPct val="104400"/>
              </a:lnSpc>
              <a:spcBef>
                <a:spcPts val="5"/>
              </a:spcBef>
            </a:pPr>
            <a:r>
              <a:rPr sz="1800" b="1" spc="-5" dirty="0">
                <a:solidFill>
                  <a:srgbClr val="629F13"/>
                </a:solidFill>
                <a:latin typeface="Arial"/>
                <a:cs typeface="Arial"/>
              </a:rPr>
              <a:t>Less sodium hydroxide</a:t>
            </a:r>
            <a:r>
              <a:rPr lang="en-AU" sz="1800" b="1" spc="-385" dirty="0">
                <a:solidFill>
                  <a:srgbClr val="629F13"/>
                </a:solidFill>
                <a:latin typeface="Arial"/>
                <a:cs typeface="Arial"/>
              </a:rPr>
              <a:t>  </a:t>
            </a:r>
            <a:r>
              <a:rPr sz="1800" b="1" spc="-20" dirty="0">
                <a:solidFill>
                  <a:srgbClr val="629F13"/>
                </a:solidFill>
                <a:latin typeface="Arial"/>
                <a:cs typeface="Arial"/>
              </a:rPr>
              <a:t>consumed  </a:t>
            </a:r>
            <a:r>
              <a:rPr sz="1800" b="1" spc="-5" dirty="0">
                <a:solidFill>
                  <a:srgbClr val="629F13"/>
                </a:solidFill>
                <a:latin typeface="Arial"/>
                <a:cs typeface="Arial"/>
              </a:rPr>
              <a:t>Smaller SDU</a:t>
            </a:r>
            <a:r>
              <a:rPr sz="1800" b="1" spc="-180" dirty="0">
                <a:solidFill>
                  <a:srgbClr val="629F13"/>
                </a:solidFill>
                <a:latin typeface="Arial"/>
                <a:cs typeface="Arial"/>
              </a:rPr>
              <a:t> </a:t>
            </a:r>
            <a:r>
              <a:rPr sz="1800" b="1" spc="-5" dirty="0">
                <a:solidFill>
                  <a:srgbClr val="629F13"/>
                </a:solidFill>
                <a:latin typeface="Arial"/>
                <a:cs typeface="Arial"/>
              </a:rPr>
              <a:t>circuit</a:t>
            </a:r>
            <a:endParaRPr sz="1800" dirty="0">
              <a:latin typeface="Arial"/>
              <a:cs typeface="Arial"/>
            </a:endParaRPr>
          </a:p>
          <a:p>
            <a:pPr marR="415290" algn="r">
              <a:lnSpc>
                <a:spcPct val="100000"/>
              </a:lnSpc>
              <a:spcBef>
                <a:spcPts val="670"/>
              </a:spcBef>
            </a:pPr>
            <a:endParaRPr sz="1000" dirty="0">
              <a:latin typeface="Arial"/>
              <a:cs typeface="Arial"/>
            </a:endParaRPr>
          </a:p>
        </p:txBody>
      </p:sp>
      <p:sp>
        <p:nvSpPr>
          <p:cNvPr id="21" name="Slide Number Placeholder 20">
            <a:extLst>
              <a:ext uri="{FF2B5EF4-FFF2-40B4-BE49-F238E27FC236}">
                <a16:creationId xmlns:a16="http://schemas.microsoft.com/office/drawing/2014/main" id="{BBD75FD5-37F0-02FF-C1EB-037F0F93320F}"/>
              </a:ext>
            </a:extLst>
          </p:cNvPr>
          <p:cNvSpPr>
            <a:spLocks noGrp="1"/>
          </p:cNvSpPr>
          <p:nvPr>
            <p:ph type="sldNum" sz="quarter" idx="7"/>
          </p:nvPr>
        </p:nvSpPr>
        <p:spPr/>
        <p:txBody>
          <a:bodyPr/>
          <a:lstStyle/>
          <a:p>
            <a:fld id="{B6F15528-21DE-4FAA-801E-634DDDAF4B2B}" type="slidenum">
              <a:rPr lang="en-AU" smtClean="0"/>
              <a:t>19</a:t>
            </a:fld>
            <a:endParaRPr lang="en-A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380719"/>
            <a:ext cx="3178175" cy="330835"/>
          </a:xfrm>
          <a:prstGeom prst="rect">
            <a:avLst/>
          </a:prstGeom>
        </p:spPr>
        <p:txBody>
          <a:bodyPr vert="horz" wrap="square" lIns="0" tIns="13335" rIns="0" bIns="0" rtlCol="0">
            <a:spAutoFit/>
          </a:bodyPr>
          <a:lstStyle/>
          <a:p>
            <a:pPr marL="12700">
              <a:lnSpc>
                <a:spcPct val="100000"/>
              </a:lnSpc>
              <a:spcBef>
                <a:spcPts val="105"/>
              </a:spcBef>
            </a:pPr>
            <a:r>
              <a:rPr sz="2000" i="0" dirty="0">
                <a:solidFill>
                  <a:srgbClr val="FFFFFF"/>
                </a:solidFill>
                <a:latin typeface="Arial"/>
                <a:cs typeface="Arial"/>
              </a:rPr>
              <a:t>DUSTY NICKEL</a:t>
            </a:r>
            <a:r>
              <a:rPr sz="2000" i="0" spc="-95" dirty="0">
                <a:solidFill>
                  <a:srgbClr val="FFFFFF"/>
                </a:solidFill>
                <a:latin typeface="Arial"/>
                <a:cs typeface="Arial"/>
              </a:rPr>
              <a:t> </a:t>
            </a:r>
            <a:r>
              <a:rPr sz="2000" i="0" dirty="0">
                <a:solidFill>
                  <a:srgbClr val="FFFFFF"/>
                </a:solidFill>
                <a:latin typeface="Arial"/>
                <a:cs typeface="Arial"/>
              </a:rPr>
              <a:t>PROJECT</a:t>
            </a:r>
            <a:endParaRPr sz="2000" dirty="0">
              <a:latin typeface="Arial"/>
              <a:cs typeface="Arial"/>
            </a:endParaRPr>
          </a:p>
        </p:txBody>
      </p:sp>
      <p:sp>
        <p:nvSpPr>
          <p:cNvPr id="3" name="object 3"/>
          <p:cNvSpPr/>
          <p:nvPr/>
        </p:nvSpPr>
        <p:spPr>
          <a:xfrm>
            <a:off x="5796396" y="1982152"/>
            <a:ext cx="3000072" cy="4395788"/>
          </a:xfrm>
          <a:prstGeom prst="rect">
            <a:avLst/>
          </a:prstGeom>
          <a:blipFill>
            <a:blip r:embed="rId2" cstate="print"/>
            <a:stretch>
              <a:fillRect/>
            </a:stretch>
          </a:blipFill>
        </p:spPr>
        <p:txBody>
          <a:bodyPr wrap="square" lIns="0" tIns="0" rIns="0" bIns="0" rtlCol="0"/>
          <a:lstStyle/>
          <a:p>
            <a:endParaRPr dirty="0"/>
          </a:p>
        </p:txBody>
      </p:sp>
      <p:sp>
        <p:nvSpPr>
          <p:cNvPr id="4" name="object 4"/>
          <p:cNvSpPr txBox="1"/>
          <p:nvPr/>
        </p:nvSpPr>
        <p:spPr>
          <a:xfrm>
            <a:off x="167107" y="1170249"/>
            <a:ext cx="8517890" cy="880110"/>
          </a:xfrm>
          <a:prstGeom prst="rect">
            <a:avLst/>
          </a:prstGeom>
        </p:spPr>
        <p:txBody>
          <a:bodyPr vert="horz" wrap="square" lIns="0" tIns="13335" rIns="0" bIns="0" rtlCol="0">
            <a:spAutoFit/>
          </a:bodyPr>
          <a:lstStyle/>
          <a:p>
            <a:pPr marL="12700" marR="5080" algn="just">
              <a:lnSpc>
                <a:spcPct val="100000"/>
              </a:lnSpc>
              <a:spcBef>
                <a:spcPts val="105"/>
              </a:spcBef>
            </a:pPr>
            <a:r>
              <a:rPr sz="1400" spc="-10" dirty="0">
                <a:solidFill>
                  <a:srgbClr val="464646"/>
                </a:solidFill>
                <a:latin typeface="Arial"/>
                <a:cs typeface="Arial"/>
              </a:rPr>
              <a:t>The </a:t>
            </a:r>
            <a:r>
              <a:rPr sz="1400" spc="-20" dirty="0">
                <a:solidFill>
                  <a:srgbClr val="464646"/>
                </a:solidFill>
                <a:latin typeface="Arial"/>
                <a:cs typeface="Arial"/>
              </a:rPr>
              <a:t>Dusty Nickel </a:t>
            </a:r>
            <a:r>
              <a:rPr sz="1400" spc="-25" dirty="0">
                <a:solidFill>
                  <a:srgbClr val="464646"/>
                </a:solidFill>
                <a:latin typeface="Arial"/>
                <a:cs typeface="Arial"/>
              </a:rPr>
              <a:t>Project </a:t>
            </a:r>
            <a:r>
              <a:rPr sz="1400" spc="-10" dirty="0">
                <a:solidFill>
                  <a:srgbClr val="464646"/>
                </a:solidFill>
                <a:latin typeface="Arial"/>
                <a:cs typeface="Arial"/>
              </a:rPr>
              <a:t>is </a:t>
            </a:r>
            <a:r>
              <a:rPr sz="1400" spc="-50" dirty="0">
                <a:solidFill>
                  <a:srgbClr val="464646"/>
                </a:solidFill>
                <a:latin typeface="Arial"/>
                <a:cs typeface="Arial"/>
              </a:rPr>
              <a:t>located </a:t>
            </a:r>
            <a:r>
              <a:rPr sz="1400" spc="-35" dirty="0">
                <a:solidFill>
                  <a:srgbClr val="464646"/>
                </a:solidFill>
                <a:latin typeface="Arial"/>
                <a:cs typeface="Arial"/>
              </a:rPr>
              <a:t>on the </a:t>
            </a:r>
            <a:r>
              <a:rPr sz="1400" spc="-50" dirty="0">
                <a:solidFill>
                  <a:srgbClr val="464646"/>
                </a:solidFill>
                <a:latin typeface="Arial"/>
                <a:cs typeface="Arial"/>
              </a:rPr>
              <a:t>northern, eastern </a:t>
            </a:r>
            <a:r>
              <a:rPr sz="1400" spc="-40" dirty="0">
                <a:solidFill>
                  <a:srgbClr val="464646"/>
                </a:solidFill>
                <a:latin typeface="Arial"/>
                <a:cs typeface="Arial"/>
              </a:rPr>
              <a:t>and </a:t>
            </a:r>
            <a:r>
              <a:rPr sz="1400" spc="-50" dirty="0">
                <a:solidFill>
                  <a:srgbClr val="464646"/>
                </a:solidFill>
                <a:latin typeface="Arial"/>
                <a:cs typeface="Arial"/>
              </a:rPr>
              <a:t>southern shores </a:t>
            </a:r>
            <a:r>
              <a:rPr sz="1400" spc="-35" dirty="0">
                <a:solidFill>
                  <a:srgbClr val="464646"/>
                </a:solidFill>
                <a:latin typeface="Arial"/>
                <a:cs typeface="Arial"/>
              </a:rPr>
              <a:t>of </a:t>
            </a:r>
            <a:r>
              <a:rPr sz="1400" spc="-45" dirty="0">
                <a:solidFill>
                  <a:srgbClr val="464646"/>
                </a:solidFill>
                <a:latin typeface="Arial"/>
                <a:cs typeface="Arial"/>
              </a:rPr>
              <a:t>Lake </a:t>
            </a:r>
            <a:r>
              <a:rPr sz="1400" spc="-50" dirty="0">
                <a:solidFill>
                  <a:srgbClr val="464646"/>
                </a:solidFill>
                <a:latin typeface="Arial"/>
                <a:cs typeface="Arial"/>
              </a:rPr>
              <a:t>Maitland </a:t>
            </a:r>
            <a:r>
              <a:rPr sz="1400" spc="-40" dirty="0">
                <a:solidFill>
                  <a:srgbClr val="464646"/>
                </a:solidFill>
                <a:latin typeface="Arial"/>
                <a:cs typeface="Arial"/>
              </a:rPr>
              <a:t>and </a:t>
            </a:r>
            <a:r>
              <a:rPr sz="1400" spc="-35" dirty="0">
                <a:solidFill>
                  <a:srgbClr val="464646"/>
                </a:solidFill>
                <a:latin typeface="Arial"/>
                <a:cs typeface="Arial"/>
              </a:rPr>
              <a:t>the </a:t>
            </a:r>
            <a:r>
              <a:rPr sz="1400" spc="-45" dirty="0">
                <a:solidFill>
                  <a:srgbClr val="464646"/>
                </a:solidFill>
                <a:latin typeface="Arial"/>
                <a:cs typeface="Arial"/>
              </a:rPr>
              <a:t>Lake  </a:t>
            </a:r>
            <a:r>
              <a:rPr sz="1400" spc="-50" dirty="0">
                <a:solidFill>
                  <a:srgbClr val="464646"/>
                </a:solidFill>
                <a:latin typeface="Arial"/>
                <a:cs typeface="Arial"/>
              </a:rPr>
              <a:t>Maitland Uranium Deposit, </a:t>
            </a:r>
            <a:r>
              <a:rPr sz="1400" spc="-40" dirty="0">
                <a:solidFill>
                  <a:srgbClr val="464646"/>
                </a:solidFill>
                <a:latin typeface="Arial"/>
                <a:cs typeface="Arial"/>
              </a:rPr>
              <a:t>and </a:t>
            </a:r>
            <a:r>
              <a:rPr sz="1400" spc="-20" dirty="0">
                <a:solidFill>
                  <a:srgbClr val="464646"/>
                </a:solidFill>
                <a:latin typeface="Arial"/>
                <a:cs typeface="Arial"/>
              </a:rPr>
              <a:t>focused </a:t>
            </a:r>
            <a:r>
              <a:rPr sz="1400" spc="-10" dirty="0">
                <a:solidFill>
                  <a:srgbClr val="464646"/>
                </a:solidFill>
                <a:latin typeface="Arial"/>
                <a:cs typeface="Arial"/>
              </a:rPr>
              <a:t>on </a:t>
            </a:r>
            <a:r>
              <a:rPr sz="1400" spc="-20" dirty="0">
                <a:solidFill>
                  <a:srgbClr val="464646"/>
                </a:solidFill>
                <a:latin typeface="Arial"/>
                <a:cs typeface="Arial"/>
              </a:rPr>
              <a:t>two (2) main </a:t>
            </a:r>
            <a:r>
              <a:rPr sz="1400" spc="-25" dirty="0">
                <a:solidFill>
                  <a:srgbClr val="464646"/>
                </a:solidFill>
                <a:latin typeface="Arial"/>
                <a:cs typeface="Arial"/>
              </a:rPr>
              <a:t>target </a:t>
            </a:r>
            <a:r>
              <a:rPr sz="1400" spc="-30" dirty="0">
                <a:solidFill>
                  <a:srgbClr val="464646"/>
                </a:solidFill>
                <a:latin typeface="Arial"/>
                <a:cs typeface="Arial"/>
              </a:rPr>
              <a:t>areas, </a:t>
            </a:r>
            <a:r>
              <a:rPr sz="1400" b="1" spc="-15" dirty="0">
                <a:solidFill>
                  <a:srgbClr val="464646"/>
                </a:solidFill>
                <a:latin typeface="Arial"/>
                <a:cs typeface="Arial"/>
              </a:rPr>
              <a:t>Dusty </a:t>
            </a:r>
            <a:r>
              <a:rPr sz="1400" spc="-15" dirty="0">
                <a:solidFill>
                  <a:srgbClr val="464646"/>
                </a:solidFill>
                <a:latin typeface="Arial"/>
                <a:cs typeface="Arial"/>
              </a:rPr>
              <a:t>and </a:t>
            </a:r>
            <a:r>
              <a:rPr sz="1400" b="1" spc="-40" dirty="0">
                <a:solidFill>
                  <a:srgbClr val="464646"/>
                </a:solidFill>
                <a:latin typeface="Arial"/>
                <a:cs typeface="Arial"/>
              </a:rPr>
              <a:t>Yandal </a:t>
            </a:r>
            <a:r>
              <a:rPr sz="1400" b="1" spc="-20" dirty="0">
                <a:solidFill>
                  <a:srgbClr val="464646"/>
                </a:solidFill>
                <a:latin typeface="Arial"/>
                <a:cs typeface="Arial"/>
              </a:rPr>
              <a:t>One</a:t>
            </a:r>
            <a:r>
              <a:rPr sz="1400" spc="-20" dirty="0">
                <a:solidFill>
                  <a:srgbClr val="464646"/>
                </a:solidFill>
                <a:latin typeface="Arial"/>
                <a:cs typeface="Arial"/>
              </a:rPr>
              <a:t>. </a:t>
            </a:r>
            <a:r>
              <a:rPr sz="1400" spc="-10" dirty="0">
                <a:solidFill>
                  <a:srgbClr val="464646"/>
                </a:solidFill>
                <a:latin typeface="Arial"/>
                <a:cs typeface="Arial"/>
              </a:rPr>
              <a:t>It </a:t>
            </a:r>
            <a:r>
              <a:rPr sz="1400" spc="-20" dirty="0">
                <a:solidFill>
                  <a:srgbClr val="464646"/>
                </a:solidFill>
                <a:latin typeface="Arial"/>
                <a:cs typeface="Arial"/>
              </a:rPr>
              <a:t>has now </a:t>
            </a:r>
            <a:r>
              <a:rPr sz="1400" spc="-30" dirty="0">
                <a:solidFill>
                  <a:srgbClr val="464646"/>
                </a:solidFill>
                <a:latin typeface="Arial"/>
                <a:cs typeface="Arial"/>
              </a:rPr>
              <a:t>been  </a:t>
            </a:r>
            <a:r>
              <a:rPr sz="1400" spc="-25" dirty="0">
                <a:solidFill>
                  <a:srgbClr val="464646"/>
                </a:solidFill>
                <a:latin typeface="Arial"/>
                <a:cs typeface="Arial"/>
              </a:rPr>
              <a:t>confirmed </a:t>
            </a:r>
            <a:r>
              <a:rPr sz="1400" spc="-15" dirty="0">
                <a:solidFill>
                  <a:srgbClr val="464646"/>
                </a:solidFill>
                <a:latin typeface="Arial"/>
                <a:cs typeface="Arial"/>
              </a:rPr>
              <a:t>by </a:t>
            </a:r>
            <a:r>
              <a:rPr sz="1400" spc="-20" dirty="0">
                <a:solidFill>
                  <a:srgbClr val="464646"/>
                </a:solidFill>
                <a:latin typeface="Arial"/>
                <a:cs typeface="Arial"/>
              </a:rPr>
              <a:t>drilling that Dusty and </a:t>
            </a:r>
            <a:r>
              <a:rPr sz="1400" spc="-40" dirty="0">
                <a:solidFill>
                  <a:srgbClr val="464646"/>
                </a:solidFill>
                <a:latin typeface="Arial"/>
                <a:cs typeface="Arial"/>
              </a:rPr>
              <a:t>Yandal </a:t>
            </a:r>
            <a:r>
              <a:rPr sz="1400" spc="-20" dirty="0">
                <a:solidFill>
                  <a:srgbClr val="464646"/>
                </a:solidFill>
                <a:latin typeface="Arial"/>
                <a:cs typeface="Arial"/>
              </a:rPr>
              <a:t>One </a:t>
            </a:r>
            <a:r>
              <a:rPr sz="1400" spc="-25" dirty="0">
                <a:solidFill>
                  <a:srgbClr val="464646"/>
                </a:solidFill>
                <a:latin typeface="Arial"/>
                <a:cs typeface="Arial"/>
              </a:rPr>
              <a:t>incorporate </a:t>
            </a:r>
            <a:r>
              <a:rPr sz="1400" b="1" u="sng" spc="-25" dirty="0">
                <a:solidFill>
                  <a:srgbClr val="464646"/>
                </a:solidFill>
                <a:uFill>
                  <a:solidFill>
                    <a:srgbClr val="464646"/>
                  </a:solidFill>
                </a:uFill>
                <a:latin typeface="Arial"/>
                <a:cs typeface="Arial"/>
              </a:rPr>
              <a:t>over </a:t>
            </a:r>
            <a:r>
              <a:rPr sz="1400" b="1" u="sng" spc="-20" dirty="0">
                <a:solidFill>
                  <a:srgbClr val="464646"/>
                </a:solidFill>
                <a:uFill>
                  <a:solidFill>
                    <a:srgbClr val="464646"/>
                  </a:solidFill>
                </a:uFill>
                <a:latin typeface="Arial"/>
                <a:cs typeface="Arial"/>
              </a:rPr>
              <a:t>15km strike length </a:t>
            </a:r>
            <a:r>
              <a:rPr sz="1400" b="1" u="sng" spc="-10" dirty="0">
                <a:solidFill>
                  <a:srgbClr val="464646"/>
                </a:solidFill>
                <a:uFill>
                  <a:solidFill>
                    <a:srgbClr val="464646"/>
                  </a:solidFill>
                </a:uFill>
                <a:latin typeface="Arial"/>
                <a:cs typeface="Arial"/>
              </a:rPr>
              <a:t>of </a:t>
            </a:r>
            <a:r>
              <a:rPr sz="1400" b="1" u="sng" spc="-35" dirty="0">
                <a:solidFill>
                  <a:srgbClr val="464646"/>
                </a:solidFill>
                <a:uFill>
                  <a:solidFill>
                    <a:srgbClr val="464646"/>
                  </a:solidFill>
                </a:uFill>
                <a:latin typeface="Arial"/>
                <a:cs typeface="Arial"/>
              </a:rPr>
              <a:t>komatiite-ultramafic </a:t>
            </a:r>
            <a:r>
              <a:rPr sz="1400" b="1" u="sng" spc="-35" dirty="0">
                <a:solidFill>
                  <a:srgbClr val="464646"/>
                </a:solidFill>
                <a:latin typeface="Arial"/>
                <a:cs typeface="Arial"/>
              </a:rPr>
              <a:t> </a:t>
            </a:r>
            <a:r>
              <a:rPr sz="1400" b="1" u="sng" spc="-25" dirty="0">
                <a:solidFill>
                  <a:srgbClr val="464646"/>
                </a:solidFill>
                <a:uFill>
                  <a:solidFill>
                    <a:srgbClr val="464646"/>
                  </a:solidFill>
                </a:uFill>
                <a:latin typeface="Arial"/>
                <a:cs typeface="Arial"/>
              </a:rPr>
              <a:t>target </a:t>
            </a:r>
            <a:r>
              <a:rPr sz="1400" b="1" u="sng" spc="-20" dirty="0">
                <a:solidFill>
                  <a:srgbClr val="464646"/>
                </a:solidFill>
                <a:uFill>
                  <a:solidFill>
                    <a:srgbClr val="464646"/>
                  </a:solidFill>
                </a:uFill>
                <a:latin typeface="Arial"/>
                <a:cs typeface="Arial"/>
              </a:rPr>
              <a:t>rock for </a:t>
            </a:r>
            <a:r>
              <a:rPr sz="1400" b="1" u="sng" spc="-25" dirty="0">
                <a:solidFill>
                  <a:srgbClr val="464646"/>
                </a:solidFill>
                <a:uFill>
                  <a:solidFill>
                    <a:srgbClr val="464646"/>
                  </a:solidFill>
                </a:uFill>
                <a:latin typeface="Arial"/>
                <a:cs typeface="Arial"/>
              </a:rPr>
              <a:t>massive nickel</a:t>
            </a:r>
            <a:r>
              <a:rPr sz="1400" b="1" u="sng" spc="-135" dirty="0">
                <a:solidFill>
                  <a:srgbClr val="464646"/>
                </a:solidFill>
                <a:uFill>
                  <a:solidFill>
                    <a:srgbClr val="464646"/>
                  </a:solidFill>
                </a:uFill>
                <a:latin typeface="Arial"/>
                <a:cs typeface="Arial"/>
              </a:rPr>
              <a:t> </a:t>
            </a:r>
            <a:r>
              <a:rPr sz="1400" b="1" u="sng" spc="-25" dirty="0">
                <a:solidFill>
                  <a:srgbClr val="464646"/>
                </a:solidFill>
                <a:uFill>
                  <a:solidFill>
                    <a:srgbClr val="464646"/>
                  </a:solidFill>
                </a:uFill>
                <a:latin typeface="Arial"/>
                <a:cs typeface="Arial"/>
              </a:rPr>
              <a:t>sulphides</a:t>
            </a:r>
            <a:r>
              <a:rPr sz="1400" spc="-25" dirty="0">
                <a:solidFill>
                  <a:srgbClr val="464646"/>
                </a:solidFill>
                <a:latin typeface="Arial"/>
                <a:cs typeface="Arial"/>
              </a:rPr>
              <a:t>.</a:t>
            </a:r>
            <a:endParaRPr sz="1400" dirty="0">
              <a:latin typeface="Arial"/>
              <a:cs typeface="Arial"/>
            </a:endParaRPr>
          </a:p>
        </p:txBody>
      </p:sp>
      <p:sp>
        <p:nvSpPr>
          <p:cNvPr id="5" name="object 5"/>
          <p:cNvSpPr/>
          <p:nvPr/>
        </p:nvSpPr>
        <p:spPr>
          <a:xfrm>
            <a:off x="2972561" y="3897629"/>
            <a:ext cx="2037575" cy="2727959"/>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2972561" y="3897629"/>
            <a:ext cx="2037714" cy="2727960"/>
          </a:xfrm>
          <a:custGeom>
            <a:avLst/>
            <a:gdLst/>
            <a:ahLst/>
            <a:cxnLst/>
            <a:rect l="l" t="t" r="r" b="b"/>
            <a:pathLst>
              <a:path w="2037714" h="2727959">
                <a:moveTo>
                  <a:pt x="0" y="0"/>
                </a:moveTo>
                <a:lnTo>
                  <a:pt x="2037588" y="0"/>
                </a:lnTo>
                <a:lnTo>
                  <a:pt x="2037588" y="2727960"/>
                </a:lnTo>
                <a:lnTo>
                  <a:pt x="0" y="2727960"/>
                </a:lnTo>
                <a:lnTo>
                  <a:pt x="0" y="0"/>
                </a:lnTo>
                <a:close/>
              </a:path>
            </a:pathLst>
          </a:custGeom>
          <a:ln w="19050">
            <a:solidFill>
              <a:srgbClr val="000000"/>
            </a:solidFill>
          </a:ln>
        </p:spPr>
        <p:txBody>
          <a:bodyPr wrap="square" lIns="0" tIns="0" rIns="0" bIns="0" rtlCol="0"/>
          <a:lstStyle/>
          <a:p>
            <a:endParaRPr dirty="0"/>
          </a:p>
        </p:txBody>
      </p:sp>
      <p:sp>
        <p:nvSpPr>
          <p:cNvPr id="7" name="object 7"/>
          <p:cNvSpPr/>
          <p:nvPr/>
        </p:nvSpPr>
        <p:spPr>
          <a:xfrm>
            <a:off x="3745226" y="4350253"/>
            <a:ext cx="581025" cy="1645920"/>
          </a:xfrm>
          <a:custGeom>
            <a:avLst/>
            <a:gdLst/>
            <a:ahLst/>
            <a:cxnLst/>
            <a:rect l="l" t="t" r="r" b="b"/>
            <a:pathLst>
              <a:path w="581025" h="1645920">
                <a:moveTo>
                  <a:pt x="440232" y="225818"/>
                </a:moveTo>
                <a:lnTo>
                  <a:pt x="424573" y="202882"/>
                </a:lnTo>
                <a:lnTo>
                  <a:pt x="408863" y="179984"/>
                </a:lnTo>
                <a:lnTo>
                  <a:pt x="393255" y="157048"/>
                </a:lnTo>
                <a:lnTo>
                  <a:pt x="377875" y="133934"/>
                </a:lnTo>
                <a:lnTo>
                  <a:pt x="374776" y="129171"/>
                </a:lnTo>
                <a:lnTo>
                  <a:pt x="372973" y="123621"/>
                </a:lnTo>
                <a:lnTo>
                  <a:pt x="370077" y="118656"/>
                </a:lnTo>
                <a:lnTo>
                  <a:pt x="364210" y="109601"/>
                </a:lnTo>
                <a:lnTo>
                  <a:pt x="358609" y="103073"/>
                </a:lnTo>
                <a:lnTo>
                  <a:pt x="351916" y="96659"/>
                </a:lnTo>
                <a:lnTo>
                  <a:pt x="342798" y="87998"/>
                </a:lnTo>
                <a:lnTo>
                  <a:pt x="340194" y="85458"/>
                </a:lnTo>
                <a:lnTo>
                  <a:pt x="338493" y="81470"/>
                </a:lnTo>
                <a:lnTo>
                  <a:pt x="335000" y="80403"/>
                </a:lnTo>
                <a:lnTo>
                  <a:pt x="323303" y="76504"/>
                </a:lnTo>
                <a:lnTo>
                  <a:pt x="316712" y="69837"/>
                </a:lnTo>
                <a:lnTo>
                  <a:pt x="315467" y="68948"/>
                </a:lnTo>
                <a:lnTo>
                  <a:pt x="313283" y="68961"/>
                </a:lnTo>
                <a:lnTo>
                  <a:pt x="303822" y="65024"/>
                </a:lnTo>
                <a:lnTo>
                  <a:pt x="291566" y="58343"/>
                </a:lnTo>
                <a:lnTo>
                  <a:pt x="291833" y="57340"/>
                </a:lnTo>
                <a:lnTo>
                  <a:pt x="292277" y="57315"/>
                </a:lnTo>
                <a:lnTo>
                  <a:pt x="280530" y="53543"/>
                </a:lnTo>
                <a:lnTo>
                  <a:pt x="273291" y="46266"/>
                </a:lnTo>
                <a:lnTo>
                  <a:pt x="272732" y="46050"/>
                </a:lnTo>
                <a:lnTo>
                  <a:pt x="271195" y="46736"/>
                </a:lnTo>
                <a:lnTo>
                  <a:pt x="261048" y="42151"/>
                </a:lnTo>
                <a:lnTo>
                  <a:pt x="255028" y="38582"/>
                </a:lnTo>
                <a:lnTo>
                  <a:pt x="249199" y="34709"/>
                </a:lnTo>
                <a:lnTo>
                  <a:pt x="243446" y="30721"/>
                </a:lnTo>
                <a:lnTo>
                  <a:pt x="237655" y="26771"/>
                </a:lnTo>
                <a:lnTo>
                  <a:pt x="233756" y="24244"/>
                </a:lnTo>
                <a:lnTo>
                  <a:pt x="230365" y="20637"/>
                </a:lnTo>
                <a:lnTo>
                  <a:pt x="225958" y="19177"/>
                </a:lnTo>
                <a:lnTo>
                  <a:pt x="214274" y="15290"/>
                </a:lnTo>
                <a:lnTo>
                  <a:pt x="211670" y="12750"/>
                </a:lnTo>
                <a:lnTo>
                  <a:pt x="209778" y="9245"/>
                </a:lnTo>
                <a:lnTo>
                  <a:pt x="206476" y="7696"/>
                </a:lnTo>
                <a:lnTo>
                  <a:pt x="199694" y="4965"/>
                </a:lnTo>
                <a:lnTo>
                  <a:pt x="192011" y="2501"/>
                </a:lnTo>
                <a:lnTo>
                  <a:pt x="185712" y="698"/>
                </a:lnTo>
                <a:lnTo>
                  <a:pt x="183095" y="0"/>
                </a:lnTo>
                <a:lnTo>
                  <a:pt x="175806" y="1130"/>
                </a:lnTo>
                <a:lnTo>
                  <a:pt x="144119" y="7696"/>
                </a:lnTo>
                <a:lnTo>
                  <a:pt x="117944" y="26708"/>
                </a:lnTo>
                <a:lnTo>
                  <a:pt x="112928" y="30657"/>
                </a:lnTo>
                <a:lnTo>
                  <a:pt x="103200" y="37185"/>
                </a:lnTo>
                <a:lnTo>
                  <a:pt x="96900" y="40716"/>
                </a:lnTo>
                <a:lnTo>
                  <a:pt x="90855" y="43040"/>
                </a:lnTo>
                <a:lnTo>
                  <a:pt x="81851" y="45948"/>
                </a:lnTo>
                <a:lnTo>
                  <a:pt x="70078" y="57785"/>
                </a:lnTo>
                <a:lnTo>
                  <a:pt x="64947" y="62979"/>
                </a:lnTo>
                <a:lnTo>
                  <a:pt x="60477" y="66332"/>
                </a:lnTo>
                <a:lnTo>
                  <a:pt x="50672" y="72707"/>
                </a:lnTo>
                <a:lnTo>
                  <a:pt x="41668" y="85712"/>
                </a:lnTo>
                <a:lnTo>
                  <a:pt x="42468" y="84632"/>
                </a:lnTo>
                <a:lnTo>
                  <a:pt x="44449" y="83337"/>
                </a:lnTo>
                <a:lnTo>
                  <a:pt x="38976" y="95681"/>
                </a:lnTo>
                <a:lnTo>
                  <a:pt x="36880" y="99771"/>
                </a:lnTo>
                <a:lnTo>
                  <a:pt x="33083" y="102984"/>
                </a:lnTo>
                <a:lnTo>
                  <a:pt x="31178" y="107162"/>
                </a:lnTo>
                <a:lnTo>
                  <a:pt x="23380" y="126187"/>
                </a:lnTo>
                <a:lnTo>
                  <a:pt x="23025" y="130022"/>
                </a:lnTo>
                <a:lnTo>
                  <a:pt x="22834" y="131051"/>
                </a:lnTo>
                <a:lnTo>
                  <a:pt x="15595" y="141630"/>
                </a:lnTo>
                <a:lnTo>
                  <a:pt x="13500" y="149250"/>
                </a:lnTo>
                <a:lnTo>
                  <a:pt x="11290" y="156845"/>
                </a:lnTo>
                <a:lnTo>
                  <a:pt x="9283" y="164465"/>
                </a:lnTo>
                <a:lnTo>
                  <a:pt x="7797" y="172186"/>
                </a:lnTo>
                <a:lnTo>
                  <a:pt x="5638" y="188379"/>
                </a:lnTo>
                <a:lnTo>
                  <a:pt x="4762" y="195414"/>
                </a:lnTo>
                <a:lnTo>
                  <a:pt x="3467" y="200418"/>
                </a:lnTo>
                <a:lnTo>
                  <a:pt x="0" y="210540"/>
                </a:lnTo>
                <a:lnTo>
                  <a:pt x="876" y="234429"/>
                </a:lnTo>
                <a:lnTo>
                  <a:pt x="1689" y="258343"/>
                </a:lnTo>
                <a:lnTo>
                  <a:pt x="3898" y="306222"/>
                </a:lnTo>
                <a:lnTo>
                  <a:pt x="8547" y="338683"/>
                </a:lnTo>
                <a:lnTo>
                  <a:pt x="11696" y="352158"/>
                </a:lnTo>
                <a:lnTo>
                  <a:pt x="14579" y="370230"/>
                </a:lnTo>
                <a:lnTo>
                  <a:pt x="16192" y="385432"/>
                </a:lnTo>
                <a:lnTo>
                  <a:pt x="17513" y="401205"/>
                </a:lnTo>
                <a:lnTo>
                  <a:pt x="19494" y="420979"/>
                </a:lnTo>
                <a:lnTo>
                  <a:pt x="20396" y="427685"/>
                </a:lnTo>
                <a:lnTo>
                  <a:pt x="21475" y="434365"/>
                </a:lnTo>
                <a:lnTo>
                  <a:pt x="22542" y="441083"/>
                </a:lnTo>
                <a:lnTo>
                  <a:pt x="23393" y="447840"/>
                </a:lnTo>
                <a:lnTo>
                  <a:pt x="25171" y="470814"/>
                </a:lnTo>
                <a:lnTo>
                  <a:pt x="26161" y="488467"/>
                </a:lnTo>
                <a:lnTo>
                  <a:pt x="27711" y="504939"/>
                </a:lnTo>
                <a:lnTo>
                  <a:pt x="34632" y="539775"/>
                </a:lnTo>
                <a:lnTo>
                  <a:pt x="46774" y="577875"/>
                </a:lnTo>
                <a:lnTo>
                  <a:pt x="50266" y="588251"/>
                </a:lnTo>
                <a:lnTo>
                  <a:pt x="53555" y="598551"/>
                </a:lnTo>
                <a:lnTo>
                  <a:pt x="56362" y="609041"/>
                </a:lnTo>
                <a:lnTo>
                  <a:pt x="58470" y="620026"/>
                </a:lnTo>
                <a:lnTo>
                  <a:pt x="59461" y="626732"/>
                </a:lnTo>
                <a:lnTo>
                  <a:pt x="60451" y="633399"/>
                </a:lnTo>
                <a:lnTo>
                  <a:pt x="61429" y="640092"/>
                </a:lnTo>
                <a:lnTo>
                  <a:pt x="62369" y="646785"/>
                </a:lnTo>
                <a:lnTo>
                  <a:pt x="63258" y="655408"/>
                </a:lnTo>
                <a:lnTo>
                  <a:pt x="64058" y="664057"/>
                </a:lnTo>
                <a:lnTo>
                  <a:pt x="64960" y="672668"/>
                </a:lnTo>
                <a:lnTo>
                  <a:pt x="66255" y="681240"/>
                </a:lnTo>
                <a:lnTo>
                  <a:pt x="67944" y="688987"/>
                </a:lnTo>
                <a:lnTo>
                  <a:pt x="70053" y="696620"/>
                </a:lnTo>
                <a:lnTo>
                  <a:pt x="72212" y="704227"/>
                </a:lnTo>
                <a:lnTo>
                  <a:pt x="74053" y="711911"/>
                </a:lnTo>
                <a:lnTo>
                  <a:pt x="75666" y="721563"/>
                </a:lnTo>
                <a:lnTo>
                  <a:pt x="77050" y="731278"/>
                </a:lnTo>
                <a:lnTo>
                  <a:pt x="78892" y="740879"/>
                </a:lnTo>
                <a:lnTo>
                  <a:pt x="81851" y="750163"/>
                </a:lnTo>
                <a:lnTo>
                  <a:pt x="83832" y="754913"/>
                </a:lnTo>
                <a:lnTo>
                  <a:pt x="85826" y="759675"/>
                </a:lnTo>
                <a:lnTo>
                  <a:pt x="87782" y="764476"/>
                </a:lnTo>
                <a:lnTo>
                  <a:pt x="89649" y="769327"/>
                </a:lnTo>
                <a:lnTo>
                  <a:pt x="91605" y="775017"/>
                </a:lnTo>
                <a:lnTo>
                  <a:pt x="93421" y="780770"/>
                </a:lnTo>
                <a:lnTo>
                  <a:pt x="95275" y="786523"/>
                </a:lnTo>
                <a:lnTo>
                  <a:pt x="97345" y="792200"/>
                </a:lnTo>
                <a:lnTo>
                  <a:pt x="99352" y="797001"/>
                </a:lnTo>
                <a:lnTo>
                  <a:pt x="101396" y="801751"/>
                </a:lnTo>
                <a:lnTo>
                  <a:pt x="103365" y="806538"/>
                </a:lnTo>
                <a:lnTo>
                  <a:pt x="105143" y="811377"/>
                </a:lnTo>
                <a:lnTo>
                  <a:pt x="106832" y="816343"/>
                </a:lnTo>
                <a:lnTo>
                  <a:pt x="107530" y="821702"/>
                </a:lnTo>
                <a:lnTo>
                  <a:pt x="109042" y="826668"/>
                </a:lnTo>
                <a:lnTo>
                  <a:pt x="110909" y="832472"/>
                </a:lnTo>
                <a:lnTo>
                  <a:pt x="112852" y="838225"/>
                </a:lnTo>
                <a:lnTo>
                  <a:pt x="114858" y="843940"/>
                </a:lnTo>
                <a:lnTo>
                  <a:pt x="116827" y="849630"/>
                </a:lnTo>
                <a:lnTo>
                  <a:pt x="118135" y="853528"/>
                </a:lnTo>
                <a:lnTo>
                  <a:pt x="119926" y="857224"/>
                </a:lnTo>
                <a:lnTo>
                  <a:pt x="120726" y="861123"/>
                </a:lnTo>
                <a:lnTo>
                  <a:pt x="121513" y="865974"/>
                </a:lnTo>
                <a:lnTo>
                  <a:pt x="122186" y="870851"/>
                </a:lnTo>
                <a:lnTo>
                  <a:pt x="123113" y="875652"/>
                </a:lnTo>
                <a:lnTo>
                  <a:pt x="124625" y="880287"/>
                </a:lnTo>
                <a:lnTo>
                  <a:pt x="126123" y="883602"/>
                </a:lnTo>
                <a:lnTo>
                  <a:pt x="129819" y="885355"/>
                </a:lnTo>
                <a:lnTo>
                  <a:pt x="132422" y="887882"/>
                </a:lnTo>
                <a:lnTo>
                  <a:pt x="137388" y="902881"/>
                </a:lnTo>
                <a:lnTo>
                  <a:pt x="138226" y="910056"/>
                </a:lnTo>
                <a:lnTo>
                  <a:pt x="138112" y="924344"/>
                </a:lnTo>
                <a:lnTo>
                  <a:pt x="140220" y="960691"/>
                </a:lnTo>
                <a:lnTo>
                  <a:pt x="142087" y="981468"/>
                </a:lnTo>
                <a:lnTo>
                  <a:pt x="143929" y="994041"/>
                </a:lnTo>
                <a:lnTo>
                  <a:pt x="146837" y="1006208"/>
                </a:lnTo>
                <a:lnTo>
                  <a:pt x="151904" y="1025715"/>
                </a:lnTo>
                <a:lnTo>
                  <a:pt x="156070" y="1041920"/>
                </a:lnTo>
                <a:lnTo>
                  <a:pt x="155841" y="1041107"/>
                </a:lnTo>
                <a:lnTo>
                  <a:pt x="154330" y="1036015"/>
                </a:lnTo>
                <a:lnTo>
                  <a:pt x="154584" y="1039393"/>
                </a:lnTo>
                <a:lnTo>
                  <a:pt x="161899" y="1073099"/>
                </a:lnTo>
                <a:lnTo>
                  <a:pt x="167500" y="1094625"/>
                </a:lnTo>
                <a:lnTo>
                  <a:pt x="168503" y="1102271"/>
                </a:lnTo>
                <a:lnTo>
                  <a:pt x="172415" y="1135722"/>
                </a:lnTo>
                <a:lnTo>
                  <a:pt x="173304" y="1146263"/>
                </a:lnTo>
                <a:lnTo>
                  <a:pt x="174231" y="1156804"/>
                </a:lnTo>
                <a:lnTo>
                  <a:pt x="175298" y="1167333"/>
                </a:lnTo>
                <a:lnTo>
                  <a:pt x="176148" y="1174026"/>
                </a:lnTo>
                <a:lnTo>
                  <a:pt x="177139" y="1180719"/>
                </a:lnTo>
                <a:lnTo>
                  <a:pt x="178168" y="1187399"/>
                </a:lnTo>
                <a:lnTo>
                  <a:pt x="179196" y="1194104"/>
                </a:lnTo>
                <a:lnTo>
                  <a:pt x="179857" y="1231607"/>
                </a:lnTo>
                <a:lnTo>
                  <a:pt x="180428" y="1269123"/>
                </a:lnTo>
                <a:lnTo>
                  <a:pt x="181063" y="1306652"/>
                </a:lnTo>
                <a:lnTo>
                  <a:pt x="181889" y="1344155"/>
                </a:lnTo>
                <a:lnTo>
                  <a:pt x="183095" y="1381658"/>
                </a:lnTo>
                <a:lnTo>
                  <a:pt x="188950" y="1408239"/>
                </a:lnTo>
                <a:lnTo>
                  <a:pt x="190880" y="1416113"/>
                </a:lnTo>
                <a:lnTo>
                  <a:pt x="197065" y="1456651"/>
                </a:lnTo>
                <a:lnTo>
                  <a:pt x="203072" y="1500441"/>
                </a:lnTo>
                <a:lnTo>
                  <a:pt x="210604" y="1527035"/>
                </a:lnTo>
                <a:lnTo>
                  <a:pt x="212572" y="1532775"/>
                </a:lnTo>
                <a:lnTo>
                  <a:pt x="214274" y="1538566"/>
                </a:lnTo>
                <a:lnTo>
                  <a:pt x="216649" y="1548536"/>
                </a:lnTo>
                <a:lnTo>
                  <a:pt x="219519" y="1558785"/>
                </a:lnTo>
                <a:lnTo>
                  <a:pt x="240804" y="1584159"/>
                </a:lnTo>
                <a:lnTo>
                  <a:pt x="253250" y="1588300"/>
                </a:lnTo>
                <a:lnTo>
                  <a:pt x="257149" y="1590827"/>
                </a:lnTo>
                <a:lnTo>
                  <a:pt x="260743" y="1593951"/>
                </a:lnTo>
                <a:lnTo>
                  <a:pt x="264934" y="1595996"/>
                </a:lnTo>
                <a:lnTo>
                  <a:pt x="268541" y="1597748"/>
                </a:lnTo>
                <a:lnTo>
                  <a:pt x="294131" y="1611172"/>
                </a:lnTo>
                <a:lnTo>
                  <a:pt x="299923" y="1615071"/>
                </a:lnTo>
                <a:lnTo>
                  <a:pt x="311607" y="1622755"/>
                </a:lnTo>
                <a:lnTo>
                  <a:pt x="315506" y="1625295"/>
                </a:lnTo>
                <a:lnTo>
                  <a:pt x="318909" y="1628990"/>
                </a:lnTo>
                <a:lnTo>
                  <a:pt x="323303" y="1630451"/>
                </a:lnTo>
                <a:lnTo>
                  <a:pt x="337946" y="1634947"/>
                </a:lnTo>
                <a:lnTo>
                  <a:pt x="344373" y="1636915"/>
                </a:lnTo>
                <a:lnTo>
                  <a:pt x="349021" y="1639481"/>
                </a:lnTo>
                <a:lnTo>
                  <a:pt x="358381" y="1645729"/>
                </a:lnTo>
                <a:lnTo>
                  <a:pt x="368134" y="1644891"/>
                </a:lnTo>
                <a:lnTo>
                  <a:pt x="419099" y="1637779"/>
                </a:lnTo>
                <a:lnTo>
                  <a:pt x="433895" y="1631797"/>
                </a:lnTo>
                <a:lnTo>
                  <a:pt x="451929" y="1626552"/>
                </a:lnTo>
                <a:lnTo>
                  <a:pt x="510285" y="1595996"/>
                </a:lnTo>
                <a:lnTo>
                  <a:pt x="541464" y="1546250"/>
                </a:lnTo>
                <a:lnTo>
                  <a:pt x="551370" y="1515402"/>
                </a:lnTo>
                <a:lnTo>
                  <a:pt x="553161" y="1511795"/>
                </a:lnTo>
                <a:lnTo>
                  <a:pt x="560958" y="1496415"/>
                </a:lnTo>
                <a:lnTo>
                  <a:pt x="561974" y="1489760"/>
                </a:lnTo>
                <a:lnTo>
                  <a:pt x="565886" y="1458175"/>
                </a:lnTo>
                <a:lnTo>
                  <a:pt x="566737" y="1446682"/>
                </a:lnTo>
                <a:lnTo>
                  <a:pt x="567613" y="1435188"/>
                </a:lnTo>
                <a:lnTo>
                  <a:pt x="573836" y="1401064"/>
                </a:lnTo>
                <a:lnTo>
                  <a:pt x="576554" y="1393151"/>
                </a:lnTo>
                <a:lnTo>
                  <a:pt x="577710" y="1385493"/>
                </a:lnTo>
                <a:lnTo>
                  <a:pt x="578992" y="1377861"/>
                </a:lnTo>
                <a:lnTo>
                  <a:pt x="580021" y="1370190"/>
                </a:lnTo>
                <a:lnTo>
                  <a:pt x="580440" y="1362481"/>
                </a:lnTo>
                <a:lnTo>
                  <a:pt x="579666" y="1347724"/>
                </a:lnTo>
                <a:lnTo>
                  <a:pt x="575182" y="1300226"/>
                </a:lnTo>
                <a:lnTo>
                  <a:pt x="569848" y="1274495"/>
                </a:lnTo>
                <a:lnTo>
                  <a:pt x="568756" y="1270698"/>
                </a:lnTo>
                <a:lnTo>
                  <a:pt x="562559" y="1242568"/>
                </a:lnTo>
                <a:lnTo>
                  <a:pt x="560958" y="1236243"/>
                </a:lnTo>
                <a:lnTo>
                  <a:pt x="559955" y="1232255"/>
                </a:lnTo>
                <a:lnTo>
                  <a:pt x="558164" y="1228648"/>
                </a:lnTo>
                <a:lnTo>
                  <a:pt x="557060" y="1224762"/>
                </a:lnTo>
                <a:lnTo>
                  <a:pt x="555561" y="1219695"/>
                </a:lnTo>
                <a:lnTo>
                  <a:pt x="554659" y="1214437"/>
                </a:lnTo>
                <a:lnTo>
                  <a:pt x="553161" y="1209382"/>
                </a:lnTo>
                <a:lnTo>
                  <a:pt x="552068" y="1205585"/>
                </a:lnTo>
                <a:lnTo>
                  <a:pt x="550367" y="1201788"/>
                </a:lnTo>
                <a:lnTo>
                  <a:pt x="549262" y="1197889"/>
                </a:lnTo>
                <a:lnTo>
                  <a:pt x="545833" y="1185430"/>
                </a:lnTo>
                <a:lnTo>
                  <a:pt x="545325" y="1181481"/>
                </a:lnTo>
                <a:lnTo>
                  <a:pt x="544842" y="1176159"/>
                </a:lnTo>
                <a:lnTo>
                  <a:pt x="541464" y="1159637"/>
                </a:lnTo>
                <a:lnTo>
                  <a:pt x="540575" y="1155750"/>
                </a:lnTo>
                <a:lnTo>
                  <a:pt x="538772" y="1152055"/>
                </a:lnTo>
                <a:lnTo>
                  <a:pt x="537578" y="1148156"/>
                </a:lnTo>
                <a:lnTo>
                  <a:pt x="536079" y="1143101"/>
                </a:lnTo>
                <a:lnTo>
                  <a:pt x="535279" y="1137932"/>
                </a:lnTo>
                <a:lnTo>
                  <a:pt x="533679" y="1132878"/>
                </a:lnTo>
                <a:lnTo>
                  <a:pt x="530478" y="1122527"/>
                </a:lnTo>
                <a:lnTo>
                  <a:pt x="527164" y="1113053"/>
                </a:lnTo>
                <a:lnTo>
                  <a:pt x="523189" y="1103934"/>
                </a:lnTo>
                <a:lnTo>
                  <a:pt x="518083" y="1094625"/>
                </a:lnTo>
                <a:lnTo>
                  <a:pt x="514718" y="1088428"/>
                </a:lnTo>
                <a:lnTo>
                  <a:pt x="511403" y="1082078"/>
                </a:lnTo>
                <a:lnTo>
                  <a:pt x="507542" y="1076261"/>
                </a:lnTo>
                <a:lnTo>
                  <a:pt x="502488" y="1071651"/>
                </a:lnTo>
                <a:lnTo>
                  <a:pt x="479209" y="1056373"/>
                </a:lnTo>
                <a:lnTo>
                  <a:pt x="476605" y="1052474"/>
                </a:lnTo>
                <a:lnTo>
                  <a:pt x="474713" y="1048092"/>
                </a:lnTo>
                <a:lnTo>
                  <a:pt x="471411" y="1044879"/>
                </a:lnTo>
                <a:lnTo>
                  <a:pt x="460501" y="1037424"/>
                </a:lnTo>
                <a:lnTo>
                  <a:pt x="454469" y="1036294"/>
                </a:lnTo>
                <a:lnTo>
                  <a:pt x="449122" y="1029881"/>
                </a:lnTo>
                <a:lnTo>
                  <a:pt x="440232" y="1006538"/>
                </a:lnTo>
                <a:lnTo>
                  <a:pt x="438149" y="1000874"/>
                </a:lnTo>
                <a:lnTo>
                  <a:pt x="435965" y="995197"/>
                </a:lnTo>
                <a:lnTo>
                  <a:pt x="433971" y="989457"/>
                </a:lnTo>
                <a:lnTo>
                  <a:pt x="432434" y="983564"/>
                </a:lnTo>
                <a:lnTo>
                  <a:pt x="430758" y="975118"/>
                </a:lnTo>
                <a:lnTo>
                  <a:pt x="428955" y="966343"/>
                </a:lnTo>
                <a:lnTo>
                  <a:pt x="426935" y="957592"/>
                </a:lnTo>
                <a:lnTo>
                  <a:pt x="424637" y="949210"/>
                </a:lnTo>
                <a:lnTo>
                  <a:pt x="418045" y="928509"/>
                </a:lnTo>
                <a:lnTo>
                  <a:pt x="416813" y="925791"/>
                </a:lnTo>
                <a:lnTo>
                  <a:pt x="416559" y="925195"/>
                </a:lnTo>
                <a:lnTo>
                  <a:pt x="412953" y="910856"/>
                </a:lnTo>
                <a:lnTo>
                  <a:pt x="414146" y="879436"/>
                </a:lnTo>
                <a:lnTo>
                  <a:pt x="415683" y="841997"/>
                </a:lnTo>
                <a:lnTo>
                  <a:pt x="417791" y="803605"/>
                </a:lnTo>
                <a:lnTo>
                  <a:pt x="430161" y="727722"/>
                </a:lnTo>
                <a:lnTo>
                  <a:pt x="443331" y="689025"/>
                </a:lnTo>
                <a:lnTo>
                  <a:pt x="444131" y="685038"/>
                </a:lnTo>
                <a:lnTo>
                  <a:pt x="451929" y="650684"/>
                </a:lnTo>
                <a:lnTo>
                  <a:pt x="453021" y="646785"/>
                </a:lnTo>
                <a:lnTo>
                  <a:pt x="453923" y="642797"/>
                </a:lnTo>
                <a:lnTo>
                  <a:pt x="455828" y="639191"/>
                </a:lnTo>
                <a:lnTo>
                  <a:pt x="457923" y="635012"/>
                </a:lnTo>
                <a:lnTo>
                  <a:pt x="461225" y="631698"/>
                </a:lnTo>
                <a:lnTo>
                  <a:pt x="463613" y="627710"/>
                </a:lnTo>
                <a:lnTo>
                  <a:pt x="471690" y="613079"/>
                </a:lnTo>
                <a:lnTo>
                  <a:pt x="471677" y="612025"/>
                </a:lnTo>
                <a:lnTo>
                  <a:pt x="471538" y="612076"/>
                </a:lnTo>
                <a:lnTo>
                  <a:pt x="479209" y="600849"/>
                </a:lnTo>
                <a:lnTo>
                  <a:pt x="480504" y="597052"/>
                </a:lnTo>
                <a:lnTo>
                  <a:pt x="482206" y="593356"/>
                </a:lnTo>
                <a:lnTo>
                  <a:pt x="483006" y="589356"/>
                </a:lnTo>
                <a:lnTo>
                  <a:pt x="485393" y="576897"/>
                </a:lnTo>
                <a:lnTo>
                  <a:pt x="487540" y="562267"/>
                </a:lnTo>
                <a:lnTo>
                  <a:pt x="489369" y="547789"/>
                </a:lnTo>
                <a:lnTo>
                  <a:pt x="490804" y="535825"/>
                </a:lnTo>
                <a:lnTo>
                  <a:pt x="486549" y="523227"/>
                </a:lnTo>
                <a:lnTo>
                  <a:pt x="484200" y="513651"/>
                </a:lnTo>
                <a:lnTo>
                  <a:pt x="483222" y="501764"/>
                </a:lnTo>
                <a:lnTo>
                  <a:pt x="483006" y="482193"/>
                </a:lnTo>
                <a:lnTo>
                  <a:pt x="483438" y="475500"/>
                </a:lnTo>
                <a:lnTo>
                  <a:pt x="484466" y="468807"/>
                </a:lnTo>
                <a:lnTo>
                  <a:pt x="485749" y="462140"/>
                </a:lnTo>
                <a:lnTo>
                  <a:pt x="486905" y="455434"/>
                </a:lnTo>
                <a:lnTo>
                  <a:pt x="483844" y="419938"/>
                </a:lnTo>
                <a:lnTo>
                  <a:pt x="479209" y="390410"/>
                </a:lnTo>
                <a:lnTo>
                  <a:pt x="471411" y="359752"/>
                </a:lnTo>
                <a:lnTo>
                  <a:pt x="466216" y="352158"/>
                </a:lnTo>
                <a:lnTo>
                  <a:pt x="463613" y="348259"/>
                </a:lnTo>
                <a:lnTo>
                  <a:pt x="451929" y="313804"/>
                </a:lnTo>
                <a:lnTo>
                  <a:pt x="450621" y="310007"/>
                </a:lnTo>
                <a:lnTo>
                  <a:pt x="450926" y="305244"/>
                </a:lnTo>
                <a:lnTo>
                  <a:pt x="448030" y="302323"/>
                </a:lnTo>
                <a:lnTo>
                  <a:pt x="440232" y="294728"/>
                </a:lnTo>
                <a:lnTo>
                  <a:pt x="435241" y="279704"/>
                </a:lnTo>
                <a:lnTo>
                  <a:pt x="436600" y="284200"/>
                </a:lnTo>
                <a:lnTo>
                  <a:pt x="436841" y="288213"/>
                </a:lnTo>
                <a:lnTo>
                  <a:pt x="428536" y="271754"/>
                </a:lnTo>
                <a:lnTo>
                  <a:pt x="426250" y="266115"/>
                </a:lnTo>
                <a:lnTo>
                  <a:pt x="424345" y="260350"/>
                </a:lnTo>
                <a:lnTo>
                  <a:pt x="422579" y="254546"/>
                </a:lnTo>
                <a:lnTo>
                  <a:pt x="420750" y="248793"/>
                </a:lnTo>
                <a:lnTo>
                  <a:pt x="412953" y="225818"/>
                </a:lnTo>
                <a:lnTo>
                  <a:pt x="411645" y="222021"/>
                </a:lnTo>
                <a:lnTo>
                  <a:pt x="411352" y="217639"/>
                </a:lnTo>
                <a:lnTo>
                  <a:pt x="409054" y="214337"/>
                </a:lnTo>
                <a:lnTo>
                  <a:pt x="404101" y="207162"/>
                </a:lnTo>
                <a:lnTo>
                  <a:pt x="401942" y="203974"/>
                </a:lnTo>
                <a:lnTo>
                  <a:pt x="400392" y="201180"/>
                </a:lnTo>
                <a:lnTo>
                  <a:pt x="397357" y="195160"/>
                </a:lnTo>
              </a:path>
            </a:pathLst>
          </a:custGeom>
          <a:ln w="19049">
            <a:solidFill>
              <a:srgbClr val="000000"/>
            </a:solidFill>
            <a:prstDash val="lgDash"/>
          </a:ln>
        </p:spPr>
        <p:txBody>
          <a:bodyPr wrap="square" lIns="0" tIns="0" rIns="0" bIns="0" rtlCol="0"/>
          <a:lstStyle/>
          <a:p>
            <a:endParaRPr dirty="0"/>
          </a:p>
        </p:txBody>
      </p:sp>
      <p:sp>
        <p:nvSpPr>
          <p:cNvPr id="8" name="object 8"/>
          <p:cNvSpPr/>
          <p:nvPr/>
        </p:nvSpPr>
        <p:spPr>
          <a:xfrm>
            <a:off x="491490" y="2234946"/>
            <a:ext cx="2293619" cy="3328415"/>
          </a:xfrm>
          <a:prstGeom prst="rect">
            <a:avLst/>
          </a:prstGeom>
          <a:blipFill>
            <a:blip r:embed="rId4" cstate="print"/>
            <a:stretch>
              <a:fillRect/>
            </a:stretch>
          </a:blipFill>
        </p:spPr>
        <p:txBody>
          <a:bodyPr wrap="square" lIns="0" tIns="0" rIns="0" bIns="0" rtlCol="0"/>
          <a:lstStyle/>
          <a:p>
            <a:endParaRPr dirty="0"/>
          </a:p>
        </p:txBody>
      </p:sp>
      <p:sp>
        <p:nvSpPr>
          <p:cNvPr id="9" name="object 9"/>
          <p:cNvSpPr/>
          <p:nvPr/>
        </p:nvSpPr>
        <p:spPr>
          <a:xfrm>
            <a:off x="491490" y="2234945"/>
            <a:ext cx="2293620" cy="3328670"/>
          </a:xfrm>
          <a:custGeom>
            <a:avLst/>
            <a:gdLst/>
            <a:ahLst/>
            <a:cxnLst/>
            <a:rect l="l" t="t" r="r" b="b"/>
            <a:pathLst>
              <a:path w="2293620" h="3328670">
                <a:moveTo>
                  <a:pt x="0" y="0"/>
                </a:moveTo>
                <a:lnTo>
                  <a:pt x="2293620" y="0"/>
                </a:lnTo>
                <a:lnTo>
                  <a:pt x="2293620" y="3328416"/>
                </a:lnTo>
                <a:lnTo>
                  <a:pt x="0" y="3328416"/>
                </a:lnTo>
                <a:lnTo>
                  <a:pt x="0" y="0"/>
                </a:lnTo>
                <a:close/>
              </a:path>
            </a:pathLst>
          </a:custGeom>
          <a:ln w="19050">
            <a:solidFill>
              <a:srgbClr val="000000"/>
            </a:solidFill>
          </a:ln>
        </p:spPr>
        <p:txBody>
          <a:bodyPr wrap="square" lIns="0" tIns="0" rIns="0" bIns="0" rtlCol="0"/>
          <a:lstStyle/>
          <a:p>
            <a:endParaRPr dirty="0"/>
          </a:p>
        </p:txBody>
      </p:sp>
      <p:sp>
        <p:nvSpPr>
          <p:cNvPr id="10" name="object 10"/>
          <p:cNvSpPr/>
          <p:nvPr/>
        </p:nvSpPr>
        <p:spPr>
          <a:xfrm>
            <a:off x="971547" y="2141980"/>
            <a:ext cx="1033780" cy="2031364"/>
          </a:xfrm>
          <a:custGeom>
            <a:avLst/>
            <a:gdLst/>
            <a:ahLst/>
            <a:cxnLst/>
            <a:rect l="l" t="t" r="r" b="b"/>
            <a:pathLst>
              <a:path w="1033780" h="2031364">
                <a:moveTo>
                  <a:pt x="410133" y="220116"/>
                </a:moveTo>
                <a:lnTo>
                  <a:pt x="390207" y="193128"/>
                </a:lnTo>
                <a:lnTo>
                  <a:pt x="370306" y="166115"/>
                </a:lnTo>
                <a:lnTo>
                  <a:pt x="350354" y="139141"/>
                </a:lnTo>
                <a:lnTo>
                  <a:pt x="330238" y="112217"/>
                </a:lnTo>
                <a:lnTo>
                  <a:pt x="326999" y="107899"/>
                </a:lnTo>
                <a:lnTo>
                  <a:pt x="324116" y="103200"/>
                </a:lnTo>
                <a:lnTo>
                  <a:pt x="319595" y="99631"/>
                </a:lnTo>
                <a:lnTo>
                  <a:pt x="315048" y="96202"/>
                </a:lnTo>
                <a:lnTo>
                  <a:pt x="308394" y="94678"/>
                </a:lnTo>
                <a:lnTo>
                  <a:pt x="303606" y="91376"/>
                </a:lnTo>
                <a:lnTo>
                  <a:pt x="295617" y="85128"/>
                </a:lnTo>
                <a:lnTo>
                  <a:pt x="288112" y="78447"/>
                </a:lnTo>
                <a:lnTo>
                  <a:pt x="280339" y="72008"/>
                </a:lnTo>
                <a:lnTo>
                  <a:pt x="245008" y="49822"/>
                </a:lnTo>
                <a:lnTo>
                  <a:pt x="240017" y="46774"/>
                </a:lnTo>
                <a:lnTo>
                  <a:pt x="234886" y="43586"/>
                </a:lnTo>
                <a:lnTo>
                  <a:pt x="197078" y="33172"/>
                </a:lnTo>
                <a:lnTo>
                  <a:pt x="165125" y="16649"/>
                </a:lnTo>
                <a:lnTo>
                  <a:pt x="159791" y="13855"/>
                </a:lnTo>
                <a:lnTo>
                  <a:pt x="155206" y="9918"/>
                </a:lnTo>
                <a:lnTo>
                  <a:pt x="149148" y="8267"/>
                </a:lnTo>
                <a:lnTo>
                  <a:pt x="136639" y="4978"/>
                </a:lnTo>
                <a:lnTo>
                  <a:pt x="130682" y="3606"/>
                </a:lnTo>
                <a:lnTo>
                  <a:pt x="123291" y="2489"/>
                </a:lnTo>
                <a:lnTo>
                  <a:pt x="106527" y="0"/>
                </a:lnTo>
                <a:lnTo>
                  <a:pt x="98539" y="1015"/>
                </a:lnTo>
                <a:lnTo>
                  <a:pt x="90525" y="2006"/>
                </a:lnTo>
                <a:lnTo>
                  <a:pt x="47193" y="9867"/>
                </a:lnTo>
                <a:lnTo>
                  <a:pt x="9067" y="55638"/>
                </a:lnTo>
                <a:lnTo>
                  <a:pt x="0" y="99631"/>
                </a:lnTo>
                <a:lnTo>
                  <a:pt x="393" y="110401"/>
                </a:lnTo>
                <a:lnTo>
                  <a:pt x="7175" y="161416"/>
                </a:lnTo>
                <a:lnTo>
                  <a:pt x="23431" y="183895"/>
                </a:lnTo>
                <a:lnTo>
                  <a:pt x="26631" y="186943"/>
                </a:lnTo>
                <a:lnTo>
                  <a:pt x="32321" y="192277"/>
                </a:lnTo>
                <a:lnTo>
                  <a:pt x="35979" y="198894"/>
                </a:lnTo>
                <a:lnTo>
                  <a:pt x="42621" y="203593"/>
                </a:lnTo>
                <a:lnTo>
                  <a:pt x="50368" y="207975"/>
                </a:lnTo>
                <a:lnTo>
                  <a:pt x="58788" y="211721"/>
                </a:lnTo>
                <a:lnTo>
                  <a:pt x="67106" y="215518"/>
                </a:lnTo>
                <a:lnTo>
                  <a:pt x="74561" y="220116"/>
                </a:lnTo>
                <a:lnTo>
                  <a:pt x="79895" y="224307"/>
                </a:lnTo>
                <a:lnTo>
                  <a:pt x="84759" y="228879"/>
                </a:lnTo>
                <a:lnTo>
                  <a:pt x="90550" y="232575"/>
                </a:lnTo>
                <a:lnTo>
                  <a:pt x="95465" y="235877"/>
                </a:lnTo>
                <a:lnTo>
                  <a:pt x="101536" y="237782"/>
                </a:lnTo>
                <a:lnTo>
                  <a:pt x="106527" y="240957"/>
                </a:lnTo>
                <a:lnTo>
                  <a:pt x="110451" y="243370"/>
                </a:lnTo>
                <a:lnTo>
                  <a:pt x="113258" y="246799"/>
                </a:lnTo>
                <a:lnTo>
                  <a:pt x="117182" y="249224"/>
                </a:lnTo>
                <a:lnTo>
                  <a:pt x="128219" y="255257"/>
                </a:lnTo>
                <a:lnTo>
                  <a:pt x="136778" y="259295"/>
                </a:lnTo>
                <a:lnTo>
                  <a:pt x="144894" y="264515"/>
                </a:lnTo>
                <a:lnTo>
                  <a:pt x="154470" y="274129"/>
                </a:lnTo>
                <a:lnTo>
                  <a:pt x="164960" y="286308"/>
                </a:lnTo>
                <a:lnTo>
                  <a:pt x="164718" y="286257"/>
                </a:lnTo>
                <a:lnTo>
                  <a:pt x="164693" y="287413"/>
                </a:lnTo>
                <a:lnTo>
                  <a:pt x="175767" y="303225"/>
                </a:lnTo>
                <a:lnTo>
                  <a:pt x="178955" y="307555"/>
                </a:lnTo>
                <a:lnTo>
                  <a:pt x="182879" y="311619"/>
                </a:lnTo>
                <a:lnTo>
                  <a:pt x="186423" y="315683"/>
                </a:lnTo>
                <a:lnTo>
                  <a:pt x="188201" y="319874"/>
                </a:lnTo>
                <a:lnTo>
                  <a:pt x="190385" y="323951"/>
                </a:lnTo>
                <a:lnTo>
                  <a:pt x="191744" y="328142"/>
                </a:lnTo>
                <a:lnTo>
                  <a:pt x="193941" y="335000"/>
                </a:lnTo>
                <a:lnTo>
                  <a:pt x="194208" y="342252"/>
                </a:lnTo>
                <a:lnTo>
                  <a:pt x="197078" y="348983"/>
                </a:lnTo>
                <a:lnTo>
                  <a:pt x="199593" y="354825"/>
                </a:lnTo>
                <a:lnTo>
                  <a:pt x="204609" y="359917"/>
                </a:lnTo>
                <a:lnTo>
                  <a:pt x="207733" y="365505"/>
                </a:lnTo>
                <a:lnTo>
                  <a:pt x="209943" y="369569"/>
                </a:lnTo>
                <a:lnTo>
                  <a:pt x="210845" y="374014"/>
                </a:lnTo>
                <a:lnTo>
                  <a:pt x="213055" y="378091"/>
                </a:lnTo>
                <a:lnTo>
                  <a:pt x="236829" y="410298"/>
                </a:lnTo>
                <a:lnTo>
                  <a:pt x="245008" y="419519"/>
                </a:lnTo>
                <a:lnTo>
                  <a:pt x="251421" y="434416"/>
                </a:lnTo>
                <a:lnTo>
                  <a:pt x="249542" y="430199"/>
                </a:lnTo>
                <a:lnTo>
                  <a:pt x="248056" y="427926"/>
                </a:lnTo>
                <a:lnTo>
                  <a:pt x="255663" y="448614"/>
                </a:lnTo>
                <a:lnTo>
                  <a:pt x="258190" y="454888"/>
                </a:lnTo>
                <a:lnTo>
                  <a:pt x="260870" y="461124"/>
                </a:lnTo>
                <a:lnTo>
                  <a:pt x="263613" y="467321"/>
                </a:lnTo>
                <a:lnTo>
                  <a:pt x="266331" y="473532"/>
                </a:lnTo>
                <a:lnTo>
                  <a:pt x="268097" y="477723"/>
                </a:lnTo>
                <a:lnTo>
                  <a:pt x="270548" y="481787"/>
                </a:lnTo>
                <a:lnTo>
                  <a:pt x="271652" y="485978"/>
                </a:lnTo>
                <a:lnTo>
                  <a:pt x="276352" y="504837"/>
                </a:lnTo>
                <a:lnTo>
                  <a:pt x="276936" y="507314"/>
                </a:lnTo>
                <a:lnTo>
                  <a:pt x="277558" y="507441"/>
                </a:lnTo>
                <a:lnTo>
                  <a:pt x="282308" y="519277"/>
                </a:lnTo>
                <a:lnTo>
                  <a:pt x="284327" y="525513"/>
                </a:lnTo>
                <a:lnTo>
                  <a:pt x="286892" y="533641"/>
                </a:lnTo>
                <a:lnTo>
                  <a:pt x="289813" y="541870"/>
                </a:lnTo>
                <a:lnTo>
                  <a:pt x="292950" y="548385"/>
                </a:lnTo>
                <a:lnTo>
                  <a:pt x="295808" y="552830"/>
                </a:lnTo>
                <a:lnTo>
                  <a:pt x="300062" y="556641"/>
                </a:lnTo>
                <a:lnTo>
                  <a:pt x="303606" y="560844"/>
                </a:lnTo>
                <a:lnTo>
                  <a:pt x="306450" y="617905"/>
                </a:lnTo>
                <a:lnTo>
                  <a:pt x="319595" y="668858"/>
                </a:lnTo>
                <a:lnTo>
                  <a:pt x="323430" y="676998"/>
                </a:lnTo>
                <a:lnTo>
                  <a:pt x="324916" y="681316"/>
                </a:lnTo>
                <a:lnTo>
                  <a:pt x="328206" y="691121"/>
                </a:lnTo>
                <a:lnTo>
                  <a:pt x="331685" y="702005"/>
                </a:lnTo>
                <a:lnTo>
                  <a:pt x="334454" y="710844"/>
                </a:lnTo>
                <a:lnTo>
                  <a:pt x="335572" y="714489"/>
                </a:lnTo>
                <a:lnTo>
                  <a:pt x="333235" y="725919"/>
                </a:lnTo>
                <a:lnTo>
                  <a:pt x="331114" y="735787"/>
                </a:lnTo>
                <a:lnTo>
                  <a:pt x="328587" y="745375"/>
                </a:lnTo>
                <a:lnTo>
                  <a:pt x="324916" y="756043"/>
                </a:lnTo>
                <a:lnTo>
                  <a:pt x="322783" y="760996"/>
                </a:lnTo>
                <a:lnTo>
                  <a:pt x="317919" y="772388"/>
                </a:lnTo>
                <a:lnTo>
                  <a:pt x="312546" y="784948"/>
                </a:lnTo>
                <a:lnTo>
                  <a:pt x="308927" y="793407"/>
                </a:lnTo>
                <a:lnTo>
                  <a:pt x="307162" y="797598"/>
                </a:lnTo>
                <a:lnTo>
                  <a:pt x="304965" y="801662"/>
                </a:lnTo>
                <a:lnTo>
                  <a:pt x="303606" y="805865"/>
                </a:lnTo>
                <a:lnTo>
                  <a:pt x="300202" y="816673"/>
                </a:lnTo>
                <a:lnTo>
                  <a:pt x="298627" y="821512"/>
                </a:lnTo>
                <a:lnTo>
                  <a:pt x="296900" y="825792"/>
                </a:lnTo>
                <a:lnTo>
                  <a:pt x="292950" y="834961"/>
                </a:lnTo>
                <a:lnTo>
                  <a:pt x="291376" y="843267"/>
                </a:lnTo>
                <a:lnTo>
                  <a:pt x="289623" y="851560"/>
                </a:lnTo>
                <a:lnTo>
                  <a:pt x="288213" y="859904"/>
                </a:lnTo>
                <a:lnTo>
                  <a:pt x="287629" y="868260"/>
                </a:lnTo>
                <a:lnTo>
                  <a:pt x="288264" y="875550"/>
                </a:lnTo>
                <a:lnTo>
                  <a:pt x="289775" y="882802"/>
                </a:lnTo>
                <a:lnTo>
                  <a:pt x="291541" y="890003"/>
                </a:lnTo>
                <a:lnTo>
                  <a:pt x="292950" y="897242"/>
                </a:lnTo>
                <a:lnTo>
                  <a:pt x="294258" y="908685"/>
                </a:lnTo>
                <a:lnTo>
                  <a:pt x="295274" y="920165"/>
                </a:lnTo>
                <a:lnTo>
                  <a:pt x="296456" y="931608"/>
                </a:lnTo>
                <a:lnTo>
                  <a:pt x="298272" y="942987"/>
                </a:lnTo>
                <a:lnTo>
                  <a:pt x="300418" y="951395"/>
                </a:lnTo>
                <a:lnTo>
                  <a:pt x="303136" y="959675"/>
                </a:lnTo>
                <a:lnTo>
                  <a:pt x="306095" y="967905"/>
                </a:lnTo>
                <a:lnTo>
                  <a:pt x="308927" y="976160"/>
                </a:lnTo>
                <a:lnTo>
                  <a:pt x="310705" y="981748"/>
                </a:lnTo>
                <a:lnTo>
                  <a:pt x="310197" y="988110"/>
                </a:lnTo>
                <a:lnTo>
                  <a:pt x="314248" y="992809"/>
                </a:lnTo>
                <a:lnTo>
                  <a:pt x="317817" y="997000"/>
                </a:lnTo>
                <a:lnTo>
                  <a:pt x="322046" y="1000810"/>
                </a:lnTo>
                <a:lnTo>
                  <a:pt x="324916" y="1005268"/>
                </a:lnTo>
                <a:lnTo>
                  <a:pt x="327418" y="1009205"/>
                </a:lnTo>
                <a:lnTo>
                  <a:pt x="328752" y="1013523"/>
                </a:lnTo>
                <a:lnTo>
                  <a:pt x="330238" y="1017714"/>
                </a:lnTo>
                <a:lnTo>
                  <a:pt x="342671" y="1057871"/>
                </a:lnTo>
                <a:lnTo>
                  <a:pt x="343839" y="1064996"/>
                </a:lnTo>
                <a:lnTo>
                  <a:pt x="346214" y="1071727"/>
                </a:lnTo>
                <a:lnTo>
                  <a:pt x="348627" y="1078052"/>
                </a:lnTo>
                <a:lnTo>
                  <a:pt x="351320" y="1084287"/>
                </a:lnTo>
                <a:lnTo>
                  <a:pt x="354126" y="1090460"/>
                </a:lnTo>
                <a:lnTo>
                  <a:pt x="356870" y="1096645"/>
                </a:lnTo>
                <a:lnTo>
                  <a:pt x="358647" y="1100836"/>
                </a:lnTo>
                <a:lnTo>
                  <a:pt x="361099" y="1104900"/>
                </a:lnTo>
                <a:lnTo>
                  <a:pt x="362191" y="1109091"/>
                </a:lnTo>
                <a:lnTo>
                  <a:pt x="366890" y="1127950"/>
                </a:lnTo>
                <a:lnTo>
                  <a:pt x="367474" y="1130414"/>
                </a:lnTo>
                <a:lnTo>
                  <a:pt x="368109" y="1130541"/>
                </a:lnTo>
                <a:lnTo>
                  <a:pt x="372846" y="1142390"/>
                </a:lnTo>
                <a:lnTo>
                  <a:pt x="376021" y="1152131"/>
                </a:lnTo>
                <a:lnTo>
                  <a:pt x="379856" y="1164221"/>
                </a:lnTo>
                <a:lnTo>
                  <a:pt x="384187" y="1175778"/>
                </a:lnTo>
                <a:lnTo>
                  <a:pt x="388835" y="1183944"/>
                </a:lnTo>
                <a:lnTo>
                  <a:pt x="399478" y="1196403"/>
                </a:lnTo>
                <a:lnTo>
                  <a:pt x="401256" y="1203261"/>
                </a:lnTo>
                <a:lnTo>
                  <a:pt x="402615" y="1210259"/>
                </a:lnTo>
                <a:lnTo>
                  <a:pt x="404812" y="1217117"/>
                </a:lnTo>
                <a:lnTo>
                  <a:pt x="406171" y="1221435"/>
                </a:lnTo>
                <a:lnTo>
                  <a:pt x="420789" y="1262862"/>
                </a:lnTo>
                <a:lnTo>
                  <a:pt x="426072" y="1284135"/>
                </a:lnTo>
                <a:lnTo>
                  <a:pt x="426694" y="1284249"/>
                </a:lnTo>
                <a:lnTo>
                  <a:pt x="431431" y="1296035"/>
                </a:lnTo>
                <a:lnTo>
                  <a:pt x="433463" y="1302283"/>
                </a:lnTo>
                <a:lnTo>
                  <a:pt x="436016" y="1310449"/>
                </a:lnTo>
                <a:lnTo>
                  <a:pt x="438962" y="1318691"/>
                </a:lnTo>
                <a:lnTo>
                  <a:pt x="442099" y="1325143"/>
                </a:lnTo>
                <a:lnTo>
                  <a:pt x="444957" y="1329588"/>
                </a:lnTo>
                <a:lnTo>
                  <a:pt x="449186" y="1333525"/>
                </a:lnTo>
                <a:lnTo>
                  <a:pt x="452742" y="1337602"/>
                </a:lnTo>
                <a:lnTo>
                  <a:pt x="454533" y="1341793"/>
                </a:lnTo>
                <a:lnTo>
                  <a:pt x="456717" y="1345857"/>
                </a:lnTo>
                <a:lnTo>
                  <a:pt x="458076" y="1350048"/>
                </a:lnTo>
                <a:lnTo>
                  <a:pt x="462267" y="1365288"/>
                </a:lnTo>
                <a:lnTo>
                  <a:pt x="464261" y="1375346"/>
                </a:lnTo>
                <a:lnTo>
                  <a:pt x="467144" y="1386255"/>
                </a:lnTo>
                <a:lnTo>
                  <a:pt x="474052" y="1404061"/>
                </a:lnTo>
                <a:lnTo>
                  <a:pt x="476910" y="1410296"/>
                </a:lnTo>
                <a:lnTo>
                  <a:pt x="479882" y="1416469"/>
                </a:lnTo>
                <a:lnTo>
                  <a:pt x="482612" y="1422666"/>
                </a:lnTo>
                <a:lnTo>
                  <a:pt x="484695" y="1428978"/>
                </a:lnTo>
                <a:lnTo>
                  <a:pt x="486448" y="1436357"/>
                </a:lnTo>
                <a:lnTo>
                  <a:pt x="488746" y="1445425"/>
                </a:lnTo>
                <a:lnTo>
                  <a:pt x="514413" y="1481797"/>
                </a:lnTo>
                <a:lnTo>
                  <a:pt x="532638" y="1492770"/>
                </a:lnTo>
                <a:lnTo>
                  <a:pt x="537959" y="1495437"/>
                </a:lnTo>
                <a:lnTo>
                  <a:pt x="541528" y="1499628"/>
                </a:lnTo>
                <a:lnTo>
                  <a:pt x="556742" y="1526603"/>
                </a:lnTo>
                <a:lnTo>
                  <a:pt x="559282" y="1532928"/>
                </a:lnTo>
                <a:lnTo>
                  <a:pt x="569887" y="1557845"/>
                </a:lnTo>
                <a:lnTo>
                  <a:pt x="585901" y="1595208"/>
                </a:lnTo>
                <a:lnTo>
                  <a:pt x="600595" y="1649158"/>
                </a:lnTo>
                <a:lnTo>
                  <a:pt x="601916" y="1657477"/>
                </a:lnTo>
                <a:lnTo>
                  <a:pt x="610577" y="1700377"/>
                </a:lnTo>
                <a:lnTo>
                  <a:pt x="623138" y="1740585"/>
                </a:lnTo>
                <a:lnTo>
                  <a:pt x="633818" y="1773758"/>
                </a:lnTo>
                <a:lnTo>
                  <a:pt x="635482" y="1778952"/>
                </a:lnTo>
                <a:lnTo>
                  <a:pt x="639152" y="1790407"/>
                </a:lnTo>
                <a:lnTo>
                  <a:pt x="642823" y="1801863"/>
                </a:lnTo>
                <a:lnTo>
                  <a:pt x="644499" y="1807057"/>
                </a:lnTo>
                <a:lnTo>
                  <a:pt x="655167" y="1831962"/>
                </a:lnTo>
                <a:lnTo>
                  <a:pt x="660514" y="1844420"/>
                </a:lnTo>
                <a:lnTo>
                  <a:pt x="662292" y="1848612"/>
                </a:lnTo>
                <a:lnTo>
                  <a:pt x="662673" y="1853196"/>
                </a:lnTo>
                <a:lnTo>
                  <a:pt x="665848" y="1856879"/>
                </a:lnTo>
                <a:lnTo>
                  <a:pt x="676389" y="1869325"/>
                </a:lnTo>
                <a:lnTo>
                  <a:pt x="678688" y="1875751"/>
                </a:lnTo>
                <a:lnTo>
                  <a:pt x="680732" y="1882216"/>
                </a:lnTo>
                <a:lnTo>
                  <a:pt x="683272" y="1888464"/>
                </a:lnTo>
                <a:lnTo>
                  <a:pt x="687069" y="1894243"/>
                </a:lnTo>
                <a:lnTo>
                  <a:pt x="690626" y="1898434"/>
                </a:lnTo>
                <a:lnTo>
                  <a:pt x="694956" y="1902244"/>
                </a:lnTo>
                <a:lnTo>
                  <a:pt x="697750" y="1906689"/>
                </a:lnTo>
                <a:lnTo>
                  <a:pt x="700290" y="1910638"/>
                </a:lnTo>
                <a:lnTo>
                  <a:pt x="700417" y="1915337"/>
                </a:lnTo>
                <a:lnTo>
                  <a:pt x="703084" y="1919147"/>
                </a:lnTo>
                <a:lnTo>
                  <a:pt x="734987" y="1952447"/>
                </a:lnTo>
                <a:lnTo>
                  <a:pt x="746036" y="1957654"/>
                </a:lnTo>
                <a:lnTo>
                  <a:pt x="751001" y="1960702"/>
                </a:lnTo>
                <a:lnTo>
                  <a:pt x="760094" y="1967179"/>
                </a:lnTo>
                <a:lnTo>
                  <a:pt x="761771" y="1969173"/>
                </a:lnTo>
                <a:lnTo>
                  <a:pt x="764730" y="1970062"/>
                </a:lnTo>
                <a:lnTo>
                  <a:pt x="777684" y="1973160"/>
                </a:lnTo>
                <a:lnTo>
                  <a:pt x="788352" y="1981733"/>
                </a:lnTo>
                <a:lnTo>
                  <a:pt x="788111" y="1981238"/>
                </a:lnTo>
                <a:lnTo>
                  <a:pt x="789305" y="1979828"/>
                </a:lnTo>
                <a:lnTo>
                  <a:pt x="804252" y="1985619"/>
                </a:lnTo>
                <a:lnTo>
                  <a:pt x="817511" y="1993150"/>
                </a:lnTo>
                <a:lnTo>
                  <a:pt x="814349" y="1993912"/>
                </a:lnTo>
                <a:lnTo>
                  <a:pt x="812825" y="1993658"/>
                </a:lnTo>
                <a:lnTo>
                  <a:pt x="830935" y="1998192"/>
                </a:lnTo>
                <a:lnTo>
                  <a:pt x="841603" y="2006701"/>
                </a:lnTo>
                <a:lnTo>
                  <a:pt x="841362" y="2006193"/>
                </a:lnTo>
                <a:lnTo>
                  <a:pt x="842556" y="2004796"/>
                </a:lnTo>
                <a:lnTo>
                  <a:pt x="857504" y="2010651"/>
                </a:lnTo>
                <a:lnTo>
                  <a:pt x="861822" y="2012556"/>
                </a:lnTo>
                <a:lnTo>
                  <a:pt x="864235" y="2016493"/>
                </a:lnTo>
                <a:lnTo>
                  <a:pt x="868184" y="2018906"/>
                </a:lnTo>
                <a:lnTo>
                  <a:pt x="877023" y="2024100"/>
                </a:lnTo>
                <a:lnTo>
                  <a:pt x="883373" y="2026907"/>
                </a:lnTo>
                <a:lnTo>
                  <a:pt x="890143" y="2028825"/>
                </a:lnTo>
                <a:lnTo>
                  <a:pt x="900201" y="2031364"/>
                </a:lnTo>
                <a:lnTo>
                  <a:pt x="913498" y="2030412"/>
                </a:lnTo>
                <a:lnTo>
                  <a:pt x="926833" y="2029510"/>
                </a:lnTo>
                <a:lnTo>
                  <a:pt x="940168" y="2028494"/>
                </a:lnTo>
                <a:lnTo>
                  <a:pt x="953465" y="2027174"/>
                </a:lnTo>
                <a:lnTo>
                  <a:pt x="960704" y="2026412"/>
                </a:lnTo>
                <a:lnTo>
                  <a:pt x="969721" y="2027301"/>
                </a:lnTo>
                <a:lnTo>
                  <a:pt x="974686" y="2023109"/>
                </a:lnTo>
                <a:lnTo>
                  <a:pt x="986701" y="2011426"/>
                </a:lnTo>
                <a:lnTo>
                  <a:pt x="997229" y="1998840"/>
                </a:lnTo>
                <a:lnTo>
                  <a:pt x="1007160" y="1985924"/>
                </a:lnTo>
                <a:lnTo>
                  <a:pt x="1017384" y="1973160"/>
                </a:lnTo>
                <a:lnTo>
                  <a:pt x="1021727" y="1947252"/>
                </a:lnTo>
                <a:lnTo>
                  <a:pt x="1026287" y="1921344"/>
                </a:lnTo>
                <a:lnTo>
                  <a:pt x="1030363" y="1895386"/>
                </a:lnTo>
                <a:lnTo>
                  <a:pt x="1033272" y="1869325"/>
                </a:lnTo>
                <a:lnTo>
                  <a:pt x="1033195" y="1845259"/>
                </a:lnTo>
                <a:lnTo>
                  <a:pt x="1029652" y="1842833"/>
                </a:lnTo>
                <a:lnTo>
                  <a:pt x="1027912" y="1844306"/>
                </a:lnTo>
                <a:lnTo>
                  <a:pt x="1033272" y="1831962"/>
                </a:lnTo>
                <a:lnTo>
                  <a:pt x="1026109" y="1794433"/>
                </a:lnTo>
                <a:lnTo>
                  <a:pt x="1013104" y="1765515"/>
                </a:lnTo>
                <a:lnTo>
                  <a:pt x="1006792" y="1757959"/>
                </a:lnTo>
                <a:lnTo>
                  <a:pt x="996035" y="1736394"/>
                </a:lnTo>
                <a:lnTo>
                  <a:pt x="992073" y="1727034"/>
                </a:lnTo>
                <a:lnTo>
                  <a:pt x="990041" y="1722704"/>
                </a:lnTo>
                <a:lnTo>
                  <a:pt x="986993" y="1717954"/>
                </a:lnTo>
                <a:lnTo>
                  <a:pt x="980020" y="1707299"/>
                </a:lnTo>
                <a:lnTo>
                  <a:pt x="978788" y="1700034"/>
                </a:lnTo>
                <a:lnTo>
                  <a:pt x="971003" y="1670062"/>
                </a:lnTo>
                <a:lnTo>
                  <a:pt x="969340" y="1665858"/>
                </a:lnTo>
                <a:lnTo>
                  <a:pt x="967435" y="1660270"/>
                </a:lnTo>
                <a:lnTo>
                  <a:pt x="960183" y="1630514"/>
                </a:lnTo>
                <a:lnTo>
                  <a:pt x="958799" y="1624304"/>
                </a:lnTo>
                <a:lnTo>
                  <a:pt x="957275" y="1618716"/>
                </a:lnTo>
                <a:lnTo>
                  <a:pt x="954989" y="1613242"/>
                </a:lnTo>
                <a:lnTo>
                  <a:pt x="953465" y="1607654"/>
                </a:lnTo>
                <a:lnTo>
                  <a:pt x="951420" y="1600796"/>
                </a:lnTo>
                <a:lnTo>
                  <a:pt x="950023" y="1593799"/>
                </a:lnTo>
                <a:lnTo>
                  <a:pt x="948118" y="1586814"/>
                </a:lnTo>
                <a:lnTo>
                  <a:pt x="946467" y="1581353"/>
                </a:lnTo>
                <a:lnTo>
                  <a:pt x="944181" y="1575879"/>
                </a:lnTo>
                <a:lnTo>
                  <a:pt x="942784" y="1570291"/>
                </a:lnTo>
                <a:lnTo>
                  <a:pt x="933805" y="1532077"/>
                </a:lnTo>
                <a:lnTo>
                  <a:pt x="932103" y="1521028"/>
                </a:lnTo>
                <a:lnTo>
                  <a:pt x="931735" y="1510728"/>
                </a:lnTo>
                <a:lnTo>
                  <a:pt x="926769" y="1474723"/>
                </a:lnTo>
                <a:lnTo>
                  <a:pt x="924458" y="1463230"/>
                </a:lnTo>
                <a:lnTo>
                  <a:pt x="922007" y="1455470"/>
                </a:lnTo>
                <a:lnTo>
                  <a:pt x="919264" y="1447990"/>
                </a:lnTo>
                <a:lnTo>
                  <a:pt x="916089" y="1437360"/>
                </a:lnTo>
                <a:lnTo>
                  <a:pt x="914679" y="1431150"/>
                </a:lnTo>
                <a:lnTo>
                  <a:pt x="913422" y="1424901"/>
                </a:lnTo>
                <a:lnTo>
                  <a:pt x="912164" y="1418666"/>
                </a:lnTo>
                <a:lnTo>
                  <a:pt x="910755" y="1412455"/>
                </a:lnTo>
                <a:lnTo>
                  <a:pt x="909231" y="1405458"/>
                </a:lnTo>
                <a:lnTo>
                  <a:pt x="907072" y="1398600"/>
                </a:lnTo>
                <a:lnTo>
                  <a:pt x="905548" y="1391602"/>
                </a:lnTo>
                <a:lnTo>
                  <a:pt x="904138" y="1385392"/>
                </a:lnTo>
                <a:lnTo>
                  <a:pt x="902881" y="1379156"/>
                </a:lnTo>
                <a:lnTo>
                  <a:pt x="901611" y="1372908"/>
                </a:lnTo>
                <a:lnTo>
                  <a:pt x="900201" y="1366697"/>
                </a:lnTo>
                <a:lnTo>
                  <a:pt x="898677" y="1361109"/>
                </a:lnTo>
                <a:lnTo>
                  <a:pt x="896137" y="1355775"/>
                </a:lnTo>
                <a:lnTo>
                  <a:pt x="894867" y="1350048"/>
                </a:lnTo>
                <a:lnTo>
                  <a:pt x="893356" y="1342847"/>
                </a:lnTo>
                <a:lnTo>
                  <a:pt x="892111" y="1335544"/>
                </a:lnTo>
                <a:lnTo>
                  <a:pt x="890905" y="1328229"/>
                </a:lnTo>
                <a:lnTo>
                  <a:pt x="889533" y="1320952"/>
                </a:lnTo>
                <a:lnTo>
                  <a:pt x="888009" y="1314081"/>
                </a:lnTo>
                <a:lnTo>
                  <a:pt x="885723" y="1307223"/>
                </a:lnTo>
                <a:lnTo>
                  <a:pt x="884186" y="1300226"/>
                </a:lnTo>
                <a:lnTo>
                  <a:pt x="882764" y="1292974"/>
                </a:lnTo>
                <a:lnTo>
                  <a:pt x="881468" y="1285684"/>
                </a:lnTo>
                <a:lnTo>
                  <a:pt x="880198" y="1278394"/>
                </a:lnTo>
                <a:lnTo>
                  <a:pt x="878852" y="1271130"/>
                </a:lnTo>
                <a:lnTo>
                  <a:pt x="877557" y="1264932"/>
                </a:lnTo>
                <a:lnTo>
                  <a:pt x="876185" y="1258722"/>
                </a:lnTo>
                <a:lnTo>
                  <a:pt x="874814" y="1252486"/>
                </a:lnTo>
                <a:lnTo>
                  <a:pt x="873518" y="1246225"/>
                </a:lnTo>
                <a:lnTo>
                  <a:pt x="870432" y="1229233"/>
                </a:lnTo>
                <a:lnTo>
                  <a:pt x="867752" y="1215085"/>
                </a:lnTo>
                <a:lnTo>
                  <a:pt x="863955" y="1200937"/>
                </a:lnTo>
                <a:lnTo>
                  <a:pt x="857504" y="1183944"/>
                </a:lnTo>
                <a:lnTo>
                  <a:pt x="846950" y="1159040"/>
                </a:lnTo>
                <a:lnTo>
                  <a:pt x="845172" y="1154849"/>
                </a:lnTo>
                <a:lnTo>
                  <a:pt x="845553" y="1149629"/>
                </a:lnTo>
                <a:lnTo>
                  <a:pt x="841616" y="1146581"/>
                </a:lnTo>
                <a:lnTo>
                  <a:pt x="830935" y="1138199"/>
                </a:lnTo>
                <a:lnTo>
                  <a:pt x="829157" y="1134135"/>
                </a:lnTo>
                <a:lnTo>
                  <a:pt x="828141" y="1129677"/>
                </a:lnTo>
                <a:lnTo>
                  <a:pt x="825601" y="1125740"/>
                </a:lnTo>
                <a:lnTo>
                  <a:pt x="793572" y="1096645"/>
                </a:lnTo>
                <a:lnTo>
                  <a:pt x="772477" y="1086446"/>
                </a:lnTo>
                <a:lnTo>
                  <a:pt x="764006" y="1081125"/>
                </a:lnTo>
                <a:lnTo>
                  <a:pt x="732053" y="1045463"/>
                </a:lnTo>
                <a:lnTo>
                  <a:pt x="708342" y="1011834"/>
                </a:lnTo>
                <a:lnTo>
                  <a:pt x="708367" y="1009510"/>
                </a:lnTo>
                <a:lnTo>
                  <a:pt x="707097" y="1008202"/>
                </a:lnTo>
                <a:lnTo>
                  <a:pt x="697750" y="1001191"/>
                </a:lnTo>
                <a:lnTo>
                  <a:pt x="695972" y="997000"/>
                </a:lnTo>
                <a:lnTo>
                  <a:pt x="694956" y="992555"/>
                </a:lnTo>
                <a:lnTo>
                  <a:pt x="692404" y="988745"/>
                </a:lnTo>
                <a:lnTo>
                  <a:pt x="684631" y="977963"/>
                </a:lnTo>
                <a:lnTo>
                  <a:pt x="681977" y="976223"/>
                </a:lnTo>
                <a:lnTo>
                  <a:pt x="680529" y="974483"/>
                </a:lnTo>
                <a:lnTo>
                  <a:pt x="667219" y="933792"/>
                </a:lnTo>
                <a:lnTo>
                  <a:pt x="655142" y="880694"/>
                </a:lnTo>
                <a:lnTo>
                  <a:pt x="655218" y="872197"/>
                </a:lnTo>
                <a:lnTo>
                  <a:pt x="656374" y="868667"/>
                </a:lnTo>
                <a:lnTo>
                  <a:pt x="654253" y="854544"/>
                </a:lnTo>
                <a:lnTo>
                  <a:pt x="644499" y="814247"/>
                </a:lnTo>
                <a:lnTo>
                  <a:pt x="641642" y="803884"/>
                </a:lnTo>
                <a:lnTo>
                  <a:pt x="638682" y="793521"/>
                </a:lnTo>
                <a:lnTo>
                  <a:pt x="635952" y="783145"/>
                </a:lnTo>
                <a:lnTo>
                  <a:pt x="633818" y="772693"/>
                </a:lnTo>
                <a:lnTo>
                  <a:pt x="632447" y="764387"/>
                </a:lnTo>
                <a:lnTo>
                  <a:pt x="631063" y="756094"/>
                </a:lnTo>
                <a:lnTo>
                  <a:pt x="629716" y="747763"/>
                </a:lnTo>
                <a:lnTo>
                  <a:pt x="628484" y="739393"/>
                </a:lnTo>
                <a:lnTo>
                  <a:pt x="625856" y="717626"/>
                </a:lnTo>
                <a:lnTo>
                  <a:pt x="623468" y="695807"/>
                </a:lnTo>
                <a:lnTo>
                  <a:pt x="620915" y="673988"/>
                </a:lnTo>
                <a:lnTo>
                  <a:pt x="617804" y="652208"/>
                </a:lnTo>
                <a:lnTo>
                  <a:pt x="616610" y="643902"/>
                </a:lnTo>
                <a:lnTo>
                  <a:pt x="615441" y="635558"/>
                </a:lnTo>
                <a:lnTo>
                  <a:pt x="614146" y="627227"/>
                </a:lnTo>
                <a:lnTo>
                  <a:pt x="612597" y="618921"/>
                </a:lnTo>
                <a:lnTo>
                  <a:pt x="611327" y="613321"/>
                </a:lnTo>
                <a:lnTo>
                  <a:pt x="608533" y="607987"/>
                </a:lnTo>
                <a:lnTo>
                  <a:pt x="607250" y="602399"/>
                </a:lnTo>
                <a:lnTo>
                  <a:pt x="599541" y="554558"/>
                </a:lnTo>
                <a:lnTo>
                  <a:pt x="597535" y="535774"/>
                </a:lnTo>
                <a:lnTo>
                  <a:pt x="595058" y="517029"/>
                </a:lnTo>
                <a:lnTo>
                  <a:pt x="584949" y="474548"/>
                </a:lnTo>
                <a:lnTo>
                  <a:pt x="575233" y="444550"/>
                </a:lnTo>
                <a:lnTo>
                  <a:pt x="573443" y="438962"/>
                </a:lnTo>
                <a:lnTo>
                  <a:pt x="573697" y="432739"/>
                </a:lnTo>
                <a:lnTo>
                  <a:pt x="569887" y="427901"/>
                </a:lnTo>
                <a:lnTo>
                  <a:pt x="565924" y="422668"/>
                </a:lnTo>
                <a:lnTo>
                  <a:pt x="546468" y="398932"/>
                </a:lnTo>
                <a:lnTo>
                  <a:pt x="543293" y="394601"/>
                </a:lnTo>
                <a:lnTo>
                  <a:pt x="539343" y="389267"/>
                </a:lnTo>
                <a:lnTo>
                  <a:pt x="520572" y="362508"/>
                </a:lnTo>
                <a:lnTo>
                  <a:pt x="516661" y="357238"/>
                </a:lnTo>
                <a:lnTo>
                  <a:pt x="512813" y="351777"/>
                </a:lnTo>
                <a:lnTo>
                  <a:pt x="509955" y="346062"/>
                </a:lnTo>
                <a:lnTo>
                  <a:pt x="506006" y="340601"/>
                </a:lnTo>
                <a:lnTo>
                  <a:pt x="502831" y="336270"/>
                </a:lnTo>
                <a:lnTo>
                  <a:pt x="498538" y="332460"/>
                </a:lnTo>
                <a:lnTo>
                  <a:pt x="495363" y="328142"/>
                </a:lnTo>
                <a:lnTo>
                  <a:pt x="489254" y="319100"/>
                </a:lnTo>
                <a:lnTo>
                  <a:pt x="485470" y="312775"/>
                </a:lnTo>
                <a:lnTo>
                  <a:pt x="481317" y="306857"/>
                </a:lnTo>
                <a:lnTo>
                  <a:pt x="474052" y="299034"/>
                </a:lnTo>
                <a:lnTo>
                  <a:pt x="470903" y="295986"/>
                </a:lnTo>
                <a:lnTo>
                  <a:pt x="466534" y="293827"/>
                </a:lnTo>
                <a:lnTo>
                  <a:pt x="463397" y="290779"/>
                </a:lnTo>
                <a:lnTo>
                  <a:pt x="454533" y="281177"/>
                </a:lnTo>
                <a:lnTo>
                  <a:pt x="452742" y="278320"/>
                </a:lnTo>
                <a:lnTo>
                  <a:pt x="449630" y="276517"/>
                </a:lnTo>
                <a:lnTo>
                  <a:pt x="415455" y="245148"/>
                </a:lnTo>
                <a:lnTo>
                  <a:pt x="401802" y="224180"/>
                </a:lnTo>
                <a:lnTo>
                  <a:pt x="399478" y="220116"/>
                </a:lnTo>
                <a:lnTo>
                  <a:pt x="393992" y="211899"/>
                </a:lnTo>
                <a:lnTo>
                  <a:pt x="372795" y="172440"/>
                </a:lnTo>
                <a:lnTo>
                  <a:pt x="364972" y="149694"/>
                </a:lnTo>
                <a:lnTo>
                  <a:pt x="361911" y="140500"/>
                </a:lnTo>
                <a:lnTo>
                  <a:pt x="326402" y="110870"/>
                </a:lnTo>
                <a:lnTo>
                  <a:pt x="298272" y="99631"/>
                </a:lnTo>
                <a:lnTo>
                  <a:pt x="291401" y="94132"/>
                </a:lnTo>
                <a:lnTo>
                  <a:pt x="288264" y="91744"/>
                </a:lnTo>
                <a:lnTo>
                  <a:pt x="284797" y="90182"/>
                </a:lnTo>
                <a:lnTo>
                  <a:pt x="276974" y="87185"/>
                </a:lnTo>
              </a:path>
            </a:pathLst>
          </a:custGeom>
          <a:ln w="19050">
            <a:solidFill>
              <a:srgbClr val="000000"/>
            </a:solidFill>
            <a:prstDash val="lgDash"/>
          </a:ln>
        </p:spPr>
        <p:txBody>
          <a:bodyPr wrap="square" lIns="0" tIns="0" rIns="0" bIns="0" rtlCol="0"/>
          <a:lstStyle/>
          <a:p>
            <a:endParaRPr dirty="0"/>
          </a:p>
        </p:txBody>
      </p:sp>
      <p:sp>
        <p:nvSpPr>
          <p:cNvPr id="11" name="object 11"/>
          <p:cNvSpPr/>
          <p:nvPr/>
        </p:nvSpPr>
        <p:spPr>
          <a:xfrm>
            <a:off x="1161288" y="2229611"/>
            <a:ext cx="6231255" cy="1379855"/>
          </a:xfrm>
          <a:custGeom>
            <a:avLst/>
            <a:gdLst/>
            <a:ahLst/>
            <a:cxnLst/>
            <a:rect l="l" t="t" r="r" b="b"/>
            <a:pathLst>
              <a:path w="6231255" h="1379854">
                <a:moveTo>
                  <a:pt x="0" y="0"/>
                </a:moveTo>
                <a:lnTo>
                  <a:pt x="6230848" y="1379499"/>
                </a:lnTo>
              </a:path>
            </a:pathLst>
          </a:custGeom>
          <a:ln w="9525">
            <a:solidFill>
              <a:srgbClr val="000000"/>
            </a:solidFill>
            <a:prstDash val="sysDash"/>
          </a:ln>
        </p:spPr>
        <p:txBody>
          <a:bodyPr wrap="square" lIns="0" tIns="0" rIns="0" bIns="0" rtlCol="0"/>
          <a:lstStyle/>
          <a:p>
            <a:endParaRPr dirty="0"/>
          </a:p>
        </p:txBody>
      </p:sp>
      <p:sp>
        <p:nvSpPr>
          <p:cNvPr id="12" name="object 12"/>
          <p:cNvSpPr/>
          <p:nvPr/>
        </p:nvSpPr>
        <p:spPr>
          <a:xfrm>
            <a:off x="1752600" y="3962400"/>
            <a:ext cx="5715000" cy="131445"/>
          </a:xfrm>
          <a:custGeom>
            <a:avLst/>
            <a:gdLst/>
            <a:ahLst/>
            <a:cxnLst/>
            <a:rect l="l" t="t" r="r" b="b"/>
            <a:pathLst>
              <a:path w="5715000" h="131445">
                <a:moveTo>
                  <a:pt x="0" y="0"/>
                </a:moveTo>
                <a:lnTo>
                  <a:pt x="5715000" y="131013"/>
                </a:lnTo>
              </a:path>
            </a:pathLst>
          </a:custGeom>
          <a:ln w="9525">
            <a:solidFill>
              <a:srgbClr val="000000"/>
            </a:solidFill>
            <a:prstDash val="sysDash"/>
          </a:ln>
        </p:spPr>
        <p:txBody>
          <a:bodyPr wrap="square" lIns="0" tIns="0" rIns="0" bIns="0" rtlCol="0"/>
          <a:lstStyle/>
          <a:p>
            <a:endParaRPr dirty="0"/>
          </a:p>
        </p:txBody>
      </p:sp>
      <p:sp>
        <p:nvSpPr>
          <p:cNvPr id="13" name="object 13"/>
          <p:cNvSpPr/>
          <p:nvPr/>
        </p:nvSpPr>
        <p:spPr>
          <a:xfrm>
            <a:off x="3962400" y="4349496"/>
            <a:ext cx="3429000" cy="265430"/>
          </a:xfrm>
          <a:custGeom>
            <a:avLst/>
            <a:gdLst/>
            <a:ahLst/>
            <a:cxnLst/>
            <a:rect l="l" t="t" r="r" b="b"/>
            <a:pathLst>
              <a:path w="3429000" h="265429">
                <a:moveTo>
                  <a:pt x="0" y="0"/>
                </a:moveTo>
                <a:lnTo>
                  <a:pt x="3429000" y="265404"/>
                </a:lnTo>
              </a:path>
            </a:pathLst>
          </a:custGeom>
          <a:ln w="9525">
            <a:solidFill>
              <a:srgbClr val="000000"/>
            </a:solidFill>
            <a:prstDash val="sysDash"/>
          </a:ln>
        </p:spPr>
        <p:txBody>
          <a:bodyPr wrap="square" lIns="0" tIns="0" rIns="0" bIns="0" rtlCol="0"/>
          <a:lstStyle/>
          <a:p>
            <a:endParaRPr dirty="0"/>
          </a:p>
        </p:txBody>
      </p:sp>
      <p:sp>
        <p:nvSpPr>
          <p:cNvPr id="14" name="object 14"/>
          <p:cNvSpPr/>
          <p:nvPr/>
        </p:nvSpPr>
        <p:spPr>
          <a:xfrm>
            <a:off x="4267200" y="5105405"/>
            <a:ext cx="3276600" cy="778510"/>
          </a:xfrm>
          <a:custGeom>
            <a:avLst/>
            <a:gdLst/>
            <a:ahLst/>
            <a:cxnLst/>
            <a:rect l="l" t="t" r="r" b="b"/>
            <a:pathLst>
              <a:path w="3276600" h="778510">
                <a:moveTo>
                  <a:pt x="0" y="778103"/>
                </a:moveTo>
                <a:lnTo>
                  <a:pt x="3276600" y="0"/>
                </a:lnTo>
              </a:path>
            </a:pathLst>
          </a:custGeom>
          <a:ln w="9525">
            <a:solidFill>
              <a:srgbClr val="000000"/>
            </a:solidFill>
            <a:prstDash val="sysDash"/>
          </a:ln>
        </p:spPr>
        <p:txBody>
          <a:bodyPr wrap="square" lIns="0" tIns="0" rIns="0" bIns="0" rtlCol="0"/>
          <a:lstStyle/>
          <a:p>
            <a:endParaRPr dirty="0"/>
          </a:p>
        </p:txBody>
      </p:sp>
      <p:sp>
        <p:nvSpPr>
          <p:cNvPr id="15" name="object 15"/>
          <p:cNvSpPr txBox="1"/>
          <p:nvPr/>
        </p:nvSpPr>
        <p:spPr>
          <a:xfrm>
            <a:off x="621583" y="5824339"/>
            <a:ext cx="2239507" cy="659155"/>
          </a:xfrm>
          <a:prstGeom prst="rect">
            <a:avLst/>
          </a:prstGeom>
        </p:spPr>
        <p:txBody>
          <a:bodyPr vert="horz" wrap="square" lIns="0" tIns="12700" rIns="0" bIns="0" rtlCol="0">
            <a:spAutoFit/>
          </a:bodyPr>
          <a:lstStyle/>
          <a:p>
            <a:pPr marR="5080" indent="12700" algn="ctr">
              <a:lnSpc>
                <a:spcPct val="100000"/>
              </a:lnSpc>
              <a:spcBef>
                <a:spcPts val="100"/>
              </a:spcBef>
            </a:pPr>
            <a:r>
              <a:rPr sz="1400" spc="-5" dirty="0">
                <a:latin typeface="Arial" panose="020B0604020202020204" pitchFamily="34" charset="0"/>
                <a:cs typeface="Arial" panose="020B0604020202020204" pitchFamily="34" charset="0"/>
              </a:rPr>
              <a:t>Magnetic </a:t>
            </a:r>
            <a:r>
              <a:rPr sz="1400" spc="-10" dirty="0">
                <a:latin typeface="Arial" panose="020B0604020202020204" pitchFamily="34" charset="0"/>
                <a:cs typeface="Arial" panose="020B0604020202020204" pitchFamily="34" charset="0"/>
              </a:rPr>
              <a:t>Komatiite </a:t>
            </a:r>
            <a:r>
              <a:rPr sz="1400" dirty="0">
                <a:latin typeface="Arial" panose="020B0604020202020204" pitchFamily="34" charset="0"/>
                <a:cs typeface="Arial" panose="020B0604020202020204" pitchFamily="34" charset="0"/>
              </a:rPr>
              <a:t>of </a:t>
            </a:r>
            <a:r>
              <a:rPr sz="1400" spc="-5" dirty="0">
                <a:latin typeface="Arial" panose="020B0604020202020204" pitchFamily="34" charset="0"/>
                <a:cs typeface="Arial" panose="020B0604020202020204" pitchFamily="34" charset="0"/>
              </a:rPr>
              <a:t>the  </a:t>
            </a:r>
            <a:r>
              <a:rPr sz="1400" spc="-20" dirty="0">
                <a:latin typeface="Arial" panose="020B0604020202020204" pitchFamily="34" charset="0"/>
                <a:cs typeface="Arial" panose="020B0604020202020204" pitchFamily="34" charset="0"/>
              </a:rPr>
              <a:t>YANDAL </a:t>
            </a:r>
            <a:r>
              <a:rPr sz="1400" spc="-5" dirty="0">
                <a:latin typeface="Arial" panose="020B0604020202020204" pitchFamily="34" charset="0"/>
                <a:cs typeface="Arial" panose="020B0604020202020204" pitchFamily="34" charset="0"/>
              </a:rPr>
              <a:t>ONE  </a:t>
            </a:r>
            <a:r>
              <a:rPr sz="1400" spc="-20" dirty="0">
                <a:latin typeface="Arial" panose="020B0604020202020204" pitchFamily="34" charset="0"/>
                <a:cs typeface="Arial" panose="020B0604020202020204" pitchFamily="34" charset="0"/>
              </a:rPr>
              <a:t>TARGET</a:t>
            </a:r>
            <a:r>
              <a:rPr sz="1400" spc="-15"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AREA</a:t>
            </a:r>
            <a:endParaRPr sz="1400" dirty="0">
              <a:latin typeface="Arial" panose="020B0604020202020204" pitchFamily="34" charset="0"/>
              <a:cs typeface="Arial" panose="020B0604020202020204" pitchFamily="34" charset="0"/>
            </a:endParaRPr>
          </a:p>
        </p:txBody>
      </p:sp>
      <p:sp>
        <p:nvSpPr>
          <p:cNvPr id="16" name="object 16"/>
          <p:cNvSpPr txBox="1"/>
          <p:nvPr/>
        </p:nvSpPr>
        <p:spPr>
          <a:xfrm>
            <a:off x="2827647" y="3080496"/>
            <a:ext cx="1911350" cy="666750"/>
          </a:xfrm>
          <a:prstGeom prst="rect">
            <a:avLst/>
          </a:prstGeom>
        </p:spPr>
        <p:txBody>
          <a:bodyPr vert="horz" wrap="square" lIns="0" tIns="13335" rIns="0" bIns="0" rtlCol="0">
            <a:spAutoFit/>
          </a:bodyPr>
          <a:lstStyle/>
          <a:p>
            <a:pPr marL="12700" marR="5080" algn="ctr">
              <a:lnSpc>
                <a:spcPct val="100000"/>
              </a:lnSpc>
              <a:spcBef>
                <a:spcPts val="105"/>
              </a:spcBef>
            </a:pPr>
            <a:r>
              <a:rPr sz="1400" spc="-5" dirty="0">
                <a:latin typeface="Arial" panose="020B0604020202020204" pitchFamily="34" charset="0"/>
                <a:cs typeface="Arial" panose="020B0604020202020204" pitchFamily="34" charset="0"/>
              </a:rPr>
              <a:t>Magnetic </a:t>
            </a:r>
            <a:r>
              <a:rPr sz="1400" spc="-10" dirty="0">
                <a:latin typeface="Arial" panose="020B0604020202020204" pitchFamily="34" charset="0"/>
                <a:cs typeface="Arial" panose="020B0604020202020204" pitchFamily="34" charset="0"/>
              </a:rPr>
              <a:t>Komatiite </a:t>
            </a:r>
            <a:r>
              <a:rPr sz="1400" dirty="0">
                <a:latin typeface="Arial" panose="020B0604020202020204" pitchFamily="34" charset="0"/>
                <a:cs typeface="Arial" panose="020B0604020202020204" pitchFamily="34" charset="0"/>
              </a:rPr>
              <a:t>of</a:t>
            </a:r>
            <a:r>
              <a:rPr sz="1400" spc="-40"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the  DUSTY</a:t>
            </a:r>
            <a:endParaRPr sz="1400" dirty="0">
              <a:latin typeface="Arial" panose="020B0604020202020204" pitchFamily="34" charset="0"/>
              <a:cs typeface="Arial" panose="020B0604020202020204" pitchFamily="34" charset="0"/>
            </a:endParaRPr>
          </a:p>
          <a:p>
            <a:pPr algn="ctr">
              <a:lnSpc>
                <a:spcPct val="100000"/>
              </a:lnSpc>
            </a:pPr>
            <a:r>
              <a:rPr sz="1400" spc="-20" dirty="0">
                <a:latin typeface="Arial" panose="020B0604020202020204" pitchFamily="34" charset="0"/>
                <a:cs typeface="Arial" panose="020B0604020202020204" pitchFamily="34" charset="0"/>
              </a:rPr>
              <a:t>TARGET</a:t>
            </a:r>
            <a:r>
              <a:rPr sz="1400" spc="-15"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AREA</a:t>
            </a:r>
            <a:endParaRPr sz="1400" dirty="0">
              <a:latin typeface="Arial" panose="020B0604020202020204" pitchFamily="34" charset="0"/>
              <a:cs typeface="Arial" panose="020B0604020202020204" pitchFamily="34" charset="0"/>
            </a:endParaRPr>
          </a:p>
        </p:txBody>
      </p:sp>
      <p:sp>
        <p:nvSpPr>
          <p:cNvPr id="17" name="object 17"/>
          <p:cNvSpPr/>
          <p:nvPr/>
        </p:nvSpPr>
        <p:spPr>
          <a:xfrm>
            <a:off x="1258824" y="2482595"/>
            <a:ext cx="163067" cy="149351"/>
          </a:xfrm>
          <a:prstGeom prst="rect">
            <a:avLst/>
          </a:prstGeom>
          <a:blipFill>
            <a:blip r:embed="rId5" cstate="print"/>
            <a:stretch>
              <a:fillRect/>
            </a:stretch>
          </a:blipFill>
        </p:spPr>
        <p:txBody>
          <a:bodyPr wrap="square" lIns="0" tIns="0" rIns="0" bIns="0" rtlCol="0"/>
          <a:lstStyle/>
          <a:p>
            <a:endParaRPr dirty="0"/>
          </a:p>
        </p:txBody>
      </p:sp>
      <p:sp>
        <p:nvSpPr>
          <p:cNvPr id="18" name="object 18"/>
          <p:cNvSpPr/>
          <p:nvPr/>
        </p:nvSpPr>
        <p:spPr>
          <a:xfrm>
            <a:off x="1152144" y="2339340"/>
            <a:ext cx="163067" cy="149339"/>
          </a:xfrm>
          <a:prstGeom prst="rect">
            <a:avLst/>
          </a:prstGeom>
          <a:blipFill>
            <a:blip r:embed="rId5" cstate="print"/>
            <a:stretch>
              <a:fillRect/>
            </a:stretch>
          </a:blipFill>
        </p:spPr>
        <p:txBody>
          <a:bodyPr wrap="square" lIns="0" tIns="0" rIns="0" bIns="0" rtlCol="0"/>
          <a:lstStyle/>
          <a:p>
            <a:endParaRPr dirty="0"/>
          </a:p>
        </p:txBody>
      </p:sp>
      <p:sp>
        <p:nvSpPr>
          <p:cNvPr id="19" name="object 19"/>
          <p:cNvSpPr txBox="1"/>
          <p:nvPr/>
        </p:nvSpPr>
        <p:spPr>
          <a:xfrm>
            <a:off x="621583" y="2339251"/>
            <a:ext cx="620395" cy="321310"/>
          </a:xfrm>
          <a:prstGeom prst="rect">
            <a:avLst/>
          </a:prstGeom>
        </p:spPr>
        <p:txBody>
          <a:bodyPr vert="horz" wrap="square" lIns="0" tIns="38100" rIns="0" bIns="0" rtlCol="0">
            <a:spAutoFit/>
          </a:bodyPr>
          <a:lstStyle/>
          <a:p>
            <a:pPr marL="12700">
              <a:lnSpc>
                <a:spcPct val="100000"/>
              </a:lnSpc>
              <a:spcBef>
                <a:spcPts val="300"/>
              </a:spcBef>
            </a:pPr>
            <a:r>
              <a:rPr sz="800" b="1" spc="-25" dirty="0">
                <a:latin typeface="Arial"/>
                <a:cs typeface="Arial"/>
              </a:rPr>
              <a:t>DUSTY</a:t>
            </a:r>
            <a:r>
              <a:rPr sz="800" b="1" spc="100" dirty="0">
                <a:latin typeface="Arial"/>
                <a:cs typeface="Arial"/>
              </a:rPr>
              <a:t> </a:t>
            </a:r>
            <a:r>
              <a:rPr sz="800" b="1" dirty="0">
                <a:latin typeface="Arial"/>
                <a:cs typeface="Arial"/>
              </a:rPr>
              <a:t>1</a:t>
            </a:r>
            <a:endParaRPr sz="800" dirty="0">
              <a:latin typeface="Arial"/>
              <a:cs typeface="Arial"/>
            </a:endParaRPr>
          </a:p>
          <a:p>
            <a:pPr marL="182880">
              <a:lnSpc>
                <a:spcPct val="100000"/>
              </a:lnSpc>
              <a:spcBef>
                <a:spcPts val="204"/>
              </a:spcBef>
            </a:pPr>
            <a:r>
              <a:rPr sz="800" b="1" spc="-25" dirty="0">
                <a:latin typeface="Arial"/>
                <a:cs typeface="Arial"/>
              </a:rPr>
              <a:t>DUSTY</a:t>
            </a:r>
            <a:r>
              <a:rPr sz="800" b="1" spc="-5" dirty="0">
                <a:latin typeface="Arial"/>
                <a:cs typeface="Arial"/>
              </a:rPr>
              <a:t> </a:t>
            </a:r>
            <a:r>
              <a:rPr sz="800" b="1" dirty="0">
                <a:latin typeface="Arial"/>
                <a:cs typeface="Arial"/>
              </a:rPr>
              <a:t>2</a:t>
            </a:r>
            <a:endParaRPr sz="800" dirty="0">
              <a:latin typeface="Arial"/>
              <a:cs typeface="Arial"/>
            </a:endParaRPr>
          </a:p>
        </p:txBody>
      </p:sp>
      <p:sp>
        <p:nvSpPr>
          <p:cNvPr id="24" name="Slide Number Placeholder 23">
            <a:extLst>
              <a:ext uri="{FF2B5EF4-FFF2-40B4-BE49-F238E27FC236}">
                <a16:creationId xmlns:a16="http://schemas.microsoft.com/office/drawing/2014/main" id="{B9CD29B2-FFCB-C89C-B4BF-3601D29B1B44}"/>
              </a:ext>
            </a:extLst>
          </p:cNvPr>
          <p:cNvSpPr>
            <a:spLocks noGrp="1"/>
          </p:cNvSpPr>
          <p:nvPr>
            <p:ph type="sldNum" sz="quarter" idx="7"/>
          </p:nvPr>
        </p:nvSpPr>
        <p:spPr/>
        <p:txBody>
          <a:bodyPr/>
          <a:lstStyle/>
          <a:p>
            <a:fld id="{B6F15528-21DE-4FAA-801E-634DDDAF4B2B}" type="slidenum">
              <a:rPr lang="en-AU" smtClean="0"/>
              <a:t>20</a:t>
            </a:fld>
            <a:endParaRPr lang="en-A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495" y="307177"/>
            <a:ext cx="3714750" cy="330835"/>
          </a:xfrm>
          <a:prstGeom prst="rect">
            <a:avLst/>
          </a:prstGeom>
        </p:spPr>
        <p:txBody>
          <a:bodyPr vert="horz" wrap="square" lIns="0" tIns="12700" rIns="0" bIns="0" rtlCol="0">
            <a:spAutoFit/>
          </a:bodyPr>
          <a:lstStyle/>
          <a:p>
            <a:pPr marL="12700">
              <a:lnSpc>
                <a:spcPct val="100000"/>
              </a:lnSpc>
              <a:spcBef>
                <a:spcPts val="100"/>
              </a:spcBef>
            </a:pPr>
            <a:r>
              <a:rPr sz="2000" i="0" dirty="0">
                <a:solidFill>
                  <a:srgbClr val="FFFFFF"/>
                </a:solidFill>
                <a:latin typeface="Arial"/>
                <a:cs typeface="Arial"/>
              </a:rPr>
              <a:t>DUSTY NICKEL</a:t>
            </a:r>
            <a:r>
              <a:rPr sz="2000" i="0" spc="-95" dirty="0">
                <a:solidFill>
                  <a:srgbClr val="FFFFFF"/>
                </a:solidFill>
                <a:latin typeface="Arial"/>
                <a:cs typeface="Arial"/>
              </a:rPr>
              <a:t> </a:t>
            </a:r>
            <a:r>
              <a:rPr sz="2000" i="0" dirty="0">
                <a:solidFill>
                  <a:srgbClr val="FFFFFF"/>
                </a:solidFill>
                <a:latin typeface="Arial"/>
                <a:cs typeface="Arial"/>
              </a:rPr>
              <a:t>DISCOVERIES</a:t>
            </a:r>
            <a:endParaRPr sz="2000" dirty="0">
              <a:latin typeface="Arial"/>
              <a:cs typeface="Arial"/>
            </a:endParaRPr>
          </a:p>
        </p:txBody>
      </p:sp>
      <p:sp>
        <p:nvSpPr>
          <p:cNvPr id="3" name="object 3"/>
          <p:cNvSpPr txBox="1"/>
          <p:nvPr/>
        </p:nvSpPr>
        <p:spPr>
          <a:xfrm>
            <a:off x="135213" y="1103043"/>
            <a:ext cx="8671560" cy="574040"/>
          </a:xfrm>
          <a:prstGeom prst="rect">
            <a:avLst/>
          </a:prstGeom>
        </p:spPr>
        <p:txBody>
          <a:bodyPr vert="horz" wrap="square" lIns="0" tIns="12700" rIns="0" bIns="0" rtlCol="0">
            <a:spAutoFit/>
          </a:bodyPr>
          <a:lstStyle/>
          <a:p>
            <a:pPr marL="12700" marR="5080">
              <a:lnSpc>
                <a:spcPct val="100000"/>
              </a:lnSpc>
              <a:spcBef>
                <a:spcPts val="100"/>
              </a:spcBef>
            </a:pPr>
            <a:r>
              <a:rPr sz="1200" spc="-5" dirty="0">
                <a:solidFill>
                  <a:srgbClr val="464646"/>
                </a:solidFill>
                <a:latin typeface="Arial"/>
                <a:cs typeface="Arial"/>
              </a:rPr>
              <a:t>Blind discovery </a:t>
            </a:r>
            <a:r>
              <a:rPr sz="1200" dirty="0">
                <a:solidFill>
                  <a:srgbClr val="464646"/>
                </a:solidFill>
                <a:latin typeface="Arial"/>
                <a:cs typeface="Arial"/>
              </a:rPr>
              <a:t>of </a:t>
            </a:r>
            <a:r>
              <a:rPr sz="1200" spc="-5" dirty="0">
                <a:solidFill>
                  <a:srgbClr val="464646"/>
                </a:solidFill>
                <a:latin typeface="Arial"/>
                <a:cs typeface="Arial"/>
              </a:rPr>
              <a:t>massive </a:t>
            </a:r>
            <a:r>
              <a:rPr sz="1200" dirty="0">
                <a:solidFill>
                  <a:srgbClr val="464646"/>
                </a:solidFill>
                <a:latin typeface="Arial"/>
                <a:cs typeface="Arial"/>
              </a:rPr>
              <a:t>&amp; </a:t>
            </a:r>
            <a:r>
              <a:rPr sz="1200" spc="-10" dirty="0">
                <a:solidFill>
                  <a:srgbClr val="464646"/>
                </a:solidFill>
                <a:latin typeface="Arial"/>
                <a:cs typeface="Arial"/>
              </a:rPr>
              <a:t>semi-massive </a:t>
            </a:r>
            <a:r>
              <a:rPr sz="1200" spc="-5" dirty="0">
                <a:solidFill>
                  <a:srgbClr val="464646"/>
                </a:solidFill>
                <a:latin typeface="Arial"/>
                <a:cs typeface="Arial"/>
              </a:rPr>
              <a:t>nickel </a:t>
            </a:r>
            <a:r>
              <a:rPr sz="1200" spc="-10" dirty="0">
                <a:solidFill>
                  <a:srgbClr val="464646"/>
                </a:solidFill>
                <a:latin typeface="Arial"/>
                <a:cs typeface="Arial"/>
              </a:rPr>
              <a:t>sulphides </a:t>
            </a:r>
            <a:r>
              <a:rPr sz="1200" dirty="0">
                <a:solidFill>
                  <a:srgbClr val="464646"/>
                </a:solidFill>
                <a:latin typeface="Arial"/>
                <a:cs typeface="Arial"/>
              </a:rPr>
              <a:t>at </a:t>
            </a:r>
            <a:r>
              <a:rPr sz="1200" spc="-5" dirty="0">
                <a:solidFill>
                  <a:srgbClr val="464646"/>
                </a:solidFill>
                <a:latin typeface="Arial"/>
                <a:cs typeface="Arial"/>
              </a:rPr>
              <a:t>base </a:t>
            </a:r>
            <a:r>
              <a:rPr sz="1200" dirty="0">
                <a:solidFill>
                  <a:srgbClr val="464646"/>
                </a:solidFill>
                <a:latin typeface="Arial"/>
                <a:cs typeface="Arial"/>
              </a:rPr>
              <a:t>of a </a:t>
            </a:r>
            <a:r>
              <a:rPr sz="1200" b="1" u="sng" spc="-5" dirty="0">
                <a:solidFill>
                  <a:srgbClr val="464646"/>
                </a:solidFill>
                <a:uFill>
                  <a:solidFill>
                    <a:srgbClr val="464646"/>
                  </a:solidFill>
                </a:uFill>
                <a:latin typeface="Arial"/>
                <a:cs typeface="Arial"/>
              </a:rPr>
              <a:t>7.5km unbroken length</a:t>
            </a:r>
            <a:r>
              <a:rPr sz="1200" b="1" spc="-5" dirty="0">
                <a:solidFill>
                  <a:srgbClr val="464646"/>
                </a:solidFill>
                <a:latin typeface="Arial"/>
                <a:cs typeface="Arial"/>
              </a:rPr>
              <a:t> </a:t>
            </a:r>
            <a:r>
              <a:rPr sz="1200" dirty="0">
                <a:solidFill>
                  <a:srgbClr val="464646"/>
                </a:solidFill>
                <a:latin typeface="Arial"/>
                <a:cs typeface="Arial"/>
              </a:rPr>
              <a:t>of </a:t>
            </a:r>
            <a:r>
              <a:rPr sz="1200" spc="-10" dirty="0">
                <a:solidFill>
                  <a:srgbClr val="464646"/>
                </a:solidFill>
                <a:latin typeface="Arial"/>
                <a:cs typeface="Arial"/>
              </a:rPr>
              <a:t>previously </a:t>
            </a:r>
            <a:r>
              <a:rPr sz="1200" spc="-5" dirty="0">
                <a:solidFill>
                  <a:srgbClr val="464646"/>
                </a:solidFill>
                <a:latin typeface="Arial"/>
                <a:cs typeface="Arial"/>
              </a:rPr>
              <a:t>unknown  </a:t>
            </a:r>
            <a:r>
              <a:rPr sz="1200" b="1" u="sng" spc="-5" dirty="0">
                <a:solidFill>
                  <a:srgbClr val="464646"/>
                </a:solidFill>
                <a:uFill>
                  <a:solidFill>
                    <a:srgbClr val="464646"/>
                  </a:solidFill>
                </a:uFill>
                <a:latin typeface="Arial"/>
                <a:cs typeface="Arial"/>
              </a:rPr>
              <a:t>komatiite</a:t>
            </a:r>
            <a:r>
              <a:rPr sz="1200" b="1" spc="-45" dirty="0">
                <a:solidFill>
                  <a:srgbClr val="464646"/>
                </a:solidFill>
                <a:latin typeface="Arial"/>
                <a:cs typeface="Arial"/>
              </a:rPr>
              <a:t> </a:t>
            </a:r>
            <a:r>
              <a:rPr sz="1200" spc="-5" dirty="0">
                <a:solidFill>
                  <a:srgbClr val="464646"/>
                </a:solidFill>
                <a:latin typeface="Arial"/>
                <a:cs typeface="Arial"/>
              </a:rPr>
              <a:t>(Dusty</a:t>
            </a:r>
            <a:r>
              <a:rPr sz="1200" spc="-25" dirty="0">
                <a:solidFill>
                  <a:srgbClr val="464646"/>
                </a:solidFill>
                <a:latin typeface="Arial"/>
                <a:cs typeface="Arial"/>
              </a:rPr>
              <a:t> </a:t>
            </a:r>
            <a:r>
              <a:rPr sz="1200" spc="-5" dirty="0">
                <a:solidFill>
                  <a:srgbClr val="464646"/>
                </a:solidFill>
                <a:latin typeface="Arial"/>
                <a:cs typeface="Arial"/>
              </a:rPr>
              <a:t>komatiite)</a:t>
            </a:r>
            <a:r>
              <a:rPr sz="1200" spc="-30" dirty="0">
                <a:solidFill>
                  <a:srgbClr val="464646"/>
                </a:solidFill>
                <a:latin typeface="Arial"/>
                <a:cs typeface="Arial"/>
              </a:rPr>
              <a:t> </a:t>
            </a:r>
            <a:r>
              <a:rPr sz="1200" dirty="0">
                <a:solidFill>
                  <a:srgbClr val="464646"/>
                </a:solidFill>
                <a:latin typeface="Arial"/>
                <a:cs typeface="Arial"/>
              </a:rPr>
              <a:t>–</a:t>
            </a:r>
            <a:r>
              <a:rPr sz="1200" spc="5" dirty="0">
                <a:solidFill>
                  <a:srgbClr val="464646"/>
                </a:solidFill>
                <a:latin typeface="Arial"/>
                <a:cs typeface="Arial"/>
              </a:rPr>
              <a:t> </a:t>
            </a:r>
            <a:r>
              <a:rPr sz="1200" spc="-10" dirty="0">
                <a:solidFill>
                  <a:srgbClr val="464646"/>
                </a:solidFill>
                <a:latin typeface="Arial"/>
                <a:cs typeface="Arial"/>
              </a:rPr>
              <a:t>arguably</a:t>
            </a:r>
            <a:r>
              <a:rPr sz="1200" spc="-40" dirty="0">
                <a:solidFill>
                  <a:srgbClr val="464646"/>
                </a:solidFill>
                <a:latin typeface="Arial"/>
                <a:cs typeface="Arial"/>
              </a:rPr>
              <a:t> </a:t>
            </a:r>
            <a:r>
              <a:rPr sz="1200" dirty="0">
                <a:solidFill>
                  <a:srgbClr val="464646"/>
                </a:solidFill>
                <a:latin typeface="Arial"/>
                <a:cs typeface="Arial"/>
              </a:rPr>
              <a:t>the</a:t>
            </a:r>
            <a:r>
              <a:rPr sz="1200" spc="-20" dirty="0">
                <a:solidFill>
                  <a:srgbClr val="464646"/>
                </a:solidFill>
                <a:latin typeface="Arial"/>
                <a:cs typeface="Arial"/>
              </a:rPr>
              <a:t> </a:t>
            </a:r>
            <a:r>
              <a:rPr sz="1200" spc="-5" dirty="0">
                <a:solidFill>
                  <a:srgbClr val="464646"/>
                </a:solidFill>
                <a:latin typeface="Arial"/>
                <a:cs typeface="Arial"/>
              </a:rPr>
              <a:t>1st</a:t>
            </a:r>
            <a:r>
              <a:rPr sz="1200" spc="-15" dirty="0">
                <a:solidFill>
                  <a:srgbClr val="464646"/>
                </a:solidFill>
                <a:latin typeface="Arial"/>
                <a:cs typeface="Arial"/>
              </a:rPr>
              <a:t> </a:t>
            </a:r>
            <a:r>
              <a:rPr sz="1200" spc="-5" dirty="0">
                <a:solidFill>
                  <a:srgbClr val="464646"/>
                </a:solidFill>
                <a:latin typeface="Arial"/>
                <a:cs typeface="Arial"/>
              </a:rPr>
              <a:t>massive</a:t>
            </a:r>
            <a:r>
              <a:rPr sz="1200" spc="-35" dirty="0">
                <a:solidFill>
                  <a:srgbClr val="464646"/>
                </a:solidFill>
                <a:latin typeface="Arial"/>
                <a:cs typeface="Arial"/>
              </a:rPr>
              <a:t> </a:t>
            </a:r>
            <a:r>
              <a:rPr sz="1200" spc="-5" dirty="0">
                <a:solidFill>
                  <a:srgbClr val="464646"/>
                </a:solidFill>
                <a:latin typeface="Arial"/>
                <a:cs typeface="Arial"/>
              </a:rPr>
              <a:t>nickel</a:t>
            </a:r>
            <a:r>
              <a:rPr sz="1200" spc="-40" dirty="0">
                <a:solidFill>
                  <a:srgbClr val="464646"/>
                </a:solidFill>
                <a:latin typeface="Arial"/>
                <a:cs typeface="Arial"/>
              </a:rPr>
              <a:t> </a:t>
            </a:r>
            <a:r>
              <a:rPr sz="1200" spc="-10" dirty="0">
                <a:solidFill>
                  <a:srgbClr val="464646"/>
                </a:solidFill>
                <a:latin typeface="Arial"/>
                <a:cs typeface="Arial"/>
              </a:rPr>
              <a:t>sulphides</a:t>
            </a:r>
            <a:r>
              <a:rPr sz="1200" spc="-25" dirty="0">
                <a:solidFill>
                  <a:srgbClr val="464646"/>
                </a:solidFill>
                <a:latin typeface="Arial"/>
                <a:cs typeface="Arial"/>
              </a:rPr>
              <a:t> </a:t>
            </a:r>
            <a:r>
              <a:rPr sz="1200" spc="-10" dirty="0">
                <a:solidFill>
                  <a:srgbClr val="464646"/>
                </a:solidFill>
                <a:latin typeface="Arial"/>
                <a:cs typeface="Arial"/>
              </a:rPr>
              <a:t>discovered</a:t>
            </a:r>
            <a:r>
              <a:rPr sz="1200" spc="-45" dirty="0">
                <a:solidFill>
                  <a:srgbClr val="464646"/>
                </a:solidFill>
                <a:latin typeface="Arial"/>
                <a:cs typeface="Arial"/>
              </a:rPr>
              <a:t> </a:t>
            </a:r>
            <a:r>
              <a:rPr sz="1200" spc="-5" dirty="0">
                <a:solidFill>
                  <a:srgbClr val="464646"/>
                </a:solidFill>
                <a:latin typeface="Arial"/>
                <a:cs typeface="Arial"/>
              </a:rPr>
              <a:t>in</a:t>
            </a:r>
            <a:r>
              <a:rPr sz="1200" spc="-15" dirty="0">
                <a:solidFill>
                  <a:srgbClr val="464646"/>
                </a:solidFill>
                <a:latin typeface="Arial"/>
                <a:cs typeface="Arial"/>
              </a:rPr>
              <a:t> </a:t>
            </a:r>
            <a:r>
              <a:rPr sz="1200" b="1" u="sng" spc="-15" dirty="0">
                <a:solidFill>
                  <a:srgbClr val="464646"/>
                </a:solidFill>
                <a:uFill>
                  <a:solidFill>
                    <a:srgbClr val="464646"/>
                  </a:solidFill>
                </a:uFill>
                <a:latin typeface="Arial"/>
                <a:cs typeface="Arial"/>
              </a:rPr>
              <a:t>Yandal</a:t>
            </a:r>
            <a:r>
              <a:rPr sz="1200" b="1" u="sng" spc="-25" dirty="0">
                <a:solidFill>
                  <a:srgbClr val="464646"/>
                </a:solidFill>
                <a:uFill>
                  <a:solidFill>
                    <a:srgbClr val="464646"/>
                  </a:solidFill>
                </a:uFill>
                <a:latin typeface="Arial"/>
                <a:cs typeface="Arial"/>
              </a:rPr>
              <a:t> </a:t>
            </a:r>
            <a:r>
              <a:rPr sz="1200" b="1" u="sng" spc="-5" dirty="0">
                <a:solidFill>
                  <a:srgbClr val="464646"/>
                </a:solidFill>
                <a:uFill>
                  <a:solidFill>
                    <a:srgbClr val="464646"/>
                  </a:solidFill>
                </a:uFill>
                <a:latin typeface="Arial"/>
                <a:cs typeface="Arial"/>
              </a:rPr>
              <a:t>Greenstone</a:t>
            </a:r>
            <a:r>
              <a:rPr sz="1200" b="1" u="sng" spc="-35" dirty="0">
                <a:solidFill>
                  <a:srgbClr val="464646"/>
                </a:solidFill>
                <a:uFill>
                  <a:solidFill>
                    <a:srgbClr val="464646"/>
                  </a:solidFill>
                </a:uFill>
                <a:latin typeface="Arial"/>
                <a:cs typeface="Arial"/>
              </a:rPr>
              <a:t> </a:t>
            </a:r>
            <a:r>
              <a:rPr sz="1200" b="1" u="sng" spc="-5" dirty="0">
                <a:solidFill>
                  <a:srgbClr val="464646"/>
                </a:solidFill>
                <a:uFill>
                  <a:solidFill>
                    <a:srgbClr val="464646"/>
                  </a:solidFill>
                </a:uFill>
                <a:latin typeface="Arial"/>
                <a:cs typeface="Arial"/>
              </a:rPr>
              <a:t>Belt,</a:t>
            </a:r>
            <a:r>
              <a:rPr sz="1200" b="1" u="sng" spc="-25" dirty="0">
                <a:solidFill>
                  <a:srgbClr val="464646"/>
                </a:solidFill>
                <a:uFill>
                  <a:solidFill>
                    <a:srgbClr val="464646"/>
                  </a:solidFill>
                </a:uFill>
                <a:latin typeface="Arial"/>
                <a:cs typeface="Arial"/>
              </a:rPr>
              <a:t> </a:t>
            </a:r>
            <a:r>
              <a:rPr sz="1200" b="1" u="sng" spc="-5" dirty="0">
                <a:solidFill>
                  <a:srgbClr val="464646"/>
                </a:solidFill>
                <a:uFill>
                  <a:solidFill>
                    <a:srgbClr val="464646"/>
                  </a:solidFill>
                </a:uFill>
                <a:latin typeface="Arial"/>
                <a:cs typeface="Arial"/>
              </a:rPr>
              <a:t>50kmE</a:t>
            </a:r>
            <a:r>
              <a:rPr sz="1200" b="1" u="sng" spc="-35" dirty="0">
                <a:solidFill>
                  <a:srgbClr val="464646"/>
                </a:solidFill>
                <a:uFill>
                  <a:solidFill>
                    <a:srgbClr val="464646"/>
                  </a:solidFill>
                </a:uFill>
                <a:latin typeface="Arial"/>
                <a:cs typeface="Arial"/>
              </a:rPr>
              <a:t> </a:t>
            </a:r>
            <a:r>
              <a:rPr sz="1200" b="1" u="sng" spc="-5" dirty="0">
                <a:solidFill>
                  <a:srgbClr val="464646"/>
                </a:solidFill>
                <a:uFill>
                  <a:solidFill>
                    <a:srgbClr val="464646"/>
                  </a:solidFill>
                </a:uFill>
                <a:latin typeface="Arial"/>
                <a:cs typeface="Arial"/>
              </a:rPr>
              <a:t>of </a:t>
            </a:r>
            <a:r>
              <a:rPr sz="1200" b="1" u="sng" dirty="0">
                <a:solidFill>
                  <a:srgbClr val="464646"/>
                </a:solidFill>
                <a:uFill>
                  <a:solidFill>
                    <a:srgbClr val="464646"/>
                  </a:solidFill>
                </a:uFill>
                <a:latin typeface="Arial"/>
                <a:cs typeface="Arial"/>
              </a:rPr>
              <a:t>world</a:t>
            </a:r>
            <a:r>
              <a:rPr sz="1200" b="1" u="heavy" dirty="0">
                <a:solidFill>
                  <a:srgbClr val="464646"/>
                </a:solidFill>
                <a:uFill>
                  <a:solidFill>
                    <a:srgbClr val="464646"/>
                  </a:solidFill>
                </a:uFill>
                <a:latin typeface="Arial"/>
                <a:cs typeface="Arial"/>
              </a:rPr>
              <a:t> </a:t>
            </a:r>
            <a:r>
              <a:rPr sz="1200" b="1" dirty="0">
                <a:solidFill>
                  <a:srgbClr val="464646"/>
                </a:solidFill>
                <a:latin typeface="Arial"/>
                <a:cs typeface="Arial"/>
              </a:rPr>
              <a:t> </a:t>
            </a:r>
            <a:r>
              <a:rPr sz="1200" b="1" u="sng" spc="-5" dirty="0">
                <a:solidFill>
                  <a:srgbClr val="464646"/>
                </a:solidFill>
                <a:uFill>
                  <a:solidFill>
                    <a:srgbClr val="464646"/>
                  </a:solidFill>
                </a:uFill>
                <a:latin typeface="Arial"/>
                <a:cs typeface="Arial"/>
              </a:rPr>
              <a:t>class Mt Keith nickel deposit </a:t>
            </a:r>
            <a:r>
              <a:rPr sz="1200" b="1" u="sng" dirty="0">
                <a:solidFill>
                  <a:srgbClr val="464646"/>
                </a:solidFill>
                <a:uFill>
                  <a:solidFill>
                    <a:srgbClr val="464646"/>
                  </a:solidFill>
                </a:uFill>
                <a:latin typeface="Arial"/>
                <a:cs typeface="Arial"/>
              </a:rPr>
              <a:t>15km </a:t>
            </a:r>
            <a:r>
              <a:rPr sz="1200" b="1" u="sng" spc="-5" dirty="0">
                <a:solidFill>
                  <a:srgbClr val="464646"/>
                </a:solidFill>
                <a:uFill>
                  <a:solidFill>
                    <a:srgbClr val="464646"/>
                  </a:solidFill>
                </a:uFill>
                <a:latin typeface="Arial"/>
                <a:cs typeface="Arial"/>
              </a:rPr>
              <a:t>NE of</a:t>
            </a:r>
            <a:r>
              <a:rPr sz="1200" b="1" u="sng" spc="75" dirty="0">
                <a:solidFill>
                  <a:srgbClr val="464646"/>
                </a:solidFill>
                <a:uFill>
                  <a:solidFill>
                    <a:srgbClr val="464646"/>
                  </a:solidFill>
                </a:uFill>
                <a:latin typeface="Arial"/>
                <a:cs typeface="Arial"/>
              </a:rPr>
              <a:t> </a:t>
            </a:r>
            <a:r>
              <a:rPr sz="1200" b="1" u="sng" spc="-5" dirty="0">
                <a:solidFill>
                  <a:srgbClr val="464646"/>
                </a:solidFill>
                <a:uFill>
                  <a:solidFill>
                    <a:srgbClr val="464646"/>
                  </a:solidFill>
                </a:uFill>
                <a:latin typeface="Arial"/>
                <a:cs typeface="Arial"/>
              </a:rPr>
              <a:t>Bronzewing Gold Mine</a:t>
            </a:r>
            <a:r>
              <a:rPr sz="1200" spc="-5" dirty="0">
                <a:solidFill>
                  <a:srgbClr val="464646"/>
                </a:solidFill>
                <a:latin typeface="Arial"/>
                <a:cs typeface="Arial"/>
              </a:rPr>
              <a:t>.</a:t>
            </a:r>
            <a:endParaRPr sz="1200" dirty="0">
              <a:latin typeface="Arial"/>
              <a:cs typeface="Arial"/>
            </a:endParaRPr>
          </a:p>
        </p:txBody>
      </p:sp>
      <p:sp>
        <p:nvSpPr>
          <p:cNvPr id="4" name="object 4"/>
          <p:cNvSpPr txBox="1"/>
          <p:nvPr/>
        </p:nvSpPr>
        <p:spPr>
          <a:xfrm>
            <a:off x="7264993" y="1858929"/>
            <a:ext cx="136334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464646"/>
                </a:solidFill>
                <a:latin typeface="Arial"/>
                <a:cs typeface="Arial"/>
              </a:rPr>
              <a:t>The </a:t>
            </a:r>
            <a:r>
              <a:rPr sz="1200" spc="-5" dirty="0">
                <a:solidFill>
                  <a:srgbClr val="464646"/>
                </a:solidFill>
                <a:latin typeface="Arial"/>
                <a:cs typeface="Arial"/>
              </a:rPr>
              <a:t>Dusty</a:t>
            </a:r>
            <a:r>
              <a:rPr sz="1200" spc="-135" dirty="0">
                <a:solidFill>
                  <a:srgbClr val="464646"/>
                </a:solidFill>
                <a:latin typeface="Arial"/>
                <a:cs typeface="Arial"/>
              </a:rPr>
              <a:t> </a:t>
            </a:r>
            <a:r>
              <a:rPr sz="1200" spc="-5" dirty="0">
                <a:solidFill>
                  <a:srgbClr val="464646"/>
                </a:solidFill>
                <a:latin typeface="Arial"/>
                <a:cs typeface="Arial"/>
              </a:rPr>
              <a:t>komatiite</a:t>
            </a:r>
            <a:endParaRPr sz="1200" dirty="0">
              <a:latin typeface="Arial"/>
              <a:cs typeface="Arial"/>
            </a:endParaRPr>
          </a:p>
        </p:txBody>
      </p:sp>
      <p:sp>
        <p:nvSpPr>
          <p:cNvPr id="5" name="object 5"/>
          <p:cNvSpPr txBox="1"/>
          <p:nvPr/>
        </p:nvSpPr>
        <p:spPr>
          <a:xfrm>
            <a:off x="135213" y="1860471"/>
            <a:ext cx="7129780" cy="586740"/>
          </a:xfrm>
          <a:prstGeom prst="rect">
            <a:avLst/>
          </a:prstGeom>
        </p:spPr>
        <p:txBody>
          <a:bodyPr vert="horz" wrap="square" lIns="0" tIns="12700" rIns="0" bIns="0" rtlCol="0">
            <a:spAutoFit/>
          </a:bodyPr>
          <a:lstStyle/>
          <a:p>
            <a:pPr marL="12700" marR="5080">
              <a:lnSpc>
                <a:spcPct val="100000"/>
              </a:lnSpc>
              <a:spcBef>
                <a:spcPts val="100"/>
              </a:spcBef>
            </a:pPr>
            <a:r>
              <a:rPr sz="1200" spc="-5" dirty="0">
                <a:solidFill>
                  <a:srgbClr val="464646"/>
                </a:solidFill>
                <a:latin typeface="Arial"/>
                <a:cs typeface="Arial"/>
              </a:rPr>
              <a:t>Discovered</a:t>
            </a:r>
            <a:r>
              <a:rPr sz="1200" spc="-55" dirty="0">
                <a:solidFill>
                  <a:srgbClr val="464646"/>
                </a:solidFill>
                <a:latin typeface="Arial"/>
                <a:cs typeface="Arial"/>
              </a:rPr>
              <a:t> </a:t>
            </a:r>
            <a:r>
              <a:rPr sz="1200" spc="-5" dirty="0">
                <a:solidFill>
                  <a:srgbClr val="464646"/>
                </a:solidFill>
                <a:latin typeface="Arial"/>
                <a:cs typeface="Arial"/>
              </a:rPr>
              <a:t>with</a:t>
            </a:r>
            <a:r>
              <a:rPr sz="1200" dirty="0">
                <a:solidFill>
                  <a:srgbClr val="464646"/>
                </a:solidFill>
                <a:latin typeface="Arial"/>
                <a:cs typeface="Arial"/>
              </a:rPr>
              <a:t> the</a:t>
            </a:r>
            <a:r>
              <a:rPr sz="1200" spc="-30" dirty="0">
                <a:solidFill>
                  <a:srgbClr val="464646"/>
                </a:solidFill>
                <a:latin typeface="Arial"/>
                <a:cs typeface="Arial"/>
              </a:rPr>
              <a:t> </a:t>
            </a:r>
            <a:r>
              <a:rPr sz="1200" dirty="0">
                <a:solidFill>
                  <a:srgbClr val="464646"/>
                </a:solidFill>
                <a:latin typeface="Arial"/>
                <a:cs typeface="Arial"/>
              </a:rPr>
              <a:t>first</a:t>
            </a:r>
            <a:r>
              <a:rPr sz="1200" spc="-30" dirty="0">
                <a:solidFill>
                  <a:srgbClr val="464646"/>
                </a:solidFill>
                <a:latin typeface="Arial"/>
                <a:cs typeface="Arial"/>
              </a:rPr>
              <a:t> </a:t>
            </a:r>
            <a:r>
              <a:rPr sz="1200" spc="-5" dirty="0">
                <a:solidFill>
                  <a:srgbClr val="464646"/>
                </a:solidFill>
                <a:latin typeface="Arial"/>
                <a:cs typeface="Arial"/>
              </a:rPr>
              <a:t>hole</a:t>
            </a:r>
            <a:r>
              <a:rPr sz="1200" spc="-55" dirty="0">
                <a:solidFill>
                  <a:srgbClr val="464646"/>
                </a:solidFill>
                <a:latin typeface="Arial"/>
                <a:cs typeface="Arial"/>
              </a:rPr>
              <a:t> </a:t>
            </a:r>
            <a:r>
              <a:rPr sz="1200" spc="-5" dirty="0">
                <a:solidFill>
                  <a:srgbClr val="464646"/>
                </a:solidFill>
                <a:latin typeface="Arial"/>
                <a:cs typeface="Arial"/>
              </a:rPr>
              <a:t>drilled</a:t>
            </a:r>
            <a:r>
              <a:rPr sz="1200" spc="-40" dirty="0">
                <a:solidFill>
                  <a:srgbClr val="464646"/>
                </a:solidFill>
                <a:latin typeface="Arial"/>
                <a:cs typeface="Arial"/>
              </a:rPr>
              <a:t> </a:t>
            </a:r>
            <a:r>
              <a:rPr sz="1200" spc="-5" dirty="0">
                <a:solidFill>
                  <a:srgbClr val="464646"/>
                </a:solidFill>
                <a:latin typeface="Arial"/>
                <a:cs typeface="Arial"/>
              </a:rPr>
              <a:t>through</a:t>
            </a:r>
            <a:r>
              <a:rPr sz="1200" spc="-45" dirty="0">
                <a:solidFill>
                  <a:srgbClr val="464646"/>
                </a:solidFill>
                <a:latin typeface="Arial"/>
                <a:cs typeface="Arial"/>
              </a:rPr>
              <a:t> </a:t>
            </a:r>
            <a:r>
              <a:rPr sz="1200" dirty="0">
                <a:solidFill>
                  <a:srgbClr val="464646"/>
                </a:solidFill>
                <a:latin typeface="Arial"/>
                <a:cs typeface="Arial"/>
              </a:rPr>
              <a:t>the</a:t>
            </a:r>
            <a:r>
              <a:rPr sz="1200" spc="-25" dirty="0">
                <a:solidFill>
                  <a:srgbClr val="464646"/>
                </a:solidFill>
                <a:latin typeface="Arial"/>
                <a:cs typeface="Arial"/>
              </a:rPr>
              <a:t> </a:t>
            </a:r>
            <a:r>
              <a:rPr sz="1200" spc="-5" dirty="0">
                <a:solidFill>
                  <a:srgbClr val="464646"/>
                </a:solidFill>
                <a:latin typeface="Arial"/>
                <a:cs typeface="Arial"/>
              </a:rPr>
              <a:t>komatiite</a:t>
            </a:r>
            <a:r>
              <a:rPr sz="1200" spc="-45" dirty="0">
                <a:solidFill>
                  <a:srgbClr val="464646"/>
                </a:solidFill>
                <a:latin typeface="Arial"/>
                <a:cs typeface="Arial"/>
              </a:rPr>
              <a:t> </a:t>
            </a:r>
            <a:r>
              <a:rPr sz="1200" spc="-5" dirty="0">
                <a:solidFill>
                  <a:srgbClr val="464646"/>
                </a:solidFill>
                <a:latin typeface="Arial"/>
                <a:cs typeface="Arial"/>
              </a:rPr>
              <a:t>testing</a:t>
            </a:r>
            <a:r>
              <a:rPr sz="1200" spc="-50" dirty="0">
                <a:solidFill>
                  <a:srgbClr val="464646"/>
                </a:solidFill>
                <a:latin typeface="Arial"/>
                <a:cs typeface="Arial"/>
              </a:rPr>
              <a:t> </a:t>
            </a:r>
            <a:r>
              <a:rPr sz="1200" dirty="0">
                <a:solidFill>
                  <a:srgbClr val="464646"/>
                </a:solidFill>
                <a:latin typeface="Arial"/>
                <a:cs typeface="Arial"/>
              </a:rPr>
              <a:t>a</a:t>
            </a:r>
            <a:r>
              <a:rPr sz="1200" spc="-5" dirty="0">
                <a:solidFill>
                  <a:srgbClr val="464646"/>
                </a:solidFill>
                <a:latin typeface="Arial"/>
                <a:cs typeface="Arial"/>
              </a:rPr>
              <a:t> </a:t>
            </a:r>
            <a:r>
              <a:rPr sz="1200" spc="-10" dirty="0">
                <a:solidFill>
                  <a:srgbClr val="464646"/>
                </a:solidFill>
                <a:latin typeface="Arial"/>
                <a:cs typeface="Arial"/>
              </a:rPr>
              <a:t>geochemical</a:t>
            </a:r>
            <a:r>
              <a:rPr sz="1200" spc="-45" dirty="0">
                <a:solidFill>
                  <a:srgbClr val="464646"/>
                </a:solidFill>
                <a:latin typeface="Arial"/>
                <a:cs typeface="Arial"/>
              </a:rPr>
              <a:t> </a:t>
            </a:r>
            <a:r>
              <a:rPr sz="1200" spc="-5" dirty="0">
                <a:solidFill>
                  <a:srgbClr val="464646"/>
                </a:solidFill>
                <a:latin typeface="Arial"/>
                <a:cs typeface="Arial"/>
              </a:rPr>
              <a:t>target</a:t>
            </a:r>
            <a:r>
              <a:rPr sz="1200" spc="-35" dirty="0">
                <a:solidFill>
                  <a:srgbClr val="464646"/>
                </a:solidFill>
                <a:latin typeface="Arial"/>
                <a:cs typeface="Arial"/>
              </a:rPr>
              <a:t> </a:t>
            </a:r>
            <a:r>
              <a:rPr sz="1200" dirty="0">
                <a:solidFill>
                  <a:srgbClr val="464646"/>
                </a:solidFill>
                <a:latin typeface="Arial"/>
                <a:cs typeface="Arial"/>
              </a:rPr>
              <a:t>from</a:t>
            </a:r>
            <a:r>
              <a:rPr sz="1200" spc="-35" dirty="0">
                <a:solidFill>
                  <a:srgbClr val="464646"/>
                </a:solidFill>
                <a:latin typeface="Arial"/>
                <a:cs typeface="Arial"/>
              </a:rPr>
              <a:t> </a:t>
            </a:r>
            <a:r>
              <a:rPr sz="1200" spc="-5" dirty="0">
                <a:solidFill>
                  <a:srgbClr val="464646"/>
                </a:solidFill>
                <a:latin typeface="Arial"/>
                <a:cs typeface="Arial"/>
              </a:rPr>
              <a:t>aircore</a:t>
            </a:r>
            <a:r>
              <a:rPr sz="1200" spc="-45" dirty="0">
                <a:solidFill>
                  <a:srgbClr val="464646"/>
                </a:solidFill>
                <a:latin typeface="Arial"/>
                <a:cs typeface="Arial"/>
              </a:rPr>
              <a:t> </a:t>
            </a:r>
            <a:r>
              <a:rPr sz="1200" spc="-10" dirty="0">
                <a:solidFill>
                  <a:srgbClr val="464646"/>
                </a:solidFill>
                <a:latin typeface="Arial"/>
                <a:cs typeface="Arial"/>
              </a:rPr>
              <a:t>drilling.  </a:t>
            </a:r>
            <a:r>
              <a:rPr sz="1200" spc="-5" dirty="0">
                <a:solidFill>
                  <a:srgbClr val="464646"/>
                </a:solidFill>
                <a:latin typeface="Arial"/>
                <a:cs typeface="Arial"/>
              </a:rPr>
              <a:t>remains</a:t>
            </a:r>
            <a:r>
              <a:rPr sz="1200" spc="-50" dirty="0">
                <a:solidFill>
                  <a:srgbClr val="464646"/>
                </a:solidFill>
                <a:latin typeface="Arial"/>
                <a:cs typeface="Arial"/>
              </a:rPr>
              <a:t> </a:t>
            </a:r>
            <a:r>
              <a:rPr sz="1200" spc="-5" dirty="0">
                <a:solidFill>
                  <a:srgbClr val="464646"/>
                </a:solidFill>
                <a:latin typeface="Arial"/>
                <a:cs typeface="Arial"/>
              </a:rPr>
              <a:t>largely</a:t>
            </a:r>
            <a:r>
              <a:rPr sz="1200" spc="-50" dirty="0">
                <a:solidFill>
                  <a:srgbClr val="464646"/>
                </a:solidFill>
                <a:latin typeface="Arial"/>
                <a:cs typeface="Arial"/>
              </a:rPr>
              <a:t> </a:t>
            </a:r>
            <a:r>
              <a:rPr sz="1200" spc="-5" dirty="0">
                <a:solidFill>
                  <a:srgbClr val="464646"/>
                </a:solidFill>
                <a:latin typeface="Arial"/>
                <a:cs typeface="Arial"/>
              </a:rPr>
              <a:t>untested.</a:t>
            </a:r>
            <a:r>
              <a:rPr sz="1200" spc="-30" dirty="0">
                <a:solidFill>
                  <a:srgbClr val="464646"/>
                </a:solidFill>
                <a:latin typeface="Arial"/>
                <a:cs typeface="Arial"/>
              </a:rPr>
              <a:t> </a:t>
            </a:r>
            <a:r>
              <a:rPr sz="1200" spc="-5" dirty="0">
                <a:solidFill>
                  <a:srgbClr val="464646"/>
                </a:solidFill>
                <a:latin typeface="Arial"/>
                <a:cs typeface="Arial"/>
              </a:rPr>
              <a:t>Despite</a:t>
            </a:r>
            <a:r>
              <a:rPr sz="1200" spc="-45" dirty="0">
                <a:solidFill>
                  <a:srgbClr val="464646"/>
                </a:solidFill>
                <a:latin typeface="Arial"/>
                <a:cs typeface="Arial"/>
              </a:rPr>
              <a:t> </a:t>
            </a:r>
            <a:r>
              <a:rPr sz="1200" spc="-5" dirty="0">
                <a:solidFill>
                  <a:srgbClr val="464646"/>
                </a:solidFill>
                <a:latin typeface="Arial"/>
                <a:cs typeface="Arial"/>
              </a:rPr>
              <a:t>being</a:t>
            </a:r>
            <a:r>
              <a:rPr sz="1200" spc="-55" dirty="0">
                <a:solidFill>
                  <a:srgbClr val="464646"/>
                </a:solidFill>
                <a:latin typeface="Arial"/>
                <a:cs typeface="Arial"/>
              </a:rPr>
              <a:t> </a:t>
            </a:r>
            <a:r>
              <a:rPr sz="1200" spc="-5" dirty="0">
                <a:solidFill>
                  <a:srgbClr val="464646"/>
                </a:solidFill>
                <a:latin typeface="Arial"/>
                <a:cs typeface="Arial"/>
              </a:rPr>
              <a:t>in</a:t>
            </a:r>
            <a:r>
              <a:rPr sz="1200" spc="-15" dirty="0">
                <a:solidFill>
                  <a:srgbClr val="464646"/>
                </a:solidFill>
                <a:latin typeface="Arial"/>
                <a:cs typeface="Arial"/>
              </a:rPr>
              <a:t> </a:t>
            </a:r>
            <a:r>
              <a:rPr sz="1200" spc="-5" dirty="0">
                <a:solidFill>
                  <a:srgbClr val="464646"/>
                </a:solidFill>
                <a:latin typeface="Arial"/>
                <a:cs typeface="Arial"/>
              </a:rPr>
              <a:t>very</a:t>
            </a:r>
            <a:r>
              <a:rPr sz="1200" spc="-10" dirty="0">
                <a:solidFill>
                  <a:srgbClr val="464646"/>
                </a:solidFill>
                <a:latin typeface="Arial"/>
                <a:cs typeface="Arial"/>
              </a:rPr>
              <a:t> </a:t>
            </a:r>
            <a:r>
              <a:rPr sz="1200" spc="-5" dirty="0">
                <a:solidFill>
                  <a:srgbClr val="464646"/>
                </a:solidFill>
                <a:latin typeface="Arial"/>
                <a:cs typeface="Arial"/>
              </a:rPr>
              <a:t>early</a:t>
            </a:r>
            <a:r>
              <a:rPr sz="1200" spc="-45" dirty="0">
                <a:solidFill>
                  <a:srgbClr val="464646"/>
                </a:solidFill>
                <a:latin typeface="Arial"/>
                <a:cs typeface="Arial"/>
              </a:rPr>
              <a:t> </a:t>
            </a:r>
            <a:r>
              <a:rPr sz="1200" spc="-5" dirty="0">
                <a:solidFill>
                  <a:srgbClr val="464646"/>
                </a:solidFill>
                <a:latin typeface="Arial"/>
                <a:cs typeface="Arial"/>
              </a:rPr>
              <a:t>stages</a:t>
            </a:r>
            <a:r>
              <a:rPr sz="1200" spc="-50" dirty="0">
                <a:solidFill>
                  <a:srgbClr val="464646"/>
                </a:solidFill>
                <a:latin typeface="Arial"/>
                <a:cs typeface="Arial"/>
              </a:rPr>
              <a:t> </a:t>
            </a:r>
            <a:r>
              <a:rPr sz="1200" dirty="0">
                <a:solidFill>
                  <a:srgbClr val="464646"/>
                </a:solidFill>
                <a:latin typeface="Arial"/>
                <a:cs typeface="Arial"/>
              </a:rPr>
              <a:t>of</a:t>
            </a:r>
            <a:r>
              <a:rPr sz="1200" spc="-20" dirty="0">
                <a:solidFill>
                  <a:srgbClr val="464646"/>
                </a:solidFill>
                <a:latin typeface="Arial"/>
                <a:cs typeface="Arial"/>
              </a:rPr>
              <a:t> </a:t>
            </a:r>
            <a:r>
              <a:rPr sz="1200" spc="-10" dirty="0">
                <a:solidFill>
                  <a:srgbClr val="464646"/>
                </a:solidFill>
                <a:latin typeface="Arial"/>
                <a:cs typeface="Arial"/>
              </a:rPr>
              <a:t>exploration</a:t>
            </a:r>
            <a:r>
              <a:rPr sz="1200" spc="-50" dirty="0">
                <a:solidFill>
                  <a:srgbClr val="464646"/>
                </a:solidFill>
                <a:latin typeface="Arial"/>
                <a:cs typeface="Arial"/>
              </a:rPr>
              <a:t> </a:t>
            </a:r>
            <a:r>
              <a:rPr sz="1200" spc="-5" dirty="0">
                <a:solidFill>
                  <a:srgbClr val="464646"/>
                </a:solidFill>
                <a:latin typeface="Arial"/>
                <a:cs typeface="Arial"/>
              </a:rPr>
              <a:t>there</a:t>
            </a:r>
            <a:r>
              <a:rPr sz="1200" spc="-45" dirty="0">
                <a:solidFill>
                  <a:srgbClr val="464646"/>
                </a:solidFill>
                <a:latin typeface="Arial"/>
                <a:cs typeface="Arial"/>
              </a:rPr>
              <a:t> </a:t>
            </a:r>
            <a:r>
              <a:rPr sz="1200" spc="-5" dirty="0">
                <a:solidFill>
                  <a:srgbClr val="464646"/>
                </a:solidFill>
                <a:latin typeface="Arial"/>
                <a:cs typeface="Arial"/>
              </a:rPr>
              <a:t>are</a:t>
            </a:r>
            <a:r>
              <a:rPr sz="1200" spc="-25" dirty="0">
                <a:solidFill>
                  <a:srgbClr val="464646"/>
                </a:solidFill>
                <a:latin typeface="Arial"/>
                <a:cs typeface="Arial"/>
              </a:rPr>
              <a:t> </a:t>
            </a:r>
            <a:r>
              <a:rPr sz="1200" b="1" u="sng" spc="-10" dirty="0">
                <a:solidFill>
                  <a:srgbClr val="464646"/>
                </a:solidFill>
                <a:latin typeface="Arial"/>
                <a:cs typeface="Arial"/>
              </a:rPr>
              <a:t>already</a:t>
            </a:r>
            <a:r>
              <a:rPr sz="1200" b="1" u="sng" spc="-35" dirty="0">
                <a:solidFill>
                  <a:srgbClr val="464646"/>
                </a:solidFill>
                <a:latin typeface="Arial"/>
                <a:cs typeface="Arial"/>
              </a:rPr>
              <a:t> </a:t>
            </a:r>
            <a:r>
              <a:rPr lang="en-AU" sz="1200" b="1" u="sng" spc="-35" dirty="0">
                <a:solidFill>
                  <a:srgbClr val="464646"/>
                </a:solidFill>
                <a:latin typeface="Arial"/>
                <a:cs typeface="Arial"/>
              </a:rPr>
              <a:t>4</a:t>
            </a:r>
            <a:endParaRPr sz="1200" b="1" u="sng" dirty="0">
              <a:latin typeface="Arial"/>
              <a:cs typeface="Arial"/>
            </a:endParaRPr>
          </a:p>
          <a:p>
            <a:pPr marL="12700">
              <a:lnSpc>
                <a:spcPct val="100000"/>
              </a:lnSpc>
              <a:spcBef>
                <a:spcPts val="95"/>
              </a:spcBef>
            </a:pPr>
            <a:r>
              <a:rPr sz="1200" b="1" u="sng" spc="-5" dirty="0">
                <a:solidFill>
                  <a:srgbClr val="464646"/>
                </a:solidFill>
                <a:latin typeface="Arial"/>
                <a:cs typeface="Arial"/>
              </a:rPr>
              <a:t>different </a:t>
            </a:r>
            <a:r>
              <a:rPr sz="1200" b="1" u="sng" spc="-10" dirty="0">
                <a:solidFill>
                  <a:srgbClr val="464646"/>
                </a:solidFill>
                <a:latin typeface="Arial"/>
                <a:cs typeface="Arial"/>
              </a:rPr>
              <a:t>discovery</a:t>
            </a:r>
            <a:r>
              <a:rPr lang="en-AU" sz="1200" b="1" u="sng" spc="-10" dirty="0">
                <a:solidFill>
                  <a:srgbClr val="464646"/>
                </a:solidFill>
                <a:latin typeface="Arial"/>
                <a:cs typeface="Arial"/>
              </a:rPr>
              <a:t> locations</a:t>
            </a:r>
            <a:r>
              <a:rPr sz="1200" spc="-10" dirty="0">
                <a:solidFill>
                  <a:srgbClr val="464646"/>
                </a:solidFill>
                <a:latin typeface="Arial"/>
                <a:cs typeface="Arial"/>
              </a:rPr>
              <a:t>, </a:t>
            </a:r>
            <a:r>
              <a:rPr sz="1200" spc="-20" dirty="0">
                <a:solidFill>
                  <a:srgbClr val="464646"/>
                </a:solidFill>
                <a:latin typeface="Arial"/>
                <a:cs typeface="Arial"/>
              </a:rPr>
              <a:t>Dusty, </a:t>
            </a:r>
            <a:r>
              <a:rPr sz="1200" spc="-5" dirty="0" err="1">
                <a:solidFill>
                  <a:srgbClr val="464646"/>
                </a:solidFill>
                <a:latin typeface="Arial"/>
                <a:cs typeface="Arial"/>
              </a:rPr>
              <a:t>Houli</a:t>
            </a:r>
            <a:r>
              <a:rPr sz="1200" spc="-5" dirty="0">
                <a:solidFill>
                  <a:srgbClr val="464646"/>
                </a:solidFill>
                <a:latin typeface="Arial"/>
                <a:cs typeface="Arial"/>
              </a:rPr>
              <a:t> Dooley</a:t>
            </a:r>
            <a:r>
              <a:rPr lang="en-AU" sz="1200" spc="-5" dirty="0">
                <a:solidFill>
                  <a:srgbClr val="464646"/>
                </a:solidFill>
                <a:latin typeface="Arial"/>
                <a:cs typeface="Arial"/>
              </a:rPr>
              <a:t>, </a:t>
            </a:r>
            <a:r>
              <a:rPr sz="1200" spc="-5" dirty="0">
                <a:solidFill>
                  <a:srgbClr val="464646"/>
                </a:solidFill>
                <a:latin typeface="Arial"/>
                <a:cs typeface="Arial"/>
              </a:rPr>
              <a:t>Jumping</a:t>
            </a:r>
            <a:r>
              <a:rPr sz="1200" spc="-240" dirty="0">
                <a:solidFill>
                  <a:srgbClr val="464646"/>
                </a:solidFill>
                <a:latin typeface="Arial"/>
                <a:cs typeface="Arial"/>
              </a:rPr>
              <a:t> </a:t>
            </a:r>
            <a:r>
              <a:rPr sz="1200" spc="-5" dirty="0">
                <a:solidFill>
                  <a:srgbClr val="464646"/>
                </a:solidFill>
                <a:latin typeface="Arial"/>
                <a:cs typeface="Arial"/>
              </a:rPr>
              <a:t>Jack</a:t>
            </a:r>
            <a:r>
              <a:rPr lang="en-AU" sz="1200" spc="-5" dirty="0">
                <a:solidFill>
                  <a:srgbClr val="464646"/>
                </a:solidFill>
                <a:latin typeface="Arial"/>
                <a:cs typeface="Arial"/>
              </a:rPr>
              <a:t> &amp; Dimma.</a:t>
            </a:r>
            <a:endParaRPr sz="1200" dirty="0">
              <a:latin typeface="Arial"/>
              <a:cs typeface="Arial"/>
            </a:endParaRPr>
          </a:p>
        </p:txBody>
      </p:sp>
      <p:sp>
        <p:nvSpPr>
          <p:cNvPr id="6" name="object 6"/>
          <p:cNvSpPr/>
          <p:nvPr/>
        </p:nvSpPr>
        <p:spPr>
          <a:xfrm>
            <a:off x="5758655" y="2281427"/>
            <a:ext cx="3013059" cy="4096513"/>
          </a:xfrm>
          <a:prstGeom prst="rect">
            <a:avLst/>
          </a:prstGeom>
          <a:blipFill>
            <a:blip r:embed="rId2" cstate="print"/>
            <a:stretch>
              <a:fillRect/>
            </a:stretch>
          </a:blipFill>
        </p:spPr>
        <p:txBody>
          <a:bodyPr wrap="square" lIns="0" tIns="0" rIns="0" bIns="0" rtlCol="0"/>
          <a:lstStyle/>
          <a:p>
            <a:endParaRPr dirty="0"/>
          </a:p>
        </p:txBody>
      </p:sp>
      <p:sp>
        <p:nvSpPr>
          <p:cNvPr id="7" name="object 7"/>
          <p:cNvSpPr/>
          <p:nvPr/>
        </p:nvSpPr>
        <p:spPr>
          <a:xfrm>
            <a:off x="3264408" y="3022092"/>
            <a:ext cx="2378963" cy="2822447"/>
          </a:xfrm>
          <a:prstGeom prst="rect">
            <a:avLst/>
          </a:prstGeom>
          <a:blipFill>
            <a:blip r:embed="rId3" cstate="print"/>
            <a:stretch>
              <a:fillRect/>
            </a:stretch>
          </a:blipFill>
        </p:spPr>
        <p:txBody>
          <a:bodyPr wrap="square" lIns="0" tIns="0" rIns="0" bIns="0" rtlCol="0"/>
          <a:lstStyle/>
          <a:p>
            <a:endParaRPr dirty="0"/>
          </a:p>
        </p:txBody>
      </p:sp>
      <p:sp>
        <p:nvSpPr>
          <p:cNvPr id="8" name="object 8"/>
          <p:cNvSpPr txBox="1"/>
          <p:nvPr/>
        </p:nvSpPr>
        <p:spPr>
          <a:xfrm>
            <a:off x="226653" y="3019183"/>
            <a:ext cx="2878455" cy="1968500"/>
          </a:xfrm>
          <a:prstGeom prst="rect">
            <a:avLst/>
          </a:prstGeom>
        </p:spPr>
        <p:txBody>
          <a:bodyPr vert="horz" wrap="square" lIns="0" tIns="12700" rIns="0" bIns="0" rtlCol="0">
            <a:spAutoFit/>
          </a:bodyPr>
          <a:lstStyle/>
          <a:p>
            <a:pPr marL="12700" marR="5080" algn="just">
              <a:lnSpc>
                <a:spcPct val="100000"/>
              </a:lnSpc>
              <a:spcBef>
                <a:spcPts val="100"/>
              </a:spcBef>
            </a:pPr>
            <a:r>
              <a:rPr sz="1200" b="1" u="sng" spc="-10" dirty="0">
                <a:solidFill>
                  <a:schemeClr val="accent2"/>
                </a:solidFill>
                <a:uFill>
                  <a:solidFill>
                    <a:srgbClr val="464646"/>
                  </a:solidFill>
                </a:uFill>
                <a:latin typeface="Arial"/>
                <a:cs typeface="Arial"/>
              </a:rPr>
              <a:t>1. D</a:t>
            </a:r>
            <a:r>
              <a:rPr lang="en-AU" sz="1200" b="1" u="sng" spc="-10" dirty="0">
                <a:solidFill>
                  <a:schemeClr val="accent2"/>
                </a:solidFill>
                <a:uFill>
                  <a:solidFill>
                    <a:srgbClr val="464646"/>
                  </a:solidFill>
                </a:uFill>
                <a:latin typeface="Arial"/>
                <a:cs typeface="Arial"/>
              </a:rPr>
              <a:t>USTY</a:t>
            </a:r>
            <a:r>
              <a:rPr sz="1200" b="1" u="sng" spc="-10" dirty="0">
                <a:solidFill>
                  <a:schemeClr val="accent2"/>
                </a:solidFill>
                <a:uFill>
                  <a:solidFill>
                    <a:srgbClr val="464646"/>
                  </a:solidFill>
                </a:uFill>
                <a:latin typeface="Arial"/>
                <a:cs typeface="Arial"/>
              </a:rPr>
              <a:t> </a:t>
            </a:r>
            <a:r>
              <a:rPr sz="1200" b="1" dirty="0">
                <a:solidFill>
                  <a:srgbClr val="464646"/>
                </a:solidFill>
                <a:latin typeface="Arial"/>
                <a:cs typeface="Arial"/>
              </a:rPr>
              <a:t>- </a:t>
            </a:r>
            <a:r>
              <a:rPr sz="1200" spc="-25" dirty="0">
                <a:solidFill>
                  <a:srgbClr val="464646"/>
                </a:solidFill>
                <a:latin typeface="Arial"/>
                <a:cs typeface="Arial"/>
              </a:rPr>
              <a:t>massive </a:t>
            </a:r>
            <a:r>
              <a:rPr sz="1200" spc="-20" dirty="0">
                <a:solidFill>
                  <a:srgbClr val="464646"/>
                </a:solidFill>
                <a:latin typeface="Arial"/>
                <a:cs typeface="Arial"/>
              </a:rPr>
              <a:t>and/or semi </a:t>
            </a:r>
            <a:r>
              <a:rPr sz="1200" spc="-25" dirty="0">
                <a:solidFill>
                  <a:srgbClr val="464646"/>
                </a:solidFill>
                <a:latin typeface="Arial"/>
                <a:cs typeface="Arial"/>
              </a:rPr>
              <a:t>massive  </a:t>
            </a:r>
            <a:r>
              <a:rPr sz="1200" spc="-20" dirty="0">
                <a:solidFill>
                  <a:srgbClr val="464646"/>
                </a:solidFill>
                <a:latin typeface="Arial"/>
                <a:cs typeface="Arial"/>
              </a:rPr>
              <a:t>nickel </a:t>
            </a:r>
            <a:r>
              <a:rPr sz="1200" spc="-25" dirty="0">
                <a:solidFill>
                  <a:srgbClr val="464646"/>
                </a:solidFill>
                <a:latin typeface="Arial"/>
                <a:cs typeface="Arial"/>
              </a:rPr>
              <a:t>sulphides with </a:t>
            </a:r>
            <a:r>
              <a:rPr sz="1200" spc="-5" dirty="0">
                <a:solidFill>
                  <a:srgbClr val="464646"/>
                </a:solidFill>
                <a:latin typeface="Arial"/>
                <a:cs typeface="Arial"/>
              </a:rPr>
              <a:t>up </a:t>
            </a:r>
            <a:r>
              <a:rPr sz="1200" b="1" u="sng" spc="-10" dirty="0">
                <a:solidFill>
                  <a:srgbClr val="464646"/>
                </a:solidFill>
                <a:uFill>
                  <a:solidFill>
                    <a:srgbClr val="464646"/>
                  </a:solidFill>
                </a:uFill>
                <a:latin typeface="Arial"/>
                <a:cs typeface="Arial"/>
              </a:rPr>
              <a:t>to </a:t>
            </a:r>
            <a:r>
              <a:rPr sz="1200" b="1" u="sng" spc="-30" dirty="0">
                <a:solidFill>
                  <a:srgbClr val="464646"/>
                </a:solidFill>
                <a:uFill>
                  <a:solidFill>
                    <a:srgbClr val="464646"/>
                  </a:solidFill>
                </a:uFill>
                <a:latin typeface="Arial"/>
                <a:cs typeface="Arial"/>
              </a:rPr>
              <a:t>9.0m </a:t>
            </a:r>
            <a:r>
              <a:rPr sz="1200" b="1" u="sng" spc="-5" dirty="0">
                <a:solidFill>
                  <a:srgbClr val="464646"/>
                </a:solidFill>
                <a:uFill>
                  <a:solidFill>
                    <a:srgbClr val="464646"/>
                  </a:solidFill>
                </a:uFill>
                <a:latin typeface="Arial"/>
                <a:cs typeface="Arial"/>
              </a:rPr>
              <a:t>at </a:t>
            </a:r>
            <a:r>
              <a:rPr sz="1200" b="1" u="sng" spc="-30" dirty="0">
                <a:solidFill>
                  <a:srgbClr val="464646"/>
                </a:solidFill>
                <a:uFill>
                  <a:solidFill>
                    <a:srgbClr val="464646"/>
                  </a:solidFill>
                </a:uFill>
                <a:latin typeface="Arial"/>
                <a:cs typeface="Arial"/>
              </a:rPr>
              <a:t>2.07%  </a:t>
            </a:r>
            <a:r>
              <a:rPr sz="1200" b="1" u="sng" spc="-20" dirty="0">
                <a:solidFill>
                  <a:srgbClr val="464646"/>
                </a:solidFill>
                <a:uFill>
                  <a:solidFill>
                    <a:srgbClr val="464646"/>
                  </a:solidFill>
                </a:uFill>
                <a:latin typeface="Arial"/>
                <a:cs typeface="Arial"/>
              </a:rPr>
              <a:t>Ni</a:t>
            </a:r>
            <a:r>
              <a:rPr sz="1200" b="1" spc="-20" dirty="0">
                <a:solidFill>
                  <a:srgbClr val="464646"/>
                </a:solidFill>
                <a:latin typeface="Arial"/>
                <a:cs typeface="Arial"/>
              </a:rPr>
              <a:t> </a:t>
            </a:r>
            <a:r>
              <a:rPr sz="1200" spc="-20" dirty="0">
                <a:solidFill>
                  <a:srgbClr val="464646"/>
                </a:solidFill>
                <a:latin typeface="Arial"/>
                <a:cs typeface="Arial"/>
              </a:rPr>
              <a:t>from </a:t>
            </a:r>
            <a:r>
              <a:rPr sz="1200" spc="-30" dirty="0">
                <a:solidFill>
                  <a:srgbClr val="464646"/>
                </a:solidFill>
                <a:latin typeface="Arial"/>
                <a:cs typeface="Arial"/>
              </a:rPr>
              <a:t>250.9m </a:t>
            </a:r>
            <a:r>
              <a:rPr sz="1200" b="1" spc="-30" dirty="0">
                <a:solidFill>
                  <a:srgbClr val="464646"/>
                </a:solidFill>
                <a:latin typeface="Arial"/>
                <a:cs typeface="Arial"/>
              </a:rPr>
              <a:t>including </a:t>
            </a:r>
            <a:r>
              <a:rPr sz="1200" b="1" u="sng" spc="-30" dirty="0">
                <a:solidFill>
                  <a:srgbClr val="464646"/>
                </a:solidFill>
                <a:uFill>
                  <a:solidFill>
                    <a:srgbClr val="464646"/>
                  </a:solidFill>
                </a:uFill>
                <a:latin typeface="Arial"/>
                <a:cs typeface="Arial"/>
              </a:rPr>
              <a:t>2.0m </a:t>
            </a:r>
            <a:r>
              <a:rPr sz="1200" b="1" u="sng" spc="-20" dirty="0">
                <a:solidFill>
                  <a:srgbClr val="464646"/>
                </a:solidFill>
                <a:uFill>
                  <a:solidFill>
                    <a:srgbClr val="464646"/>
                  </a:solidFill>
                </a:uFill>
                <a:latin typeface="Arial"/>
                <a:cs typeface="Arial"/>
              </a:rPr>
              <a:t>at</a:t>
            </a:r>
            <a:r>
              <a:rPr sz="1200" b="1" u="sng" spc="290" dirty="0">
                <a:solidFill>
                  <a:srgbClr val="464646"/>
                </a:solidFill>
                <a:uFill>
                  <a:solidFill>
                    <a:srgbClr val="464646"/>
                  </a:solidFill>
                </a:uFill>
                <a:latin typeface="Arial"/>
                <a:cs typeface="Arial"/>
              </a:rPr>
              <a:t> </a:t>
            </a:r>
            <a:r>
              <a:rPr sz="1200" b="1" u="sng" spc="-30" dirty="0">
                <a:solidFill>
                  <a:srgbClr val="464646"/>
                </a:solidFill>
                <a:uFill>
                  <a:solidFill>
                    <a:srgbClr val="464646"/>
                  </a:solidFill>
                </a:uFill>
                <a:latin typeface="Arial"/>
                <a:cs typeface="Arial"/>
              </a:rPr>
              <a:t>4.01%  </a:t>
            </a:r>
            <a:r>
              <a:rPr sz="1200" b="1" u="sng" spc="-25" dirty="0">
                <a:solidFill>
                  <a:srgbClr val="464646"/>
                </a:solidFill>
                <a:uFill>
                  <a:solidFill>
                    <a:srgbClr val="464646"/>
                  </a:solidFill>
                </a:uFill>
                <a:latin typeface="Arial"/>
                <a:cs typeface="Arial"/>
              </a:rPr>
              <a:t>Ni</a:t>
            </a:r>
            <a:r>
              <a:rPr sz="1200" spc="-25" dirty="0">
                <a:solidFill>
                  <a:srgbClr val="464646"/>
                </a:solidFill>
                <a:latin typeface="Arial"/>
                <a:cs typeface="Arial"/>
              </a:rPr>
              <a:t>, </a:t>
            </a:r>
            <a:r>
              <a:rPr sz="1200" spc="-30" dirty="0">
                <a:solidFill>
                  <a:srgbClr val="464646"/>
                </a:solidFill>
                <a:latin typeface="Arial"/>
                <a:cs typeface="Arial"/>
              </a:rPr>
              <a:t>0.27% </a:t>
            </a:r>
            <a:r>
              <a:rPr sz="1200" spc="-20" dirty="0">
                <a:solidFill>
                  <a:srgbClr val="464646"/>
                </a:solidFill>
                <a:latin typeface="Arial"/>
                <a:cs typeface="Arial"/>
              </a:rPr>
              <a:t>Cu, </a:t>
            </a:r>
            <a:r>
              <a:rPr sz="1200" spc="-30" dirty="0">
                <a:solidFill>
                  <a:srgbClr val="464646"/>
                </a:solidFill>
                <a:latin typeface="Arial"/>
                <a:cs typeface="Arial"/>
              </a:rPr>
              <a:t>0.13% </a:t>
            </a:r>
            <a:r>
              <a:rPr sz="1200" spc="-15" dirty="0">
                <a:solidFill>
                  <a:srgbClr val="464646"/>
                </a:solidFill>
                <a:latin typeface="Arial"/>
                <a:cs typeface="Arial"/>
              </a:rPr>
              <a:t>Co </a:t>
            </a:r>
            <a:r>
              <a:rPr sz="1200" spc="-25" dirty="0">
                <a:solidFill>
                  <a:srgbClr val="464646"/>
                </a:solidFill>
                <a:latin typeface="Arial"/>
                <a:cs typeface="Arial"/>
              </a:rPr>
              <a:t>and </a:t>
            </a:r>
            <a:r>
              <a:rPr sz="1200" spc="-40" dirty="0">
                <a:solidFill>
                  <a:srgbClr val="464646"/>
                </a:solidFill>
                <a:latin typeface="Arial"/>
                <a:cs typeface="Arial"/>
              </a:rPr>
              <a:t>0.388 </a:t>
            </a:r>
            <a:r>
              <a:rPr sz="1200" spc="-30" dirty="0">
                <a:solidFill>
                  <a:srgbClr val="464646"/>
                </a:solidFill>
                <a:latin typeface="Arial"/>
                <a:cs typeface="Arial"/>
              </a:rPr>
              <a:t>g/t </a:t>
            </a:r>
            <a:r>
              <a:rPr sz="1200" spc="-15" dirty="0">
                <a:solidFill>
                  <a:srgbClr val="464646"/>
                </a:solidFill>
                <a:latin typeface="Arial"/>
                <a:cs typeface="Arial"/>
              </a:rPr>
              <a:t>Pt </a:t>
            </a:r>
            <a:r>
              <a:rPr sz="1200" dirty="0">
                <a:solidFill>
                  <a:srgbClr val="464646"/>
                </a:solidFill>
                <a:latin typeface="Arial"/>
                <a:cs typeface="Arial"/>
              </a:rPr>
              <a:t>+  </a:t>
            </a:r>
            <a:r>
              <a:rPr sz="1200" spc="-15" dirty="0">
                <a:solidFill>
                  <a:srgbClr val="464646"/>
                </a:solidFill>
                <a:latin typeface="Arial"/>
                <a:cs typeface="Arial"/>
              </a:rPr>
              <a:t>Pd </a:t>
            </a:r>
            <a:r>
              <a:rPr sz="1200" spc="-25" dirty="0">
                <a:solidFill>
                  <a:srgbClr val="464646"/>
                </a:solidFill>
                <a:latin typeface="Arial"/>
                <a:cs typeface="Arial"/>
              </a:rPr>
              <a:t>from </a:t>
            </a:r>
            <a:r>
              <a:rPr sz="1200" spc="-35" dirty="0">
                <a:solidFill>
                  <a:srgbClr val="464646"/>
                </a:solidFill>
                <a:latin typeface="Arial"/>
                <a:cs typeface="Arial"/>
              </a:rPr>
              <a:t>250.9m; </a:t>
            </a:r>
            <a:r>
              <a:rPr sz="1200" spc="-25" dirty="0">
                <a:solidFill>
                  <a:srgbClr val="464646"/>
                </a:solidFill>
                <a:latin typeface="Arial"/>
                <a:cs typeface="Arial"/>
              </a:rPr>
              <a:t>and </a:t>
            </a:r>
            <a:r>
              <a:rPr sz="1200" b="1" u="sng" spc="-30" dirty="0">
                <a:solidFill>
                  <a:srgbClr val="464646"/>
                </a:solidFill>
                <a:uFill>
                  <a:solidFill>
                    <a:srgbClr val="464646"/>
                  </a:solidFill>
                </a:uFill>
                <a:latin typeface="Arial"/>
                <a:cs typeface="Arial"/>
              </a:rPr>
              <a:t>2.0m </a:t>
            </a:r>
            <a:r>
              <a:rPr sz="1200" b="1" u="sng" spc="-10" dirty="0">
                <a:solidFill>
                  <a:srgbClr val="464646"/>
                </a:solidFill>
                <a:uFill>
                  <a:solidFill>
                    <a:srgbClr val="464646"/>
                  </a:solidFill>
                </a:uFill>
                <a:latin typeface="Arial"/>
                <a:cs typeface="Arial"/>
              </a:rPr>
              <a:t>at </a:t>
            </a:r>
            <a:r>
              <a:rPr sz="1200" b="1" u="sng" spc="-25" dirty="0">
                <a:solidFill>
                  <a:srgbClr val="464646"/>
                </a:solidFill>
                <a:uFill>
                  <a:solidFill>
                    <a:srgbClr val="464646"/>
                  </a:solidFill>
                </a:uFill>
                <a:latin typeface="Arial"/>
                <a:cs typeface="Arial"/>
              </a:rPr>
              <a:t>3.85% Ni</a:t>
            </a:r>
            <a:r>
              <a:rPr sz="1200" spc="-25" dirty="0">
                <a:solidFill>
                  <a:srgbClr val="464646"/>
                </a:solidFill>
                <a:latin typeface="Arial"/>
                <a:cs typeface="Arial"/>
              </a:rPr>
              <a:t>,  </a:t>
            </a:r>
            <a:r>
              <a:rPr sz="1200" spc="-30" dirty="0">
                <a:solidFill>
                  <a:srgbClr val="464646"/>
                </a:solidFill>
                <a:latin typeface="Arial"/>
                <a:cs typeface="Arial"/>
              </a:rPr>
              <a:t>0.41% </a:t>
            </a:r>
            <a:r>
              <a:rPr sz="1200" spc="-25" dirty="0">
                <a:solidFill>
                  <a:srgbClr val="464646"/>
                </a:solidFill>
                <a:latin typeface="Arial"/>
                <a:cs typeface="Arial"/>
              </a:rPr>
              <a:t>Cu, </a:t>
            </a:r>
            <a:r>
              <a:rPr sz="1200" spc="-30" dirty="0">
                <a:solidFill>
                  <a:srgbClr val="464646"/>
                </a:solidFill>
                <a:latin typeface="Arial"/>
                <a:cs typeface="Arial"/>
              </a:rPr>
              <a:t>0.13% </a:t>
            </a:r>
            <a:r>
              <a:rPr sz="1200" spc="-20" dirty="0">
                <a:solidFill>
                  <a:srgbClr val="464646"/>
                </a:solidFill>
                <a:latin typeface="Arial"/>
                <a:cs typeface="Arial"/>
              </a:rPr>
              <a:t>Co </a:t>
            </a:r>
            <a:r>
              <a:rPr sz="1200" spc="-25" dirty="0">
                <a:solidFill>
                  <a:srgbClr val="464646"/>
                </a:solidFill>
                <a:latin typeface="Arial"/>
                <a:cs typeface="Arial"/>
              </a:rPr>
              <a:t>and </a:t>
            </a:r>
            <a:r>
              <a:rPr sz="1200" spc="-30" dirty="0">
                <a:solidFill>
                  <a:srgbClr val="464646"/>
                </a:solidFill>
                <a:latin typeface="Arial"/>
                <a:cs typeface="Arial"/>
              </a:rPr>
              <a:t>0.45 </a:t>
            </a:r>
            <a:r>
              <a:rPr sz="1200" spc="-25" dirty="0">
                <a:solidFill>
                  <a:srgbClr val="464646"/>
                </a:solidFill>
                <a:latin typeface="Arial"/>
                <a:cs typeface="Arial"/>
              </a:rPr>
              <a:t>g/t </a:t>
            </a:r>
            <a:r>
              <a:rPr sz="1200" spc="-30" dirty="0">
                <a:solidFill>
                  <a:srgbClr val="464646"/>
                </a:solidFill>
                <a:latin typeface="Arial"/>
                <a:cs typeface="Arial"/>
              </a:rPr>
              <a:t>Pt+Pd  </a:t>
            </a:r>
            <a:r>
              <a:rPr sz="1200" spc="-25" dirty="0">
                <a:solidFill>
                  <a:srgbClr val="464646"/>
                </a:solidFill>
                <a:latin typeface="Arial"/>
                <a:cs typeface="Arial"/>
              </a:rPr>
              <a:t>from</a:t>
            </a:r>
            <a:r>
              <a:rPr sz="1200" spc="-55" dirty="0">
                <a:solidFill>
                  <a:srgbClr val="464646"/>
                </a:solidFill>
                <a:latin typeface="Arial"/>
                <a:cs typeface="Arial"/>
              </a:rPr>
              <a:t> </a:t>
            </a:r>
            <a:r>
              <a:rPr sz="1200" spc="-30" dirty="0">
                <a:solidFill>
                  <a:srgbClr val="464646"/>
                </a:solidFill>
                <a:latin typeface="Arial"/>
                <a:cs typeface="Arial"/>
              </a:rPr>
              <a:t>255.5m.</a:t>
            </a:r>
            <a:endParaRPr sz="1200" dirty="0">
              <a:latin typeface="Arial"/>
              <a:cs typeface="Arial"/>
            </a:endParaRPr>
          </a:p>
          <a:p>
            <a:pPr marL="12700" algn="just">
              <a:lnSpc>
                <a:spcPct val="100000"/>
              </a:lnSpc>
              <a:spcBef>
                <a:spcPts val="900"/>
              </a:spcBef>
            </a:pPr>
            <a:r>
              <a:rPr sz="1200" b="1" u="sng" spc="-5" dirty="0">
                <a:solidFill>
                  <a:schemeClr val="tx1">
                    <a:lumMod val="75000"/>
                    <a:lumOff val="25000"/>
                  </a:schemeClr>
                </a:solidFill>
                <a:uFill>
                  <a:solidFill>
                    <a:srgbClr val="000000"/>
                  </a:solidFill>
                </a:uFill>
                <a:latin typeface="Arial"/>
                <a:cs typeface="Arial"/>
              </a:rPr>
              <a:t>2.6m </a:t>
            </a:r>
            <a:r>
              <a:rPr sz="1200" b="1" u="sng" dirty="0">
                <a:solidFill>
                  <a:schemeClr val="tx1">
                    <a:lumMod val="75000"/>
                    <a:lumOff val="25000"/>
                  </a:schemeClr>
                </a:solidFill>
                <a:uFill>
                  <a:solidFill>
                    <a:srgbClr val="000000"/>
                  </a:solidFill>
                </a:uFill>
                <a:latin typeface="Arial"/>
                <a:cs typeface="Arial"/>
              </a:rPr>
              <a:t>@ </a:t>
            </a:r>
            <a:r>
              <a:rPr sz="1200" b="1" u="sng" spc="-5" dirty="0">
                <a:solidFill>
                  <a:schemeClr val="tx1">
                    <a:lumMod val="75000"/>
                    <a:lumOff val="25000"/>
                  </a:schemeClr>
                </a:solidFill>
                <a:uFill>
                  <a:solidFill>
                    <a:srgbClr val="000000"/>
                  </a:solidFill>
                </a:uFill>
                <a:latin typeface="Arial"/>
                <a:cs typeface="Arial"/>
              </a:rPr>
              <a:t>3.45% Ni</a:t>
            </a:r>
            <a:r>
              <a:rPr sz="1200" spc="-5" dirty="0">
                <a:solidFill>
                  <a:schemeClr val="tx1">
                    <a:lumMod val="75000"/>
                    <a:lumOff val="25000"/>
                  </a:schemeClr>
                </a:solidFill>
                <a:latin typeface="Arial"/>
                <a:cs typeface="Arial"/>
              </a:rPr>
              <a:t>, 0.18% Cu, 0.15%</a:t>
            </a:r>
            <a:r>
              <a:rPr sz="1200" spc="40" dirty="0">
                <a:solidFill>
                  <a:schemeClr val="tx1">
                    <a:lumMod val="75000"/>
                    <a:lumOff val="25000"/>
                  </a:schemeClr>
                </a:solidFill>
                <a:latin typeface="Arial"/>
                <a:cs typeface="Arial"/>
              </a:rPr>
              <a:t> </a:t>
            </a:r>
            <a:r>
              <a:rPr sz="1200" spc="-15" dirty="0">
                <a:solidFill>
                  <a:schemeClr val="tx1">
                    <a:lumMod val="75000"/>
                    <a:lumOff val="25000"/>
                  </a:schemeClr>
                </a:solidFill>
                <a:latin typeface="Arial"/>
                <a:cs typeface="Arial"/>
              </a:rPr>
              <a:t>Co</a:t>
            </a:r>
            <a:endParaRPr sz="1200" dirty="0">
              <a:solidFill>
                <a:schemeClr val="tx1">
                  <a:lumMod val="75000"/>
                  <a:lumOff val="25000"/>
                </a:schemeClr>
              </a:solidFill>
              <a:latin typeface="Arial"/>
              <a:cs typeface="Arial"/>
            </a:endParaRPr>
          </a:p>
          <a:p>
            <a:pPr marL="12700" marR="10160" algn="just">
              <a:lnSpc>
                <a:spcPct val="100000"/>
              </a:lnSpc>
            </a:pPr>
            <a:r>
              <a:rPr sz="1200" spc="-5" dirty="0">
                <a:solidFill>
                  <a:schemeClr val="tx1">
                    <a:lumMod val="75000"/>
                    <a:lumOff val="25000"/>
                  </a:schemeClr>
                </a:solidFill>
                <a:latin typeface="Arial"/>
                <a:cs typeface="Arial"/>
              </a:rPr>
              <a:t>and 0.388g/t Pt+Pd from184.5m  downhole.</a:t>
            </a:r>
            <a:endParaRPr sz="1200" dirty="0">
              <a:solidFill>
                <a:schemeClr val="tx1">
                  <a:lumMod val="75000"/>
                  <a:lumOff val="25000"/>
                </a:schemeClr>
              </a:solidFill>
              <a:latin typeface="Arial"/>
              <a:cs typeface="Arial"/>
            </a:endParaRPr>
          </a:p>
        </p:txBody>
      </p:sp>
      <p:sp>
        <p:nvSpPr>
          <p:cNvPr id="9" name="object 9"/>
          <p:cNvSpPr txBox="1"/>
          <p:nvPr/>
        </p:nvSpPr>
        <p:spPr>
          <a:xfrm>
            <a:off x="226653" y="5210047"/>
            <a:ext cx="2871470" cy="1490152"/>
          </a:xfrm>
          <a:prstGeom prst="rect">
            <a:avLst/>
          </a:prstGeom>
        </p:spPr>
        <p:txBody>
          <a:bodyPr vert="horz" wrap="square" lIns="0" tIns="12700" rIns="0" bIns="0" rtlCol="0">
            <a:spAutoFit/>
          </a:bodyPr>
          <a:lstStyle/>
          <a:p>
            <a:pPr marL="12700" marR="5080" algn="just">
              <a:lnSpc>
                <a:spcPct val="100000"/>
              </a:lnSpc>
              <a:spcBef>
                <a:spcPts val="100"/>
              </a:spcBef>
            </a:pPr>
            <a:r>
              <a:rPr sz="1200" b="1" u="sng" spc="-10" dirty="0">
                <a:solidFill>
                  <a:schemeClr val="accent2"/>
                </a:solidFill>
                <a:uFill>
                  <a:solidFill>
                    <a:srgbClr val="464646"/>
                  </a:solidFill>
                </a:uFill>
                <a:latin typeface="Arial"/>
                <a:cs typeface="Arial"/>
              </a:rPr>
              <a:t>2. H</a:t>
            </a:r>
            <a:r>
              <a:rPr lang="en-AU" sz="1200" b="1" u="sng" spc="-10" dirty="0">
                <a:solidFill>
                  <a:schemeClr val="accent2"/>
                </a:solidFill>
                <a:uFill>
                  <a:solidFill>
                    <a:srgbClr val="464646"/>
                  </a:solidFill>
                </a:uFill>
                <a:latin typeface="Arial"/>
                <a:cs typeface="Arial"/>
              </a:rPr>
              <a:t>OULI DOOLEY</a:t>
            </a:r>
            <a:r>
              <a:rPr sz="1200" b="1" u="sng" spc="-10" dirty="0">
                <a:solidFill>
                  <a:schemeClr val="accent2"/>
                </a:solidFill>
                <a:uFill>
                  <a:solidFill>
                    <a:srgbClr val="464646"/>
                  </a:solidFill>
                </a:uFill>
                <a:latin typeface="Arial"/>
                <a:cs typeface="Arial"/>
              </a:rPr>
              <a:t> </a:t>
            </a:r>
            <a:r>
              <a:rPr sz="1200" b="1" dirty="0">
                <a:solidFill>
                  <a:srgbClr val="464646"/>
                </a:solidFill>
                <a:latin typeface="Arial"/>
                <a:cs typeface="Arial"/>
              </a:rPr>
              <a:t>– </a:t>
            </a:r>
            <a:r>
              <a:rPr sz="1200" spc="-25" dirty="0">
                <a:solidFill>
                  <a:srgbClr val="464646"/>
                </a:solidFill>
                <a:latin typeface="Arial"/>
                <a:cs typeface="Arial"/>
              </a:rPr>
              <a:t>only </a:t>
            </a:r>
            <a:r>
              <a:rPr sz="1200" spc="-20" dirty="0">
                <a:solidFill>
                  <a:srgbClr val="464646"/>
                </a:solidFill>
                <a:latin typeface="Arial"/>
                <a:cs typeface="Arial"/>
              </a:rPr>
              <a:t>one </a:t>
            </a:r>
            <a:r>
              <a:rPr sz="1200" spc="-25" dirty="0">
                <a:solidFill>
                  <a:srgbClr val="464646"/>
                </a:solidFill>
                <a:latin typeface="Arial"/>
                <a:cs typeface="Arial"/>
              </a:rPr>
              <a:t>hole </a:t>
            </a:r>
            <a:r>
              <a:rPr sz="1200" spc="-30" dirty="0">
                <a:solidFill>
                  <a:srgbClr val="464646"/>
                </a:solidFill>
                <a:latin typeface="Arial"/>
                <a:cs typeface="Arial"/>
              </a:rPr>
              <a:t>drilled </a:t>
            </a:r>
            <a:r>
              <a:rPr sz="1200" spc="-40" dirty="0">
                <a:solidFill>
                  <a:srgbClr val="464646"/>
                </a:solidFill>
                <a:latin typeface="Arial"/>
                <a:cs typeface="Arial"/>
              </a:rPr>
              <a:t>in  </a:t>
            </a:r>
            <a:r>
              <a:rPr sz="1200" spc="-30" dirty="0">
                <a:solidFill>
                  <a:srgbClr val="464646"/>
                </a:solidFill>
                <a:latin typeface="Arial"/>
                <a:cs typeface="Arial"/>
              </a:rPr>
              <a:t>location </a:t>
            </a:r>
            <a:r>
              <a:rPr sz="1200" spc="-20" dirty="0">
                <a:solidFill>
                  <a:srgbClr val="464646"/>
                </a:solidFill>
                <a:latin typeface="Arial"/>
                <a:cs typeface="Arial"/>
              </a:rPr>
              <a:t>so </a:t>
            </a:r>
            <a:r>
              <a:rPr sz="1200" spc="-35" dirty="0">
                <a:solidFill>
                  <a:srgbClr val="464646"/>
                </a:solidFill>
                <a:latin typeface="Arial"/>
                <a:cs typeface="Arial"/>
              </a:rPr>
              <a:t>far, </a:t>
            </a:r>
            <a:r>
              <a:rPr sz="1200" spc="-30" dirty="0">
                <a:solidFill>
                  <a:srgbClr val="464646"/>
                </a:solidFill>
                <a:latin typeface="Arial"/>
                <a:cs typeface="Arial"/>
              </a:rPr>
              <a:t>which intersected </a:t>
            </a:r>
            <a:r>
              <a:rPr sz="1200" spc="-5" dirty="0">
                <a:solidFill>
                  <a:srgbClr val="464646"/>
                </a:solidFill>
                <a:latin typeface="Arial"/>
                <a:cs typeface="Arial"/>
              </a:rPr>
              <a:t>up </a:t>
            </a:r>
            <a:r>
              <a:rPr sz="1200" spc="-10" dirty="0">
                <a:solidFill>
                  <a:srgbClr val="464646"/>
                </a:solidFill>
                <a:latin typeface="Arial"/>
                <a:cs typeface="Arial"/>
              </a:rPr>
              <a:t>to </a:t>
            </a:r>
            <a:r>
              <a:rPr sz="1200" u="heavy" spc="-10" dirty="0">
                <a:solidFill>
                  <a:srgbClr val="464646"/>
                </a:solidFill>
                <a:uFill>
                  <a:solidFill>
                    <a:srgbClr val="464646"/>
                  </a:solidFill>
                </a:uFill>
                <a:latin typeface="Arial"/>
                <a:cs typeface="Arial"/>
              </a:rPr>
              <a:t> </a:t>
            </a:r>
            <a:r>
              <a:rPr sz="1200" b="1" u="sng" spc="-10" dirty="0">
                <a:solidFill>
                  <a:srgbClr val="464646"/>
                </a:solidFill>
                <a:uFill>
                  <a:solidFill>
                    <a:srgbClr val="464646"/>
                  </a:solidFill>
                </a:uFill>
                <a:latin typeface="Arial"/>
                <a:cs typeface="Arial"/>
              </a:rPr>
              <a:t>3.05m</a:t>
            </a:r>
            <a:r>
              <a:rPr sz="1200" b="1" spc="-10" dirty="0">
                <a:solidFill>
                  <a:srgbClr val="464646"/>
                </a:solidFill>
                <a:latin typeface="Arial"/>
                <a:cs typeface="Arial"/>
              </a:rPr>
              <a:t> </a:t>
            </a:r>
            <a:r>
              <a:rPr sz="1200" dirty="0">
                <a:solidFill>
                  <a:srgbClr val="464646"/>
                </a:solidFill>
                <a:latin typeface="Arial"/>
                <a:cs typeface="Arial"/>
              </a:rPr>
              <a:t>of </a:t>
            </a:r>
            <a:r>
              <a:rPr sz="1200" spc="-15" dirty="0">
                <a:solidFill>
                  <a:srgbClr val="464646"/>
                </a:solidFill>
                <a:latin typeface="Arial"/>
                <a:cs typeface="Arial"/>
              </a:rPr>
              <a:t>semi-massive nickel </a:t>
            </a:r>
            <a:r>
              <a:rPr sz="1200" spc="-25" dirty="0">
                <a:solidFill>
                  <a:srgbClr val="464646"/>
                </a:solidFill>
                <a:latin typeface="Arial"/>
                <a:cs typeface="Arial"/>
              </a:rPr>
              <a:t>sulphide  </a:t>
            </a:r>
            <a:r>
              <a:rPr sz="1200" spc="-15" dirty="0">
                <a:solidFill>
                  <a:srgbClr val="464646"/>
                </a:solidFill>
                <a:latin typeface="Arial"/>
                <a:cs typeface="Arial"/>
              </a:rPr>
              <a:t>grading </a:t>
            </a:r>
            <a:r>
              <a:rPr sz="1200" b="1" u="sng" spc="-10" dirty="0">
                <a:solidFill>
                  <a:srgbClr val="464646"/>
                </a:solidFill>
                <a:uFill>
                  <a:solidFill>
                    <a:srgbClr val="464646"/>
                  </a:solidFill>
                </a:uFill>
                <a:latin typeface="Arial"/>
                <a:cs typeface="Arial"/>
              </a:rPr>
              <a:t>1.59% Ni</a:t>
            </a:r>
            <a:r>
              <a:rPr sz="1200" spc="-10" dirty="0">
                <a:solidFill>
                  <a:srgbClr val="464646"/>
                </a:solidFill>
                <a:latin typeface="Arial"/>
                <a:cs typeface="Arial"/>
              </a:rPr>
              <a:t>, 0.06% </a:t>
            </a:r>
            <a:r>
              <a:rPr sz="1200" spc="-15" dirty="0">
                <a:solidFill>
                  <a:srgbClr val="464646"/>
                </a:solidFill>
                <a:latin typeface="Arial"/>
                <a:cs typeface="Arial"/>
              </a:rPr>
              <a:t>Co, </a:t>
            </a:r>
            <a:r>
              <a:rPr sz="1200" spc="-10" dirty="0">
                <a:solidFill>
                  <a:srgbClr val="464646"/>
                </a:solidFill>
                <a:latin typeface="Arial"/>
                <a:cs typeface="Arial"/>
              </a:rPr>
              <a:t>0.07% </a:t>
            </a:r>
            <a:r>
              <a:rPr sz="1200" spc="-15" dirty="0">
                <a:solidFill>
                  <a:srgbClr val="464646"/>
                </a:solidFill>
                <a:latin typeface="Arial"/>
                <a:cs typeface="Arial"/>
              </a:rPr>
              <a:t>Cu  </a:t>
            </a:r>
            <a:r>
              <a:rPr sz="1200" spc="-10" dirty="0">
                <a:solidFill>
                  <a:srgbClr val="464646"/>
                </a:solidFill>
                <a:latin typeface="Arial"/>
                <a:cs typeface="Arial"/>
              </a:rPr>
              <a:t>and </a:t>
            </a:r>
            <a:r>
              <a:rPr sz="1200" spc="-15" dirty="0">
                <a:solidFill>
                  <a:srgbClr val="464646"/>
                </a:solidFill>
                <a:latin typeface="Arial"/>
                <a:cs typeface="Arial"/>
              </a:rPr>
              <a:t>0.34g/t </a:t>
            </a:r>
            <a:r>
              <a:rPr sz="1200" spc="-10" dirty="0">
                <a:solidFill>
                  <a:srgbClr val="464646"/>
                </a:solidFill>
                <a:latin typeface="Arial"/>
                <a:cs typeface="Arial"/>
              </a:rPr>
              <a:t>Pt+Pd from </a:t>
            </a:r>
            <a:r>
              <a:rPr sz="1200" spc="-20" dirty="0">
                <a:solidFill>
                  <a:srgbClr val="464646"/>
                </a:solidFill>
                <a:latin typeface="Arial"/>
                <a:cs typeface="Arial"/>
              </a:rPr>
              <a:t>297.75m  downhole, </a:t>
            </a:r>
            <a:r>
              <a:rPr sz="1200" b="1" u="sng" spc="-10" dirty="0">
                <a:solidFill>
                  <a:srgbClr val="464646"/>
                </a:solidFill>
                <a:uFill>
                  <a:solidFill>
                    <a:srgbClr val="464646"/>
                  </a:solidFill>
                </a:uFill>
                <a:latin typeface="Arial"/>
                <a:cs typeface="Arial"/>
              </a:rPr>
              <a:t>including 0.75m </a:t>
            </a:r>
            <a:r>
              <a:rPr sz="1200" b="1" u="sng" dirty="0">
                <a:solidFill>
                  <a:srgbClr val="464646"/>
                </a:solidFill>
                <a:uFill>
                  <a:solidFill>
                    <a:srgbClr val="464646"/>
                  </a:solidFill>
                </a:uFill>
                <a:latin typeface="Arial"/>
                <a:cs typeface="Arial"/>
              </a:rPr>
              <a:t>at </a:t>
            </a:r>
            <a:r>
              <a:rPr sz="1200" b="1" u="sng" spc="-15" dirty="0">
                <a:solidFill>
                  <a:srgbClr val="464646"/>
                </a:solidFill>
                <a:uFill>
                  <a:solidFill>
                    <a:srgbClr val="464646"/>
                  </a:solidFill>
                </a:uFill>
                <a:latin typeface="Arial"/>
                <a:cs typeface="Arial"/>
              </a:rPr>
              <a:t>4.3% </a:t>
            </a:r>
            <a:r>
              <a:rPr sz="1200" b="1" u="sng" spc="-5" dirty="0">
                <a:solidFill>
                  <a:srgbClr val="464646"/>
                </a:solidFill>
                <a:uFill>
                  <a:solidFill>
                    <a:srgbClr val="464646"/>
                  </a:solidFill>
                </a:uFill>
                <a:latin typeface="Arial"/>
                <a:cs typeface="Arial"/>
              </a:rPr>
              <a:t>Ni</a:t>
            </a:r>
            <a:r>
              <a:rPr sz="1200" spc="-5" dirty="0">
                <a:solidFill>
                  <a:srgbClr val="464646"/>
                </a:solidFill>
                <a:latin typeface="Arial"/>
                <a:cs typeface="Arial"/>
              </a:rPr>
              <a:t>,  </a:t>
            </a:r>
            <a:r>
              <a:rPr sz="1200" spc="-10" dirty="0">
                <a:solidFill>
                  <a:srgbClr val="464646"/>
                </a:solidFill>
                <a:latin typeface="Arial"/>
                <a:cs typeface="Arial"/>
              </a:rPr>
              <a:t>0.15% Co, </a:t>
            </a:r>
            <a:r>
              <a:rPr sz="1200" spc="-15" dirty="0">
                <a:solidFill>
                  <a:srgbClr val="464646"/>
                </a:solidFill>
                <a:latin typeface="Arial"/>
                <a:cs typeface="Arial"/>
              </a:rPr>
              <a:t>0.1% Cu, </a:t>
            </a:r>
            <a:r>
              <a:rPr sz="1200" spc="-20" dirty="0">
                <a:solidFill>
                  <a:srgbClr val="464646"/>
                </a:solidFill>
                <a:latin typeface="Arial"/>
                <a:cs typeface="Arial"/>
              </a:rPr>
              <a:t>0.89g/t </a:t>
            </a:r>
            <a:r>
              <a:rPr sz="1200" spc="-10" dirty="0">
                <a:solidFill>
                  <a:srgbClr val="464646"/>
                </a:solidFill>
                <a:latin typeface="Arial"/>
                <a:cs typeface="Arial"/>
              </a:rPr>
              <a:t>Pt+Pd </a:t>
            </a:r>
            <a:r>
              <a:rPr sz="1200" spc="-15" dirty="0">
                <a:solidFill>
                  <a:srgbClr val="464646"/>
                </a:solidFill>
                <a:latin typeface="Arial"/>
                <a:cs typeface="Arial"/>
              </a:rPr>
              <a:t>from  </a:t>
            </a:r>
            <a:r>
              <a:rPr sz="1200" spc="-10" dirty="0">
                <a:solidFill>
                  <a:srgbClr val="464646"/>
                </a:solidFill>
                <a:latin typeface="Arial"/>
                <a:cs typeface="Arial"/>
              </a:rPr>
              <a:t>297.75m</a:t>
            </a:r>
            <a:r>
              <a:rPr lang="en-AU" sz="1200" spc="-10" dirty="0">
                <a:solidFill>
                  <a:srgbClr val="464646"/>
                </a:solidFill>
                <a:latin typeface="Arial"/>
                <a:cs typeface="Arial"/>
              </a:rPr>
              <a:t> </a:t>
            </a:r>
            <a:r>
              <a:rPr sz="1200" spc="-10" dirty="0">
                <a:solidFill>
                  <a:srgbClr val="464646"/>
                </a:solidFill>
                <a:latin typeface="Arial"/>
                <a:cs typeface="Arial"/>
              </a:rPr>
              <a:t>downhole.</a:t>
            </a:r>
            <a:endParaRPr sz="1200" dirty="0">
              <a:latin typeface="Arial"/>
              <a:cs typeface="Arial"/>
            </a:endParaRPr>
          </a:p>
        </p:txBody>
      </p:sp>
      <p:sp>
        <p:nvSpPr>
          <p:cNvPr id="11" name="object 11"/>
          <p:cNvSpPr txBox="1"/>
          <p:nvPr/>
        </p:nvSpPr>
        <p:spPr>
          <a:xfrm>
            <a:off x="3264408" y="3022092"/>
            <a:ext cx="2379345" cy="2822575"/>
          </a:xfrm>
          <a:prstGeom prst="rect">
            <a:avLst/>
          </a:prstGeom>
          <a:ln w="9525">
            <a:solidFill>
              <a:srgbClr val="000000"/>
            </a:solidFill>
          </a:ln>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56515">
              <a:lnSpc>
                <a:spcPct val="100000"/>
              </a:lnSpc>
              <a:spcBef>
                <a:spcPts val="940"/>
              </a:spcBef>
            </a:pPr>
            <a:r>
              <a:rPr sz="1200" b="1" spc="-5" dirty="0">
                <a:solidFill>
                  <a:srgbClr val="FFFFFF"/>
                </a:solidFill>
                <a:latin typeface="Calibri"/>
                <a:cs typeface="Calibri"/>
              </a:rPr>
              <a:t>Dusty</a:t>
            </a:r>
            <a:endParaRPr sz="1200" dirty="0">
              <a:latin typeface="Calibri"/>
              <a:cs typeface="Calibri"/>
            </a:endParaRPr>
          </a:p>
        </p:txBody>
      </p:sp>
      <p:sp>
        <p:nvSpPr>
          <p:cNvPr id="15" name="Slide Number Placeholder 14">
            <a:extLst>
              <a:ext uri="{FF2B5EF4-FFF2-40B4-BE49-F238E27FC236}">
                <a16:creationId xmlns:a16="http://schemas.microsoft.com/office/drawing/2014/main" id="{BDD2623A-A510-7D98-9004-DC86B2C1DADE}"/>
              </a:ext>
            </a:extLst>
          </p:cNvPr>
          <p:cNvSpPr>
            <a:spLocks noGrp="1"/>
          </p:cNvSpPr>
          <p:nvPr>
            <p:ph type="sldNum" sz="quarter" idx="7"/>
          </p:nvPr>
        </p:nvSpPr>
        <p:spPr/>
        <p:txBody>
          <a:bodyPr/>
          <a:lstStyle/>
          <a:p>
            <a:fld id="{B6F15528-21DE-4FAA-801E-634DDDAF4B2B}" type="slidenum">
              <a:rPr lang="en-AU" smtClean="0"/>
              <a:t>21</a:t>
            </a:fld>
            <a:endParaRPr lang="en-A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3444" y="1211580"/>
            <a:ext cx="4876799" cy="4070603"/>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304495" y="307177"/>
            <a:ext cx="3714750" cy="330835"/>
          </a:xfrm>
          <a:prstGeom prst="rect">
            <a:avLst/>
          </a:prstGeom>
        </p:spPr>
        <p:txBody>
          <a:bodyPr vert="horz" wrap="square" lIns="0" tIns="12700" rIns="0" bIns="0" rtlCol="0">
            <a:spAutoFit/>
          </a:bodyPr>
          <a:lstStyle/>
          <a:p>
            <a:pPr marL="12700">
              <a:lnSpc>
                <a:spcPct val="100000"/>
              </a:lnSpc>
              <a:spcBef>
                <a:spcPts val="100"/>
              </a:spcBef>
            </a:pPr>
            <a:r>
              <a:rPr sz="2000" i="0" dirty="0">
                <a:solidFill>
                  <a:srgbClr val="FFFFFF"/>
                </a:solidFill>
                <a:latin typeface="Arial"/>
                <a:cs typeface="Arial"/>
              </a:rPr>
              <a:t>DUSTY NICKEL</a:t>
            </a:r>
            <a:r>
              <a:rPr sz="2000" i="0" spc="-95" dirty="0">
                <a:solidFill>
                  <a:srgbClr val="FFFFFF"/>
                </a:solidFill>
                <a:latin typeface="Arial"/>
                <a:cs typeface="Arial"/>
              </a:rPr>
              <a:t> </a:t>
            </a:r>
            <a:r>
              <a:rPr sz="2000" i="0" dirty="0">
                <a:solidFill>
                  <a:srgbClr val="FFFFFF"/>
                </a:solidFill>
                <a:latin typeface="Arial"/>
                <a:cs typeface="Arial"/>
              </a:rPr>
              <a:t>DISCOVERIES</a:t>
            </a:r>
            <a:endParaRPr sz="2000" dirty="0">
              <a:latin typeface="Arial"/>
              <a:cs typeface="Arial"/>
            </a:endParaRPr>
          </a:p>
        </p:txBody>
      </p:sp>
      <p:sp>
        <p:nvSpPr>
          <p:cNvPr id="4" name="object 4"/>
          <p:cNvSpPr txBox="1"/>
          <p:nvPr/>
        </p:nvSpPr>
        <p:spPr>
          <a:xfrm>
            <a:off x="5262853" y="1201480"/>
            <a:ext cx="3747770" cy="2562860"/>
          </a:xfrm>
          <a:prstGeom prst="rect">
            <a:avLst/>
          </a:prstGeom>
        </p:spPr>
        <p:txBody>
          <a:bodyPr vert="horz" wrap="square" lIns="0" tIns="12700" rIns="0" bIns="0" rtlCol="0">
            <a:spAutoFit/>
          </a:bodyPr>
          <a:lstStyle/>
          <a:p>
            <a:pPr marL="12700" algn="just">
              <a:lnSpc>
                <a:spcPct val="100000"/>
              </a:lnSpc>
              <a:spcBef>
                <a:spcPts val="100"/>
              </a:spcBef>
            </a:pPr>
            <a:r>
              <a:rPr sz="1200" b="1" u="sng" spc="-10" dirty="0">
                <a:solidFill>
                  <a:schemeClr val="accent2"/>
                </a:solidFill>
                <a:uFill>
                  <a:solidFill>
                    <a:srgbClr val="464646"/>
                  </a:solidFill>
                </a:uFill>
                <a:latin typeface="Arial"/>
                <a:cs typeface="Arial"/>
              </a:rPr>
              <a:t>3. </a:t>
            </a:r>
            <a:r>
              <a:rPr sz="1200" b="1" u="sng" spc="-25" dirty="0">
                <a:solidFill>
                  <a:schemeClr val="accent2"/>
                </a:solidFill>
                <a:uFill>
                  <a:solidFill>
                    <a:srgbClr val="464646"/>
                  </a:solidFill>
                </a:uFill>
                <a:latin typeface="Arial"/>
                <a:cs typeface="Arial"/>
              </a:rPr>
              <a:t>J</a:t>
            </a:r>
            <a:r>
              <a:rPr lang="en-AU" sz="1200" b="1" u="sng" spc="-25" dirty="0">
                <a:solidFill>
                  <a:schemeClr val="accent2"/>
                </a:solidFill>
                <a:uFill>
                  <a:solidFill>
                    <a:srgbClr val="464646"/>
                  </a:solidFill>
                </a:uFill>
                <a:latin typeface="Arial"/>
                <a:cs typeface="Arial"/>
              </a:rPr>
              <a:t>UMPING JACK</a:t>
            </a:r>
            <a:endParaRPr sz="1200" u="sng" dirty="0">
              <a:solidFill>
                <a:schemeClr val="accent2"/>
              </a:solidFill>
              <a:latin typeface="Arial"/>
              <a:cs typeface="Arial"/>
            </a:endParaRPr>
          </a:p>
          <a:p>
            <a:pPr marL="12700" marR="5080" algn="just">
              <a:lnSpc>
                <a:spcPct val="100000"/>
              </a:lnSpc>
              <a:spcBef>
                <a:spcPts val="900"/>
              </a:spcBef>
            </a:pPr>
            <a:r>
              <a:rPr sz="1200" spc="-40" dirty="0">
                <a:solidFill>
                  <a:srgbClr val="464646"/>
                </a:solidFill>
                <a:latin typeface="Arial"/>
                <a:cs typeface="Arial"/>
              </a:rPr>
              <a:t>Two </a:t>
            </a:r>
            <a:r>
              <a:rPr sz="1200" spc="-25" dirty="0">
                <a:solidFill>
                  <a:srgbClr val="464646"/>
                </a:solidFill>
                <a:latin typeface="Arial"/>
                <a:cs typeface="Arial"/>
              </a:rPr>
              <a:t>holes </a:t>
            </a:r>
            <a:r>
              <a:rPr sz="1200" spc="-30" dirty="0">
                <a:solidFill>
                  <a:srgbClr val="464646"/>
                </a:solidFill>
                <a:latin typeface="Arial"/>
                <a:cs typeface="Arial"/>
              </a:rPr>
              <a:t>intersected </a:t>
            </a:r>
            <a:r>
              <a:rPr sz="1200" spc="-25" dirty="0">
                <a:solidFill>
                  <a:srgbClr val="464646"/>
                </a:solidFill>
                <a:latin typeface="Arial"/>
                <a:cs typeface="Arial"/>
              </a:rPr>
              <a:t>massive </a:t>
            </a:r>
            <a:r>
              <a:rPr sz="1200" spc="-20" dirty="0">
                <a:solidFill>
                  <a:srgbClr val="464646"/>
                </a:solidFill>
                <a:latin typeface="Arial"/>
                <a:cs typeface="Arial"/>
              </a:rPr>
              <a:t>and </a:t>
            </a:r>
            <a:r>
              <a:rPr sz="1200" spc="-30" dirty="0">
                <a:solidFill>
                  <a:srgbClr val="464646"/>
                </a:solidFill>
                <a:latin typeface="Arial"/>
                <a:cs typeface="Arial"/>
              </a:rPr>
              <a:t>semi-massive </a:t>
            </a:r>
            <a:r>
              <a:rPr sz="1200" spc="-20" dirty="0">
                <a:solidFill>
                  <a:srgbClr val="464646"/>
                </a:solidFill>
                <a:latin typeface="Arial"/>
                <a:cs typeface="Arial"/>
              </a:rPr>
              <a:t>Ni-  </a:t>
            </a:r>
            <a:r>
              <a:rPr sz="1200" spc="-25" dirty="0">
                <a:solidFill>
                  <a:srgbClr val="464646"/>
                </a:solidFill>
                <a:latin typeface="Arial"/>
                <a:cs typeface="Arial"/>
              </a:rPr>
              <a:t>sulphides.</a:t>
            </a:r>
            <a:endParaRPr sz="1200" dirty="0">
              <a:latin typeface="Arial"/>
              <a:cs typeface="Arial"/>
            </a:endParaRPr>
          </a:p>
          <a:p>
            <a:pPr marL="12700" marR="7620" algn="just">
              <a:lnSpc>
                <a:spcPct val="100000"/>
              </a:lnSpc>
              <a:spcBef>
                <a:spcPts val="900"/>
              </a:spcBef>
            </a:pPr>
            <a:r>
              <a:rPr sz="1200" spc="-25" dirty="0">
                <a:solidFill>
                  <a:srgbClr val="464646"/>
                </a:solidFill>
                <a:latin typeface="Arial"/>
                <a:cs typeface="Arial"/>
              </a:rPr>
              <a:t>Discovery hole </a:t>
            </a:r>
            <a:r>
              <a:rPr sz="1200" spc="-30" dirty="0">
                <a:solidFill>
                  <a:srgbClr val="464646"/>
                </a:solidFill>
                <a:latin typeface="Arial"/>
                <a:cs typeface="Arial"/>
              </a:rPr>
              <a:t>intersected </a:t>
            </a:r>
            <a:r>
              <a:rPr sz="1200" spc="-5" dirty="0">
                <a:solidFill>
                  <a:srgbClr val="464646"/>
                </a:solidFill>
                <a:latin typeface="Arial"/>
                <a:cs typeface="Arial"/>
              </a:rPr>
              <a:t>up to </a:t>
            </a:r>
            <a:r>
              <a:rPr sz="1200" b="1" u="sng" spc="-15" dirty="0">
                <a:solidFill>
                  <a:srgbClr val="464646"/>
                </a:solidFill>
                <a:uFill>
                  <a:solidFill>
                    <a:srgbClr val="464646"/>
                  </a:solidFill>
                </a:uFill>
                <a:latin typeface="Arial"/>
                <a:cs typeface="Arial"/>
              </a:rPr>
              <a:t>3.4m</a:t>
            </a:r>
            <a:r>
              <a:rPr sz="1200" b="1" spc="-15" dirty="0">
                <a:solidFill>
                  <a:srgbClr val="464646"/>
                </a:solidFill>
                <a:latin typeface="Arial"/>
                <a:cs typeface="Arial"/>
              </a:rPr>
              <a:t> </a:t>
            </a:r>
            <a:r>
              <a:rPr sz="1200" spc="-5" dirty="0">
                <a:solidFill>
                  <a:srgbClr val="464646"/>
                </a:solidFill>
                <a:latin typeface="Arial"/>
                <a:cs typeface="Arial"/>
              </a:rPr>
              <a:t>of </a:t>
            </a:r>
            <a:r>
              <a:rPr sz="1200" spc="-15" dirty="0">
                <a:solidFill>
                  <a:srgbClr val="464646"/>
                </a:solidFill>
                <a:latin typeface="Arial"/>
                <a:cs typeface="Arial"/>
              </a:rPr>
              <a:t>massive </a:t>
            </a:r>
            <a:r>
              <a:rPr sz="1200" spc="-10" dirty="0">
                <a:solidFill>
                  <a:srgbClr val="464646"/>
                </a:solidFill>
                <a:latin typeface="Arial"/>
                <a:cs typeface="Arial"/>
              </a:rPr>
              <a:t>and  </a:t>
            </a:r>
            <a:r>
              <a:rPr sz="1200" spc="-15" dirty="0">
                <a:solidFill>
                  <a:srgbClr val="464646"/>
                </a:solidFill>
                <a:latin typeface="Arial"/>
                <a:cs typeface="Arial"/>
              </a:rPr>
              <a:t>semi-massive </a:t>
            </a:r>
            <a:r>
              <a:rPr sz="1200" spc="-20" dirty="0">
                <a:solidFill>
                  <a:srgbClr val="464646"/>
                </a:solidFill>
                <a:latin typeface="Arial"/>
                <a:cs typeface="Arial"/>
              </a:rPr>
              <a:t>Ni-sulphide</a:t>
            </a:r>
            <a:r>
              <a:rPr sz="1200" spc="290" dirty="0">
                <a:solidFill>
                  <a:srgbClr val="464646"/>
                </a:solidFill>
                <a:latin typeface="Arial"/>
                <a:cs typeface="Arial"/>
              </a:rPr>
              <a:t> </a:t>
            </a:r>
            <a:r>
              <a:rPr sz="1200" spc="-20" dirty="0">
                <a:solidFill>
                  <a:srgbClr val="464646"/>
                </a:solidFill>
                <a:latin typeface="Arial"/>
                <a:cs typeface="Arial"/>
              </a:rPr>
              <a:t>potentially </a:t>
            </a:r>
            <a:r>
              <a:rPr sz="1200" spc="-15" dirty="0">
                <a:solidFill>
                  <a:srgbClr val="464646"/>
                </a:solidFill>
                <a:latin typeface="Arial"/>
                <a:cs typeface="Arial"/>
              </a:rPr>
              <a:t>grading between  </a:t>
            </a:r>
            <a:r>
              <a:rPr sz="1200" b="1" u="sng" spc="-10" dirty="0">
                <a:solidFill>
                  <a:srgbClr val="464646"/>
                </a:solidFill>
                <a:uFill>
                  <a:solidFill>
                    <a:srgbClr val="464646"/>
                  </a:solidFill>
                </a:uFill>
                <a:latin typeface="Arial"/>
                <a:cs typeface="Arial"/>
              </a:rPr>
              <a:t>1.44 and 4.66% Ni</a:t>
            </a:r>
            <a:r>
              <a:rPr sz="1200" b="1" u="sng" spc="-10" dirty="0">
                <a:solidFill>
                  <a:srgbClr val="464646"/>
                </a:solidFill>
                <a:latin typeface="Arial"/>
                <a:cs typeface="Arial"/>
              </a:rPr>
              <a:t> </a:t>
            </a:r>
            <a:r>
              <a:rPr sz="1200" spc="-15" dirty="0">
                <a:solidFill>
                  <a:srgbClr val="464646"/>
                </a:solidFill>
                <a:latin typeface="Arial"/>
                <a:cs typeface="Arial"/>
              </a:rPr>
              <a:t>according </a:t>
            </a:r>
            <a:r>
              <a:rPr sz="1200" spc="-5" dirty="0">
                <a:solidFill>
                  <a:srgbClr val="464646"/>
                </a:solidFill>
                <a:latin typeface="Arial"/>
                <a:cs typeface="Arial"/>
              </a:rPr>
              <a:t>to </a:t>
            </a:r>
            <a:r>
              <a:rPr sz="1200" spc="-10" dirty="0">
                <a:solidFill>
                  <a:srgbClr val="464646"/>
                </a:solidFill>
                <a:latin typeface="Arial"/>
                <a:cs typeface="Arial"/>
              </a:rPr>
              <a:t>hand </a:t>
            </a:r>
            <a:r>
              <a:rPr sz="1200" spc="-15" dirty="0">
                <a:solidFill>
                  <a:srgbClr val="464646"/>
                </a:solidFill>
                <a:latin typeface="Arial"/>
                <a:cs typeface="Arial"/>
              </a:rPr>
              <a:t>held portable  XRF (hh-pXRF) </a:t>
            </a:r>
            <a:r>
              <a:rPr sz="1200" spc="-10" dirty="0">
                <a:solidFill>
                  <a:srgbClr val="464646"/>
                </a:solidFill>
                <a:latin typeface="Arial"/>
                <a:cs typeface="Arial"/>
              </a:rPr>
              <a:t>point </a:t>
            </a:r>
            <a:r>
              <a:rPr sz="1200" spc="-15" dirty="0">
                <a:solidFill>
                  <a:srgbClr val="464646"/>
                </a:solidFill>
                <a:latin typeface="Arial"/>
                <a:cs typeface="Arial"/>
              </a:rPr>
              <a:t>analyses </a:t>
            </a:r>
            <a:r>
              <a:rPr sz="1200" spc="-10" dirty="0">
                <a:solidFill>
                  <a:srgbClr val="464646"/>
                </a:solidFill>
                <a:latin typeface="Arial"/>
                <a:cs typeface="Arial"/>
              </a:rPr>
              <a:t>along the </a:t>
            </a:r>
            <a:r>
              <a:rPr sz="1200" spc="-15" dirty="0">
                <a:solidFill>
                  <a:srgbClr val="464646"/>
                </a:solidFill>
                <a:latin typeface="Arial"/>
                <a:cs typeface="Arial"/>
              </a:rPr>
              <a:t>massive  sulphide core, </a:t>
            </a:r>
            <a:r>
              <a:rPr sz="1200" spc="-10" dirty="0">
                <a:solidFill>
                  <a:srgbClr val="464646"/>
                </a:solidFill>
                <a:latin typeface="Arial"/>
                <a:cs typeface="Arial"/>
              </a:rPr>
              <a:t>from 240.3m</a:t>
            </a:r>
            <a:r>
              <a:rPr sz="1200" spc="-105" dirty="0">
                <a:solidFill>
                  <a:srgbClr val="464646"/>
                </a:solidFill>
                <a:latin typeface="Arial"/>
                <a:cs typeface="Arial"/>
              </a:rPr>
              <a:t> </a:t>
            </a:r>
            <a:r>
              <a:rPr sz="1200" spc="-15" dirty="0">
                <a:solidFill>
                  <a:srgbClr val="464646"/>
                </a:solidFill>
                <a:latin typeface="Arial"/>
                <a:cs typeface="Arial"/>
              </a:rPr>
              <a:t>downhole.</a:t>
            </a:r>
            <a:endParaRPr sz="1200" dirty="0">
              <a:latin typeface="Arial"/>
              <a:cs typeface="Arial"/>
            </a:endParaRPr>
          </a:p>
          <a:p>
            <a:pPr marL="12700" marR="6350" algn="just">
              <a:lnSpc>
                <a:spcPct val="100000"/>
              </a:lnSpc>
              <a:spcBef>
                <a:spcPts val="900"/>
              </a:spcBef>
            </a:pPr>
            <a:r>
              <a:rPr sz="1200" spc="-10" dirty="0">
                <a:solidFill>
                  <a:srgbClr val="464646"/>
                </a:solidFill>
                <a:latin typeface="Arial"/>
                <a:cs typeface="Arial"/>
              </a:rPr>
              <a:t>The </a:t>
            </a:r>
            <a:r>
              <a:rPr sz="1200" spc="-15" dirty="0">
                <a:solidFill>
                  <a:srgbClr val="464646"/>
                </a:solidFill>
                <a:latin typeface="Arial"/>
                <a:cs typeface="Arial"/>
              </a:rPr>
              <a:t>second hole intersected </a:t>
            </a:r>
            <a:r>
              <a:rPr sz="1200" b="1" u="sng" spc="-10" dirty="0">
                <a:solidFill>
                  <a:srgbClr val="464646"/>
                </a:solidFill>
                <a:uFill>
                  <a:solidFill>
                    <a:srgbClr val="464646"/>
                  </a:solidFill>
                </a:uFill>
                <a:latin typeface="Arial"/>
                <a:cs typeface="Arial"/>
              </a:rPr>
              <a:t>2.3m</a:t>
            </a:r>
            <a:r>
              <a:rPr sz="1200" b="1" spc="-10" dirty="0">
                <a:solidFill>
                  <a:srgbClr val="464646"/>
                </a:solidFill>
                <a:latin typeface="Arial"/>
                <a:cs typeface="Arial"/>
              </a:rPr>
              <a:t> </a:t>
            </a:r>
            <a:r>
              <a:rPr sz="1200" spc="-10" dirty="0">
                <a:solidFill>
                  <a:srgbClr val="464646"/>
                </a:solidFill>
                <a:latin typeface="Arial"/>
                <a:cs typeface="Arial"/>
              </a:rPr>
              <a:t>of </a:t>
            </a:r>
            <a:r>
              <a:rPr sz="1200" spc="-15" dirty="0">
                <a:solidFill>
                  <a:srgbClr val="464646"/>
                </a:solidFill>
                <a:latin typeface="Arial"/>
                <a:cs typeface="Arial"/>
              </a:rPr>
              <a:t>massive </a:t>
            </a:r>
            <a:r>
              <a:rPr sz="1200" spc="-10" dirty="0">
                <a:solidFill>
                  <a:srgbClr val="464646"/>
                </a:solidFill>
                <a:latin typeface="Arial"/>
                <a:cs typeface="Arial"/>
              </a:rPr>
              <a:t>and </a:t>
            </a:r>
            <a:r>
              <a:rPr sz="1200" spc="-15" dirty="0">
                <a:solidFill>
                  <a:srgbClr val="464646"/>
                </a:solidFill>
                <a:latin typeface="Arial"/>
                <a:cs typeface="Arial"/>
              </a:rPr>
              <a:t>semi-  massive Ni-sulphides potentially grading between </a:t>
            </a:r>
            <a:r>
              <a:rPr sz="1200" b="1" u="sng" spc="-15" dirty="0">
                <a:solidFill>
                  <a:srgbClr val="464646"/>
                </a:solidFill>
                <a:uFill>
                  <a:solidFill>
                    <a:srgbClr val="464646"/>
                  </a:solidFill>
                </a:uFill>
                <a:latin typeface="Arial"/>
                <a:cs typeface="Arial"/>
              </a:rPr>
              <a:t>1.28 </a:t>
            </a:r>
            <a:r>
              <a:rPr sz="1200" b="1" u="sng" spc="-15" dirty="0">
                <a:solidFill>
                  <a:srgbClr val="464646"/>
                </a:solidFill>
                <a:latin typeface="Arial"/>
                <a:cs typeface="Arial"/>
              </a:rPr>
              <a:t> </a:t>
            </a:r>
            <a:r>
              <a:rPr sz="1200" b="1" u="sng" spc="-10" dirty="0">
                <a:solidFill>
                  <a:srgbClr val="464646"/>
                </a:solidFill>
                <a:uFill>
                  <a:solidFill>
                    <a:srgbClr val="464646"/>
                  </a:solidFill>
                </a:uFill>
                <a:latin typeface="Arial"/>
                <a:cs typeface="Arial"/>
              </a:rPr>
              <a:t>and 3.5% Ni</a:t>
            </a:r>
            <a:r>
              <a:rPr sz="1200" b="1" spc="-10" dirty="0">
                <a:solidFill>
                  <a:srgbClr val="464646"/>
                </a:solidFill>
                <a:uFill>
                  <a:solidFill>
                    <a:srgbClr val="464646"/>
                  </a:solidFill>
                </a:uFill>
                <a:latin typeface="Arial"/>
                <a:cs typeface="Arial"/>
              </a:rPr>
              <a:t> </a:t>
            </a:r>
            <a:r>
              <a:rPr sz="1200" spc="-15" dirty="0">
                <a:solidFill>
                  <a:srgbClr val="464646"/>
                </a:solidFill>
                <a:latin typeface="Arial"/>
                <a:cs typeface="Arial"/>
              </a:rPr>
              <a:t>according </a:t>
            </a:r>
            <a:r>
              <a:rPr sz="1200" spc="-5" dirty="0">
                <a:solidFill>
                  <a:srgbClr val="464646"/>
                </a:solidFill>
                <a:latin typeface="Arial"/>
                <a:cs typeface="Arial"/>
              </a:rPr>
              <a:t>to </a:t>
            </a:r>
            <a:r>
              <a:rPr sz="1200" spc="-15" dirty="0">
                <a:solidFill>
                  <a:srgbClr val="464646"/>
                </a:solidFill>
                <a:latin typeface="Arial"/>
                <a:cs typeface="Arial"/>
              </a:rPr>
              <a:t>hh-pXRF </a:t>
            </a:r>
            <a:r>
              <a:rPr sz="1200" spc="-10" dirty="0">
                <a:solidFill>
                  <a:srgbClr val="464646"/>
                </a:solidFill>
                <a:latin typeface="Arial"/>
                <a:cs typeface="Arial"/>
              </a:rPr>
              <a:t>point </a:t>
            </a:r>
            <a:r>
              <a:rPr sz="1200" spc="-15" dirty="0">
                <a:solidFill>
                  <a:srgbClr val="464646"/>
                </a:solidFill>
                <a:latin typeface="Arial"/>
                <a:cs typeface="Arial"/>
              </a:rPr>
              <a:t>analysis </a:t>
            </a:r>
            <a:r>
              <a:rPr sz="1200" spc="-10" dirty="0">
                <a:solidFill>
                  <a:srgbClr val="464646"/>
                </a:solidFill>
                <a:latin typeface="Arial"/>
                <a:cs typeface="Arial"/>
              </a:rPr>
              <a:t>from  232.1m</a:t>
            </a:r>
            <a:r>
              <a:rPr sz="1200" spc="-45" dirty="0">
                <a:solidFill>
                  <a:srgbClr val="464646"/>
                </a:solidFill>
                <a:latin typeface="Arial"/>
                <a:cs typeface="Arial"/>
              </a:rPr>
              <a:t> </a:t>
            </a:r>
            <a:r>
              <a:rPr sz="1200" spc="-15" dirty="0">
                <a:solidFill>
                  <a:srgbClr val="464646"/>
                </a:solidFill>
                <a:latin typeface="Arial"/>
                <a:cs typeface="Arial"/>
              </a:rPr>
              <a:t>downhole.</a:t>
            </a:r>
            <a:endParaRPr sz="1200" dirty="0">
              <a:latin typeface="Arial"/>
              <a:cs typeface="Arial"/>
            </a:endParaRPr>
          </a:p>
        </p:txBody>
      </p:sp>
      <p:sp>
        <p:nvSpPr>
          <p:cNvPr id="5" name="object 5"/>
          <p:cNvSpPr txBox="1"/>
          <p:nvPr/>
        </p:nvSpPr>
        <p:spPr>
          <a:xfrm>
            <a:off x="8855331" y="6580195"/>
            <a:ext cx="165735" cy="166071"/>
          </a:xfrm>
          <a:prstGeom prst="rect">
            <a:avLst/>
          </a:prstGeom>
        </p:spPr>
        <p:txBody>
          <a:bodyPr vert="horz" wrap="square" lIns="0" tIns="12065" rIns="0" bIns="0" rtlCol="0">
            <a:spAutoFit/>
          </a:bodyPr>
          <a:lstStyle/>
          <a:p>
            <a:pPr marL="12700">
              <a:lnSpc>
                <a:spcPct val="100000"/>
              </a:lnSpc>
              <a:spcBef>
                <a:spcPts val="95"/>
              </a:spcBef>
            </a:pPr>
            <a:r>
              <a:rPr sz="1000" spc="-10" dirty="0">
                <a:latin typeface="Arial"/>
                <a:cs typeface="Arial"/>
              </a:rPr>
              <a:t>1</a:t>
            </a:r>
            <a:endParaRPr sz="1000" dirty="0">
              <a:latin typeface="Arial"/>
              <a:cs typeface="Arial"/>
            </a:endParaRPr>
          </a:p>
        </p:txBody>
      </p:sp>
      <p:sp>
        <p:nvSpPr>
          <p:cNvPr id="6" name="object 6"/>
          <p:cNvSpPr txBox="1"/>
          <p:nvPr/>
        </p:nvSpPr>
        <p:spPr>
          <a:xfrm>
            <a:off x="243331" y="5479352"/>
            <a:ext cx="2860040" cy="939800"/>
          </a:xfrm>
          <a:prstGeom prst="rect">
            <a:avLst/>
          </a:prstGeom>
        </p:spPr>
        <p:txBody>
          <a:bodyPr vert="horz" wrap="square" lIns="0" tIns="12700" rIns="0" bIns="0" rtlCol="0">
            <a:spAutoFit/>
          </a:bodyPr>
          <a:lstStyle/>
          <a:p>
            <a:pPr marL="12700" marR="5080" algn="just">
              <a:lnSpc>
                <a:spcPct val="100000"/>
              </a:lnSpc>
              <a:spcBef>
                <a:spcPts val="100"/>
              </a:spcBef>
            </a:pPr>
            <a:r>
              <a:rPr sz="1200" spc="-20" dirty="0">
                <a:solidFill>
                  <a:srgbClr val="464646"/>
                </a:solidFill>
                <a:latin typeface="Arial"/>
                <a:cs typeface="Arial"/>
              </a:rPr>
              <a:t>Only </a:t>
            </a:r>
            <a:r>
              <a:rPr sz="1200" spc="-25" dirty="0">
                <a:solidFill>
                  <a:srgbClr val="464646"/>
                </a:solidFill>
                <a:latin typeface="Arial"/>
                <a:cs typeface="Arial"/>
              </a:rPr>
              <a:t>1.4km </a:t>
            </a:r>
            <a:r>
              <a:rPr sz="1200" spc="-20" dirty="0">
                <a:solidFill>
                  <a:srgbClr val="464646"/>
                </a:solidFill>
                <a:latin typeface="Arial"/>
                <a:cs typeface="Arial"/>
              </a:rPr>
              <a:t>so </a:t>
            </a:r>
            <a:r>
              <a:rPr sz="1200" spc="-15" dirty="0">
                <a:solidFill>
                  <a:srgbClr val="464646"/>
                </a:solidFill>
                <a:latin typeface="Arial"/>
                <a:cs typeface="Arial"/>
              </a:rPr>
              <a:t>far </a:t>
            </a:r>
            <a:r>
              <a:rPr sz="1200" spc="-25" dirty="0">
                <a:solidFill>
                  <a:srgbClr val="464646"/>
                </a:solidFill>
                <a:latin typeface="Arial"/>
                <a:cs typeface="Arial"/>
              </a:rPr>
              <a:t>tested </a:t>
            </a:r>
            <a:r>
              <a:rPr sz="1200" spc="-10" dirty="0">
                <a:solidFill>
                  <a:srgbClr val="464646"/>
                </a:solidFill>
                <a:latin typeface="Arial"/>
                <a:cs typeface="Arial"/>
              </a:rPr>
              <a:t>at </a:t>
            </a:r>
            <a:r>
              <a:rPr sz="1200" dirty="0">
                <a:solidFill>
                  <a:srgbClr val="464646"/>
                </a:solidFill>
                <a:latin typeface="Arial"/>
                <a:cs typeface="Arial"/>
              </a:rPr>
              <a:t>a </a:t>
            </a:r>
            <a:r>
              <a:rPr sz="1200" spc="-30" dirty="0">
                <a:solidFill>
                  <a:srgbClr val="464646"/>
                </a:solidFill>
                <a:latin typeface="Arial"/>
                <a:cs typeface="Arial"/>
              </a:rPr>
              <a:t>single </a:t>
            </a:r>
            <a:r>
              <a:rPr sz="1200" spc="-25" dirty="0">
                <a:solidFill>
                  <a:srgbClr val="464646"/>
                </a:solidFill>
                <a:latin typeface="Arial"/>
                <a:cs typeface="Arial"/>
              </a:rPr>
              <a:t>depth  along </a:t>
            </a:r>
            <a:r>
              <a:rPr sz="1200" dirty="0">
                <a:solidFill>
                  <a:srgbClr val="464646"/>
                </a:solidFill>
                <a:latin typeface="Arial"/>
                <a:cs typeface="Arial"/>
              </a:rPr>
              <a:t>a </a:t>
            </a:r>
            <a:r>
              <a:rPr sz="1200" spc="-20" dirty="0">
                <a:solidFill>
                  <a:srgbClr val="464646"/>
                </a:solidFill>
                <a:latin typeface="Arial"/>
                <a:cs typeface="Arial"/>
              </a:rPr>
              <a:t>7.5km </a:t>
            </a:r>
            <a:r>
              <a:rPr sz="1200" spc="-30" dirty="0">
                <a:solidFill>
                  <a:srgbClr val="464646"/>
                </a:solidFill>
                <a:latin typeface="Arial"/>
                <a:cs typeface="Arial"/>
              </a:rPr>
              <a:t>komatiite </a:t>
            </a:r>
            <a:r>
              <a:rPr sz="1200" spc="-25" dirty="0">
                <a:solidFill>
                  <a:srgbClr val="464646"/>
                </a:solidFill>
                <a:latin typeface="Arial"/>
                <a:cs typeface="Arial"/>
              </a:rPr>
              <a:t>magnetic trend</a:t>
            </a:r>
            <a:r>
              <a:rPr sz="1200" spc="-135" dirty="0">
                <a:solidFill>
                  <a:srgbClr val="464646"/>
                </a:solidFill>
                <a:latin typeface="Arial"/>
                <a:cs typeface="Arial"/>
              </a:rPr>
              <a:t> </a:t>
            </a:r>
            <a:r>
              <a:rPr sz="1200" spc="-35" dirty="0">
                <a:solidFill>
                  <a:srgbClr val="464646"/>
                </a:solidFill>
                <a:latin typeface="Arial"/>
                <a:cs typeface="Arial"/>
              </a:rPr>
              <a:t>and  </a:t>
            </a:r>
            <a:r>
              <a:rPr sz="1200" spc="-25" dirty="0">
                <a:solidFill>
                  <a:srgbClr val="464646"/>
                </a:solidFill>
                <a:latin typeface="Arial"/>
                <a:cs typeface="Arial"/>
              </a:rPr>
              <a:t>already </a:t>
            </a:r>
            <a:r>
              <a:rPr sz="1200" b="1" u="sng" spc="-20" dirty="0">
                <a:solidFill>
                  <a:srgbClr val="464646"/>
                </a:solidFill>
                <a:uFill>
                  <a:solidFill>
                    <a:srgbClr val="464646"/>
                  </a:solidFill>
                </a:uFill>
                <a:latin typeface="Arial"/>
                <a:cs typeface="Arial"/>
              </a:rPr>
              <a:t>four (4) </a:t>
            </a:r>
            <a:r>
              <a:rPr sz="1200" b="1" u="sng" spc="-25" dirty="0">
                <a:solidFill>
                  <a:srgbClr val="464646"/>
                </a:solidFill>
                <a:uFill>
                  <a:solidFill>
                    <a:srgbClr val="464646"/>
                  </a:solidFill>
                </a:uFill>
                <a:latin typeface="Arial"/>
                <a:cs typeface="Arial"/>
              </a:rPr>
              <a:t>discovery </a:t>
            </a:r>
            <a:r>
              <a:rPr sz="1200" b="1" u="sng" spc="-20" dirty="0">
                <a:solidFill>
                  <a:srgbClr val="464646"/>
                </a:solidFill>
                <a:uFill>
                  <a:solidFill>
                    <a:srgbClr val="464646"/>
                  </a:solidFill>
                </a:uFill>
                <a:latin typeface="Arial"/>
                <a:cs typeface="Arial"/>
              </a:rPr>
              <a:t>locations </a:t>
            </a:r>
            <a:r>
              <a:rPr sz="1200" b="1" u="sng" spc="-25" dirty="0">
                <a:solidFill>
                  <a:srgbClr val="464646"/>
                </a:solidFill>
                <a:uFill>
                  <a:solidFill>
                    <a:srgbClr val="464646"/>
                  </a:solidFill>
                </a:uFill>
                <a:latin typeface="Arial"/>
                <a:cs typeface="Arial"/>
              </a:rPr>
              <a:t>of </a:t>
            </a:r>
            <a:r>
              <a:rPr sz="1200" b="1" u="sng" spc="-25" dirty="0">
                <a:solidFill>
                  <a:srgbClr val="464646"/>
                </a:solidFill>
                <a:latin typeface="Arial"/>
                <a:cs typeface="Arial"/>
              </a:rPr>
              <a:t> </a:t>
            </a:r>
            <a:r>
              <a:rPr sz="1200" b="1" u="sng" spc="-30" dirty="0">
                <a:solidFill>
                  <a:srgbClr val="464646"/>
                </a:solidFill>
                <a:uFill>
                  <a:solidFill>
                    <a:srgbClr val="464646"/>
                  </a:solidFill>
                </a:uFill>
                <a:latin typeface="Arial"/>
                <a:cs typeface="Arial"/>
              </a:rPr>
              <a:t>massive </a:t>
            </a:r>
            <a:r>
              <a:rPr sz="1200" b="1" u="sng" spc="-15" dirty="0">
                <a:solidFill>
                  <a:srgbClr val="464646"/>
                </a:solidFill>
                <a:uFill>
                  <a:solidFill>
                    <a:srgbClr val="464646"/>
                  </a:solidFill>
                </a:uFill>
                <a:latin typeface="Arial"/>
                <a:cs typeface="Arial"/>
              </a:rPr>
              <a:t>and </a:t>
            </a:r>
            <a:r>
              <a:rPr sz="1200" b="1" u="sng" spc="-30" dirty="0">
                <a:solidFill>
                  <a:srgbClr val="464646"/>
                </a:solidFill>
                <a:uFill>
                  <a:solidFill>
                    <a:srgbClr val="464646"/>
                  </a:solidFill>
                </a:uFill>
                <a:latin typeface="Arial"/>
                <a:cs typeface="Arial"/>
              </a:rPr>
              <a:t>semi-massive </a:t>
            </a:r>
            <a:r>
              <a:rPr sz="1200" b="1" u="sng" spc="-25" dirty="0">
                <a:solidFill>
                  <a:srgbClr val="464646"/>
                </a:solidFill>
                <a:uFill>
                  <a:solidFill>
                    <a:srgbClr val="464646"/>
                  </a:solidFill>
                </a:uFill>
                <a:latin typeface="Arial"/>
                <a:cs typeface="Arial"/>
              </a:rPr>
              <a:t>nickel </a:t>
            </a:r>
            <a:r>
              <a:rPr sz="1200" b="1" u="sng" spc="-25" dirty="0">
                <a:solidFill>
                  <a:srgbClr val="464646"/>
                </a:solidFill>
                <a:latin typeface="Arial"/>
                <a:cs typeface="Arial"/>
              </a:rPr>
              <a:t> </a:t>
            </a:r>
            <a:r>
              <a:rPr sz="1200" b="1" u="sng" spc="-25" dirty="0">
                <a:solidFill>
                  <a:srgbClr val="464646"/>
                </a:solidFill>
                <a:uFill>
                  <a:solidFill>
                    <a:srgbClr val="464646"/>
                  </a:solidFill>
                </a:uFill>
                <a:latin typeface="Arial"/>
                <a:cs typeface="Arial"/>
              </a:rPr>
              <a:t>sulphides</a:t>
            </a:r>
            <a:r>
              <a:rPr sz="1200" spc="-25" dirty="0">
                <a:solidFill>
                  <a:srgbClr val="464646"/>
                </a:solidFill>
                <a:latin typeface="Arial"/>
                <a:cs typeface="Arial"/>
              </a:rPr>
              <a:t>.</a:t>
            </a:r>
            <a:endParaRPr sz="1200" dirty="0">
              <a:latin typeface="Arial"/>
              <a:cs typeface="Arial"/>
            </a:endParaRPr>
          </a:p>
        </p:txBody>
      </p:sp>
      <p:sp>
        <p:nvSpPr>
          <p:cNvPr id="7" name="object 7"/>
          <p:cNvSpPr/>
          <p:nvPr/>
        </p:nvSpPr>
        <p:spPr>
          <a:xfrm>
            <a:off x="3252215" y="3429000"/>
            <a:ext cx="1842107" cy="3429000"/>
          </a:xfrm>
          <a:prstGeom prst="rect">
            <a:avLst/>
          </a:prstGeom>
          <a:blipFill>
            <a:blip r:embed="rId3" cstate="print"/>
            <a:stretch>
              <a:fillRect/>
            </a:stretch>
          </a:blipFill>
        </p:spPr>
        <p:txBody>
          <a:bodyPr wrap="square" lIns="0" tIns="0" rIns="0" bIns="0" rtlCol="0"/>
          <a:lstStyle/>
          <a:p>
            <a:endParaRPr dirty="0"/>
          </a:p>
        </p:txBody>
      </p:sp>
      <p:sp>
        <p:nvSpPr>
          <p:cNvPr id="8" name="object 8"/>
          <p:cNvSpPr txBox="1"/>
          <p:nvPr/>
        </p:nvSpPr>
        <p:spPr>
          <a:xfrm>
            <a:off x="5311454" y="3879137"/>
            <a:ext cx="3667125" cy="985519"/>
          </a:xfrm>
          <a:prstGeom prst="rect">
            <a:avLst/>
          </a:prstGeom>
        </p:spPr>
        <p:txBody>
          <a:bodyPr vert="horz" wrap="square" lIns="0" tIns="12700" rIns="0" bIns="0" rtlCol="0">
            <a:spAutoFit/>
          </a:bodyPr>
          <a:lstStyle/>
          <a:p>
            <a:pPr marL="12700">
              <a:lnSpc>
                <a:spcPct val="100000"/>
              </a:lnSpc>
              <a:spcBef>
                <a:spcPts val="100"/>
              </a:spcBef>
            </a:pPr>
            <a:r>
              <a:rPr sz="1200" b="1" u="sng" spc="-10" dirty="0">
                <a:solidFill>
                  <a:schemeClr val="accent2"/>
                </a:solidFill>
                <a:uFill>
                  <a:solidFill>
                    <a:srgbClr val="464646"/>
                  </a:solidFill>
                </a:uFill>
                <a:latin typeface="Arial"/>
                <a:cs typeface="Arial"/>
              </a:rPr>
              <a:t>4.</a:t>
            </a:r>
            <a:r>
              <a:rPr lang="en-AU" sz="1200" b="1" u="sng" spc="-10" dirty="0">
                <a:solidFill>
                  <a:schemeClr val="accent2"/>
                </a:solidFill>
                <a:uFill>
                  <a:solidFill>
                    <a:srgbClr val="464646"/>
                  </a:solidFill>
                </a:uFill>
                <a:latin typeface="Arial"/>
                <a:cs typeface="Arial"/>
              </a:rPr>
              <a:t>  </a:t>
            </a:r>
            <a:r>
              <a:rPr sz="1200" b="1" u="sng" spc="-30" dirty="0">
                <a:solidFill>
                  <a:schemeClr val="accent2"/>
                </a:solidFill>
                <a:uFill>
                  <a:solidFill>
                    <a:srgbClr val="464646"/>
                  </a:solidFill>
                </a:uFill>
                <a:latin typeface="Arial"/>
                <a:cs typeface="Arial"/>
              </a:rPr>
              <a:t>D</a:t>
            </a:r>
            <a:r>
              <a:rPr lang="en-AU" sz="1200" b="1" u="sng" spc="-30" dirty="0">
                <a:solidFill>
                  <a:schemeClr val="accent2"/>
                </a:solidFill>
                <a:uFill>
                  <a:solidFill>
                    <a:srgbClr val="464646"/>
                  </a:solidFill>
                </a:uFill>
                <a:latin typeface="Arial"/>
                <a:cs typeface="Arial"/>
              </a:rPr>
              <a:t>IMMA</a:t>
            </a:r>
            <a:endParaRPr sz="1200" u="sng" dirty="0">
              <a:solidFill>
                <a:schemeClr val="accent2"/>
              </a:solidFill>
              <a:latin typeface="Arial"/>
              <a:cs typeface="Arial"/>
            </a:endParaRPr>
          </a:p>
          <a:p>
            <a:pPr marL="12700" marR="5080">
              <a:lnSpc>
                <a:spcPct val="100000"/>
              </a:lnSpc>
              <a:spcBef>
                <a:spcPts val="900"/>
              </a:spcBef>
            </a:pPr>
            <a:r>
              <a:rPr sz="1200" spc="-40" dirty="0">
                <a:solidFill>
                  <a:srgbClr val="404040"/>
                </a:solidFill>
                <a:latin typeface="Arial"/>
                <a:cs typeface="Arial"/>
              </a:rPr>
              <a:t>Two </a:t>
            </a:r>
            <a:r>
              <a:rPr sz="1200" spc="-25" dirty="0">
                <a:solidFill>
                  <a:srgbClr val="404040"/>
                </a:solidFill>
                <a:latin typeface="Arial"/>
                <a:cs typeface="Arial"/>
              </a:rPr>
              <a:t>holes </a:t>
            </a:r>
            <a:r>
              <a:rPr sz="1200" spc="-30" dirty="0">
                <a:solidFill>
                  <a:srgbClr val="404040"/>
                </a:solidFill>
                <a:latin typeface="Arial"/>
                <a:cs typeface="Arial"/>
              </a:rPr>
              <a:t>intersected </a:t>
            </a:r>
            <a:r>
              <a:rPr sz="1200" spc="-25" dirty="0">
                <a:solidFill>
                  <a:srgbClr val="404040"/>
                </a:solidFill>
                <a:latin typeface="Arial"/>
                <a:cs typeface="Arial"/>
              </a:rPr>
              <a:t>massive and </a:t>
            </a:r>
            <a:r>
              <a:rPr sz="1200" spc="-30" dirty="0">
                <a:solidFill>
                  <a:srgbClr val="404040"/>
                </a:solidFill>
                <a:latin typeface="Arial"/>
                <a:cs typeface="Arial"/>
              </a:rPr>
              <a:t>semi-massive </a:t>
            </a:r>
            <a:r>
              <a:rPr sz="1200" spc="-20" dirty="0">
                <a:solidFill>
                  <a:srgbClr val="404040"/>
                </a:solidFill>
                <a:latin typeface="Arial"/>
                <a:cs typeface="Arial"/>
              </a:rPr>
              <a:t>Ni-  </a:t>
            </a:r>
            <a:r>
              <a:rPr sz="1200" spc="-25" dirty="0">
                <a:solidFill>
                  <a:srgbClr val="404040"/>
                </a:solidFill>
                <a:latin typeface="Arial"/>
                <a:cs typeface="Arial"/>
              </a:rPr>
              <a:t>sulphides.</a:t>
            </a:r>
            <a:endParaRPr sz="1200" dirty="0">
              <a:latin typeface="Arial"/>
              <a:cs typeface="Arial"/>
            </a:endParaRPr>
          </a:p>
          <a:p>
            <a:pPr marL="12700">
              <a:lnSpc>
                <a:spcPct val="100000"/>
              </a:lnSpc>
              <a:spcBef>
                <a:spcPts val="900"/>
              </a:spcBef>
            </a:pPr>
            <a:r>
              <a:rPr sz="1200" spc="-5" dirty="0">
                <a:solidFill>
                  <a:srgbClr val="404040"/>
                </a:solidFill>
                <a:latin typeface="Arial"/>
                <a:cs typeface="Arial"/>
              </a:rPr>
              <a:t>Discovery</a:t>
            </a:r>
            <a:r>
              <a:rPr sz="1200" spc="160" dirty="0">
                <a:solidFill>
                  <a:srgbClr val="404040"/>
                </a:solidFill>
                <a:latin typeface="Arial"/>
                <a:cs typeface="Arial"/>
              </a:rPr>
              <a:t> </a:t>
            </a:r>
            <a:r>
              <a:rPr sz="1200" spc="-5" dirty="0">
                <a:solidFill>
                  <a:srgbClr val="404040"/>
                </a:solidFill>
                <a:latin typeface="Arial"/>
                <a:cs typeface="Arial"/>
              </a:rPr>
              <a:t>hole</a:t>
            </a:r>
            <a:r>
              <a:rPr sz="1200" spc="180" dirty="0">
                <a:solidFill>
                  <a:srgbClr val="404040"/>
                </a:solidFill>
                <a:latin typeface="Arial"/>
                <a:cs typeface="Arial"/>
              </a:rPr>
              <a:t> </a:t>
            </a:r>
            <a:r>
              <a:rPr sz="1200" spc="-5" dirty="0">
                <a:solidFill>
                  <a:srgbClr val="404040"/>
                </a:solidFill>
                <a:latin typeface="Arial"/>
                <a:cs typeface="Arial"/>
              </a:rPr>
              <a:t>TED41,</a:t>
            </a:r>
            <a:r>
              <a:rPr sz="1200" spc="180" dirty="0">
                <a:solidFill>
                  <a:srgbClr val="404040"/>
                </a:solidFill>
                <a:latin typeface="Arial"/>
                <a:cs typeface="Arial"/>
              </a:rPr>
              <a:t> </a:t>
            </a:r>
            <a:r>
              <a:rPr sz="1200" spc="-5" dirty="0">
                <a:solidFill>
                  <a:srgbClr val="404040"/>
                </a:solidFill>
                <a:latin typeface="Arial"/>
                <a:cs typeface="Arial"/>
              </a:rPr>
              <a:t>intersected</a:t>
            </a:r>
            <a:r>
              <a:rPr sz="1200" spc="170" dirty="0">
                <a:solidFill>
                  <a:srgbClr val="404040"/>
                </a:solidFill>
                <a:latin typeface="Arial"/>
                <a:cs typeface="Arial"/>
              </a:rPr>
              <a:t> </a:t>
            </a:r>
            <a:r>
              <a:rPr sz="1200" b="1" u="sng" spc="-5" dirty="0">
                <a:solidFill>
                  <a:srgbClr val="404040"/>
                </a:solidFill>
                <a:uFill>
                  <a:solidFill>
                    <a:srgbClr val="404040"/>
                  </a:solidFill>
                </a:uFill>
                <a:latin typeface="Arial"/>
                <a:cs typeface="Arial"/>
              </a:rPr>
              <a:t>3.6m</a:t>
            </a:r>
            <a:r>
              <a:rPr sz="1200" b="1" spc="175" dirty="0">
                <a:solidFill>
                  <a:srgbClr val="404040"/>
                </a:solidFill>
                <a:latin typeface="Arial"/>
                <a:cs typeface="Arial"/>
              </a:rPr>
              <a:t> </a:t>
            </a:r>
            <a:r>
              <a:rPr sz="1200" spc="-5" dirty="0">
                <a:solidFill>
                  <a:srgbClr val="404040"/>
                </a:solidFill>
                <a:latin typeface="Arial"/>
                <a:cs typeface="Arial"/>
              </a:rPr>
              <a:t>of</a:t>
            </a:r>
            <a:r>
              <a:rPr sz="1200" spc="180" dirty="0">
                <a:solidFill>
                  <a:srgbClr val="404040"/>
                </a:solidFill>
                <a:latin typeface="Arial"/>
                <a:cs typeface="Arial"/>
              </a:rPr>
              <a:t> </a:t>
            </a:r>
            <a:r>
              <a:rPr sz="1200" spc="-10" dirty="0">
                <a:solidFill>
                  <a:srgbClr val="404040"/>
                </a:solidFill>
                <a:latin typeface="Arial"/>
                <a:cs typeface="Arial"/>
              </a:rPr>
              <a:t>massive</a:t>
            </a:r>
            <a:endParaRPr sz="1200" dirty="0">
              <a:latin typeface="Arial"/>
              <a:cs typeface="Arial"/>
            </a:endParaRPr>
          </a:p>
        </p:txBody>
      </p:sp>
      <p:sp>
        <p:nvSpPr>
          <p:cNvPr id="9" name="object 9"/>
          <p:cNvSpPr txBox="1"/>
          <p:nvPr/>
        </p:nvSpPr>
        <p:spPr>
          <a:xfrm>
            <a:off x="5311454" y="4839257"/>
            <a:ext cx="3666490" cy="208279"/>
          </a:xfrm>
          <a:prstGeom prst="rect">
            <a:avLst/>
          </a:prstGeom>
        </p:spPr>
        <p:txBody>
          <a:bodyPr vert="horz" wrap="square" lIns="0" tIns="12700" rIns="0" bIns="0" rtlCol="0">
            <a:spAutoFit/>
          </a:bodyPr>
          <a:lstStyle/>
          <a:p>
            <a:pPr marL="12700">
              <a:lnSpc>
                <a:spcPct val="100000"/>
              </a:lnSpc>
              <a:spcBef>
                <a:spcPts val="100"/>
              </a:spcBef>
              <a:tabLst>
                <a:tab pos="1001394" algn="l"/>
                <a:tab pos="1461770" algn="l"/>
                <a:tab pos="2122805" algn="l"/>
                <a:tab pos="2968625" algn="l"/>
              </a:tabLst>
            </a:pPr>
            <a:r>
              <a:rPr sz="1200" spc="-5" dirty="0">
                <a:solidFill>
                  <a:srgbClr val="404040"/>
                </a:solidFill>
                <a:latin typeface="Arial"/>
                <a:cs typeface="Arial"/>
              </a:rPr>
              <a:t>Ni-sulphides	from	244.1m	</a:t>
            </a:r>
            <a:r>
              <a:rPr sz="1200" spc="-10" dirty="0">
                <a:solidFill>
                  <a:srgbClr val="404040"/>
                </a:solidFill>
                <a:latin typeface="Arial"/>
                <a:cs typeface="Arial"/>
              </a:rPr>
              <a:t>downhole,	</a:t>
            </a:r>
            <a:r>
              <a:rPr sz="1200" spc="-5" dirty="0">
                <a:solidFill>
                  <a:srgbClr val="404040"/>
                </a:solidFill>
                <a:latin typeface="Arial"/>
                <a:cs typeface="Arial"/>
              </a:rPr>
              <a:t>potentially</a:t>
            </a:r>
            <a:endParaRPr sz="1200" dirty="0">
              <a:latin typeface="Arial"/>
              <a:cs typeface="Arial"/>
            </a:endParaRPr>
          </a:p>
        </p:txBody>
      </p:sp>
      <p:sp>
        <p:nvSpPr>
          <p:cNvPr id="10" name="object 10"/>
          <p:cNvSpPr txBox="1"/>
          <p:nvPr/>
        </p:nvSpPr>
        <p:spPr>
          <a:xfrm>
            <a:off x="5311454" y="5022137"/>
            <a:ext cx="3583940" cy="19749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404040"/>
                </a:solidFill>
                <a:latin typeface="Arial"/>
                <a:cs typeface="Arial"/>
              </a:rPr>
              <a:t>grading between </a:t>
            </a:r>
            <a:r>
              <a:rPr sz="1200" b="1" u="sng" dirty="0">
                <a:solidFill>
                  <a:srgbClr val="404040"/>
                </a:solidFill>
                <a:uFill>
                  <a:solidFill>
                    <a:srgbClr val="404040"/>
                  </a:solidFill>
                </a:uFill>
                <a:latin typeface="Arial"/>
                <a:cs typeface="Arial"/>
              </a:rPr>
              <a:t>1.45 </a:t>
            </a:r>
            <a:r>
              <a:rPr sz="1200" b="1" u="sng" spc="-5" dirty="0">
                <a:solidFill>
                  <a:srgbClr val="404040"/>
                </a:solidFill>
                <a:uFill>
                  <a:solidFill>
                    <a:srgbClr val="404040"/>
                  </a:solidFill>
                </a:uFill>
                <a:latin typeface="Arial"/>
                <a:cs typeface="Arial"/>
              </a:rPr>
              <a:t>and </a:t>
            </a:r>
            <a:r>
              <a:rPr sz="1200" b="1" u="sng" dirty="0">
                <a:solidFill>
                  <a:srgbClr val="404040"/>
                </a:solidFill>
                <a:uFill>
                  <a:solidFill>
                    <a:srgbClr val="404040"/>
                  </a:solidFill>
                </a:uFill>
                <a:latin typeface="Arial"/>
                <a:cs typeface="Arial"/>
              </a:rPr>
              <a:t>3.66% </a:t>
            </a:r>
            <a:r>
              <a:rPr sz="1200" b="1" u="sng" spc="-5" dirty="0">
                <a:solidFill>
                  <a:srgbClr val="404040"/>
                </a:solidFill>
                <a:uFill>
                  <a:solidFill>
                    <a:srgbClr val="404040"/>
                  </a:solidFill>
                </a:uFill>
                <a:latin typeface="Arial"/>
                <a:cs typeface="Arial"/>
              </a:rPr>
              <a:t>Ni </a:t>
            </a:r>
            <a:r>
              <a:rPr sz="1200" spc="-5" dirty="0">
                <a:solidFill>
                  <a:srgbClr val="404040"/>
                </a:solidFill>
                <a:latin typeface="Arial"/>
                <a:cs typeface="Arial"/>
              </a:rPr>
              <a:t>(hh-pXRF</a:t>
            </a:r>
            <a:r>
              <a:rPr sz="1200" spc="-110" dirty="0">
                <a:solidFill>
                  <a:srgbClr val="404040"/>
                </a:solidFill>
                <a:latin typeface="Arial"/>
                <a:cs typeface="Arial"/>
              </a:rPr>
              <a:t> </a:t>
            </a:r>
            <a:r>
              <a:rPr sz="1200" spc="-5" dirty="0">
                <a:solidFill>
                  <a:srgbClr val="404040"/>
                </a:solidFill>
                <a:latin typeface="Arial"/>
                <a:cs typeface="Arial"/>
              </a:rPr>
              <a:t>only).</a:t>
            </a:r>
            <a:endParaRPr sz="1200" dirty="0">
              <a:latin typeface="Arial"/>
              <a:cs typeface="Arial"/>
            </a:endParaRPr>
          </a:p>
        </p:txBody>
      </p:sp>
      <p:sp>
        <p:nvSpPr>
          <p:cNvPr id="11" name="object 11"/>
          <p:cNvSpPr txBox="1"/>
          <p:nvPr/>
        </p:nvSpPr>
        <p:spPr>
          <a:xfrm>
            <a:off x="5311454" y="5319317"/>
            <a:ext cx="3664585" cy="1122680"/>
          </a:xfrm>
          <a:prstGeom prst="rect">
            <a:avLst/>
          </a:prstGeom>
        </p:spPr>
        <p:txBody>
          <a:bodyPr vert="horz" wrap="square" lIns="0" tIns="12700" rIns="0" bIns="0" rtlCol="0">
            <a:spAutoFit/>
          </a:bodyPr>
          <a:lstStyle/>
          <a:p>
            <a:pPr marL="12700" marR="5080" algn="just">
              <a:lnSpc>
                <a:spcPct val="100000"/>
              </a:lnSpc>
              <a:spcBef>
                <a:spcPts val="100"/>
              </a:spcBef>
            </a:pPr>
            <a:r>
              <a:rPr sz="1200" dirty="0">
                <a:solidFill>
                  <a:srgbClr val="404040"/>
                </a:solidFill>
                <a:latin typeface="Arial"/>
                <a:cs typeface="Arial"/>
              </a:rPr>
              <a:t>The </a:t>
            </a:r>
            <a:r>
              <a:rPr sz="1200" spc="-10" dirty="0">
                <a:solidFill>
                  <a:srgbClr val="404040"/>
                </a:solidFill>
                <a:latin typeface="Arial"/>
                <a:cs typeface="Arial"/>
              </a:rPr>
              <a:t>second </a:t>
            </a:r>
            <a:r>
              <a:rPr sz="1200" spc="-5" dirty="0">
                <a:solidFill>
                  <a:srgbClr val="404040"/>
                </a:solidFill>
                <a:latin typeface="Arial"/>
                <a:cs typeface="Arial"/>
              </a:rPr>
              <a:t>hole, TED42, </a:t>
            </a:r>
            <a:r>
              <a:rPr sz="1200" dirty="0">
                <a:solidFill>
                  <a:srgbClr val="404040"/>
                </a:solidFill>
                <a:latin typeface="Arial"/>
                <a:cs typeface="Arial"/>
              </a:rPr>
              <a:t>a </a:t>
            </a:r>
            <a:r>
              <a:rPr sz="1200" spc="-5" dirty="0">
                <a:solidFill>
                  <a:srgbClr val="404040"/>
                </a:solidFill>
                <a:latin typeface="Arial"/>
                <a:cs typeface="Arial"/>
              </a:rPr>
              <a:t>intersected </a:t>
            </a:r>
            <a:r>
              <a:rPr sz="1200" b="1" u="sng" spc="-5" dirty="0">
                <a:solidFill>
                  <a:srgbClr val="404040"/>
                </a:solidFill>
                <a:uFill>
                  <a:solidFill>
                    <a:srgbClr val="404040"/>
                  </a:solidFill>
                </a:uFill>
                <a:latin typeface="Arial"/>
                <a:cs typeface="Arial"/>
              </a:rPr>
              <a:t>20.5m zone </a:t>
            </a:r>
            <a:r>
              <a:rPr sz="1200" b="1" u="sng" spc="-5" dirty="0">
                <a:solidFill>
                  <a:srgbClr val="404040"/>
                </a:solidFill>
                <a:latin typeface="Arial"/>
                <a:cs typeface="Arial"/>
              </a:rPr>
              <a:t> </a:t>
            </a:r>
            <a:r>
              <a:rPr sz="1200" b="1" spc="-5" dirty="0">
                <a:solidFill>
                  <a:srgbClr val="404040"/>
                </a:solidFill>
                <a:latin typeface="Arial"/>
                <a:cs typeface="Arial"/>
              </a:rPr>
              <a:t>of intermittent Ni-sulphide mineralisation</a:t>
            </a:r>
            <a:r>
              <a:rPr sz="1200" spc="-5" dirty="0">
                <a:solidFill>
                  <a:srgbClr val="404040"/>
                </a:solidFill>
                <a:latin typeface="Arial"/>
                <a:cs typeface="Arial"/>
              </a:rPr>
              <a:t>, which  included </a:t>
            </a:r>
            <a:r>
              <a:rPr sz="1200" b="1" spc="-5" dirty="0">
                <a:solidFill>
                  <a:srgbClr val="404040"/>
                </a:solidFill>
                <a:latin typeface="Arial"/>
                <a:cs typeface="Arial"/>
              </a:rPr>
              <a:t>2.5m of continuous massive Ni-sulphide  </a:t>
            </a:r>
            <a:r>
              <a:rPr sz="1200" spc="-5" dirty="0">
                <a:solidFill>
                  <a:srgbClr val="404040"/>
                </a:solidFill>
                <a:latin typeface="Arial"/>
                <a:cs typeface="Arial"/>
              </a:rPr>
              <a:t>from 314.7m </a:t>
            </a:r>
            <a:r>
              <a:rPr sz="1200" spc="-10" dirty="0">
                <a:solidFill>
                  <a:srgbClr val="404040"/>
                </a:solidFill>
                <a:latin typeface="Arial"/>
                <a:cs typeface="Arial"/>
              </a:rPr>
              <a:t>downhole, </a:t>
            </a:r>
            <a:r>
              <a:rPr sz="1200" b="1" spc="-5" dirty="0">
                <a:solidFill>
                  <a:srgbClr val="404040"/>
                </a:solidFill>
                <a:latin typeface="Arial"/>
                <a:cs typeface="Arial"/>
              </a:rPr>
              <a:t>35cm of semi-massive Ni-  sulphides </a:t>
            </a:r>
            <a:r>
              <a:rPr sz="1200" spc="-5" dirty="0">
                <a:solidFill>
                  <a:srgbClr val="404040"/>
                </a:solidFill>
                <a:latin typeface="Arial"/>
                <a:cs typeface="Arial"/>
              </a:rPr>
              <a:t>from 296.5m </a:t>
            </a:r>
            <a:r>
              <a:rPr sz="1200" spc="-10" dirty="0">
                <a:solidFill>
                  <a:srgbClr val="404040"/>
                </a:solidFill>
                <a:latin typeface="Arial"/>
                <a:cs typeface="Arial"/>
              </a:rPr>
              <a:t>downhole </a:t>
            </a:r>
            <a:r>
              <a:rPr sz="1200" dirty="0">
                <a:solidFill>
                  <a:srgbClr val="404040"/>
                </a:solidFill>
                <a:latin typeface="Arial"/>
                <a:cs typeface="Arial"/>
              </a:rPr>
              <a:t>– </a:t>
            </a:r>
            <a:r>
              <a:rPr sz="1200" spc="-10" dirty="0">
                <a:solidFill>
                  <a:srgbClr val="404040"/>
                </a:solidFill>
                <a:latin typeface="Arial"/>
                <a:cs typeface="Arial"/>
              </a:rPr>
              <a:t>grading </a:t>
            </a:r>
            <a:r>
              <a:rPr sz="1200" b="1" u="sng" spc="-5" dirty="0">
                <a:solidFill>
                  <a:srgbClr val="404040"/>
                </a:solidFill>
                <a:uFill>
                  <a:solidFill>
                    <a:srgbClr val="404040"/>
                  </a:solidFill>
                </a:uFill>
                <a:latin typeface="Arial"/>
                <a:cs typeface="Arial"/>
              </a:rPr>
              <a:t>1.0 </a:t>
            </a:r>
            <a:r>
              <a:rPr sz="1200" b="1" u="sng" dirty="0">
                <a:solidFill>
                  <a:srgbClr val="404040"/>
                </a:solidFill>
                <a:uFill>
                  <a:solidFill>
                    <a:srgbClr val="404040"/>
                  </a:solidFill>
                </a:uFill>
                <a:latin typeface="Arial"/>
                <a:cs typeface="Arial"/>
              </a:rPr>
              <a:t>– </a:t>
            </a:r>
            <a:r>
              <a:rPr sz="1200" b="1" u="sng" dirty="0">
                <a:solidFill>
                  <a:srgbClr val="404040"/>
                </a:solidFill>
                <a:latin typeface="Arial"/>
                <a:cs typeface="Arial"/>
              </a:rPr>
              <a:t> </a:t>
            </a:r>
            <a:r>
              <a:rPr sz="1200" b="1" u="sng" dirty="0">
                <a:solidFill>
                  <a:srgbClr val="404040"/>
                </a:solidFill>
                <a:uFill>
                  <a:solidFill>
                    <a:srgbClr val="404040"/>
                  </a:solidFill>
                </a:uFill>
                <a:latin typeface="Arial"/>
                <a:cs typeface="Arial"/>
              </a:rPr>
              <a:t>3.1% </a:t>
            </a:r>
            <a:r>
              <a:rPr sz="1200" b="1" u="sng" spc="-5" dirty="0">
                <a:solidFill>
                  <a:srgbClr val="404040"/>
                </a:solidFill>
                <a:uFill>
                  <a:solidFill>
                    <a:srgbClr val="404040"/>
                  </a:solidFill>
                </a:uFill>
                <a:latin typeface="Arial"/>
                <a:cs typeface="Arial"/>
              </a:rPr>
              <a:t>Ni</a:t>
            </a:r>
            <a:r>
              <a:rPr sz="1200" b="1" u="heavy" spc="-5" dirty="0">
                <a:solidFill>
                  <a:srgbClr val="404040"/>
                </a:solidFill>
                <a:uFill>
                  <a:solidFill>
                    <a:srgbClr val="404040"/>
                  </a:solidFill>
                </a:uFill>
                <a:latin typeface="Arial"/>
                <a:cs typeface="Arial"/>
              </a:rPr>
              <a:t> </a:t>
            </a:r>
            <a:r>
              <a:rPr sz="1200" spc="-5" dirty="0">
                <a:solidFill>
                  <a:srgbClr val="404040"/>
                </a:solidFill>
                <a:latin typeface="Arial"/>
                <a:cs typeface="Arial"/>
              </a:rPr>
              <a:t>(hh-pXRF</a:t>
            </a:r>
            <a:r>
              <a:rPr sz="1200" spc="-20" dirty="0">
                <a:solidFill>
                  <a:srgbClr val="404040"/>
                </a:solidFill>
                <a:latin typeface="Arial"/>
                <a:cs typeface="Arial"/>
              </a:rPr>
              <a:t> </a:t>
            </a:r>
            <a:r>
              <a:rPr sz="1200" spc="-5" dirty="0">
                <a:solidFill>
                  <a:srgbClr val="404040"/>
                </a:solidFill>
                <a:latin typeface="Arial"/>
                <a:cs typeface="Arial"/>
              </a:rPr>
              <a:t>only)</a:t>
            </a:r>
            <a:r>
              <a:rPr lang="en-AU" sz="1200" spc="-5" dirty="0">
                <a:solidFill>
                  <a:srgbClr val="404040"/>
                </a:solidFill>
                <a:latin typeface="Arial"/>
                <a:cs typeface="Arial"/>
              </a:rPr>
              <a:t>.</a:t>
            </a:r>
            <a:endParaRPr sz="1200" dirty="0">
              <a:latin typeface="Arial"/>
              <a:cs typeface="Arial"/>
            </a:endParaRPr>
          </a:p>
        </p:txBody>
      </p:sp>
      <p:sp>
        <p:nvSpPr>
          <p:cNvPr id="12" name="object 12"/>
          <p:cNvSpPr txBox="1"/>
          <p:nvPr/>
        </p:nvSpPr>
        <p:spPr>
          <a:xfrm>
            <a:off x="3247261" y="3419220"/>
            <a:ext cx="1851789" cy="3516347"/>
          </a:xfrm>
          <a:prstGeom prst="rect">
            <a:avLst/>
          </a:prstGeom>
          <a:ln w="9525">
            <a:solidFill>
              <a:srgbClr val="000000"/>
            </a:solidFill>
          </a:ln>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5"/>
              </a:spcBef>
            </a:pPr>
            <a:endParaRPr sz="1250" dirty="0">
              <a:latin typeface="Times New Roman"/>
              <a:cs typeface="Times New Roman"/>
            </a:endParaRPr>
          </a:p>
          <a:p>
            <a:pPr marL="61594">
              <a:lnSpc>
                <a:spcPct val="100000"/>
              </a:lnSpc>
            </a:pPr>
            <a:r>
              <a:rPr sz="1200" b="1" spc="-5" dirty="0">
                <a:latin typeface="Calibri"/>
                <a:cs typeface="Calibri"/>
              </a:rPr>
              <a:t>Jumping</a:t>
            </a:r>
            <a:r>
              <a:rPr sz="1200" b="1" spc="15" dirty="0">
                <a:latin typeface="Calibri"/>
                <a:cs typeface="Calibri"/>
              </a:rPr>
              <a:t> </a:t>
            </a:r>
            <a:r>
              <a:rPr sz="1200" b="1" spc="-5" dirty="0">
                <a:latin typeface="Calibri"/>
                <a:cs typeface="Calibri"/>
              </a:rPr>
              <a:t>Jack</a:t>
            </a:r>
            <a:endParaRPr sz="1200" dirty="0">
              <a:latin typeface="Calibri"/>
              <a:cs typeface="Calibri"/>
            </a:endParaRPr>
          </a:p>
        </p:txBody>
      </p:sp>
      <p:sp>
        <p:nvSpPr>
          <p:cNvPr id="16" name="Slide Number Placeholder 15">
            <a:extLst>
              <a:ext uri="{FF2B5EF4-FFF2-40B4-BE49-F238E27FC236}">
                <a16:creationId xmlns:a16="http://schemas.microsoft.com/office/drawing/2014/main" id="{55D04ABA-FB13-0C78-429C-2CE4E19A7FCA}"/>
              </a:ext>
            </a:extLst>
          </p:cNvPr>
          <p:cNvSpPr>
            <a:spLocks noGrp="1"/>
          </p:cNvSpPr>
          <p:nvPr>
            <p:ph type="sldNum" sz="quarter" idx="7"/>
          </p:nvPr>
        </p:nvSpPr>
        <p:spPr>
          <a:xfrm>
            <a:off x="6583680" y="6377940"/>
            <a:ext cx="2103120" cy="276999"/>
          </a:xfrm>
        </p:spPr>
        <p:txBody>
          <a:bodyPr/>
          <a:lstStyle/>
          <a:p>
            <a:fld id="{B6F15528-21DE-4FAA-801E-634DDDAF4B2B}" type="slidenum">
              <a:rPr lang="en-AU" smtClean="0"/>
              <a:t>22</a:t>
            </a:fld>
            <a:endParaRPr lang="en-A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2469" y="228979"/>
            <a:ext cx="4553585" cy="636270"/>
          </a:xfrm>
          <a:prstGeom prst="rect">
            <a:avLst/>
          </a:prstGeom>
        </p:spPr>
        <p:txBody>
          <a:bodyPr vert="horz" wrap="square" lIns="0" tIns="12700" rIns="0" bIns="0" rtlCol="0">
            <a:spAutoFit/>
          </a:bodyPr>
          <a:lstStyle/>
          <a:p>
            <a:pPr marL="12700" marR="5080">
              <a:lnSpc>
                <a:spcPct val="100000"/>
              </a:lnSpc>
              <a:spcBef>
                <a:spcPts val="100"/>
              </a:spcBef>
            </a:pPr>
            <a:r>
              <a:rPr sz="2000" i="0" spc="100" dirty="0">
                <a:solidFill>
                  <a:srgbClr val="FFFFFF"/>
                </a:solidFill>
                <a:latin typeface="Arial"/>
                <a:cs typeface="Arial"/>
              </a:rPr>
              <a:t>YANDAL </a:t>
            </a:r>
            <a:r>
              <a:rPr sz="2000" i="0" spc="70" dirty="0">
                <a:solidFill>
                  <a:srgbClr val="FFFFFF"/>
                </a:solidFill>
                <a:latin typeface="Arial"/>
                <a:cs typeface="Arial"/>
              </a:rPr>
              <a:t>GOLD </a:t>
            </a:r>
            <a:r>
              <a:rPr sz="2000" i="0" spc="55" dirty="0">
                <a:solidFill>
                  <a:srgbClr val="FFFFFF"/>
                </a:solidFill>
                <a:latin typeface="Arial"/>
                <a:cs typeface="Arial"/>
              </a:rPr>
              <a:t>AND </a:t>
            </a:r>
            <a:r>
              <a:rPr sz="2000" i="0" spc="75" dirty="0">
                <a:solidFill>
                  <a:srgbClr val="FFFFFF"/>
                </a:solidFill>
                <a:latin typeface="Arial"/>
                <a:cs typeface="Arial"/>
              </a:rPr>
              <a:t>BASE </a:t>
            </a:r>
            <a:r>
              <a:rPr sz="2000" i="0" spc="85" dirty="0">
                <a:solidFill>
                  <a:srgbClr val="FFFFFF"/>
                </a:solidFill>
                <a:latin typeface="Arial"/>
                <a:cs typeface="Arial"/>
              </a:rPr>
              <a:t>METAL  </a:t>
            </a:r>
            <a:r>
              <a:rPr sz="2000" i="0" spc="100" dirty="0">
                <a:solidFill>
                  <a:srgbClr val="FFFFFF"/>
                </a:solidFill>
                <a:latin typeface="Arial"/>
                <a:cs typeface="Arial"/>
              </a:rPr>
              <a:t>PROJECT</a:t>
            </a:r>
            <a:endParaRPr sz="2000" dirty="0">
              <a:latin typeface="Arial"/>
              <a:cs typeface="Arial"/>
            </a:endParaRPr>
          </a:p>
        </p:txBody>
      </p:sp>
      <p:sp>
        <p:nvSpPr>
          <p:cNvPr id="3" name="object 3"/>
          <p:cNvSpPr/>
          <p:nvPr/>
        </p:nvSpPr>
        <p:spPr>
          <a:xfrm>
            <a:off x="5503164" y="1831848"/>
            <a:ext cx="3238499" cy="4591811"/>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5498591" y="1827276"/>
            <a:ext cx="3248025" cy="4600575"/>
          </a:xfrm>
          <a:custGeom>
            <a:avLst/>
            <a:gdLst/>
            <a:ahLst/>
            <a:cxnLst/>
            <a:rect l="l" t="t" r="r" b="b"/>
            <a:pathLst>
              <a:path w="3248025" h="4600575">
                <a:moveTo>
                  <a:pt x="0" y="4600448"/>
                </a:moveTo>
                <a:lnTo>
                  <a:pt x="3247643" y="4600448"/>
                </a:lnTo>
                <a:lnTo>
                  <a:pt x="3247643" y="0"/>
                </a:lnTo>
                <a:lnTo>
                  <a:pt x="0" y="0"/>
                </a:lnTo>
                <a:lnTo>
                  <a:pt x="0" y="4600448"/>
                </a:lnTo>
                <a:close/>
              </a:path>
            </a:pathLst>
          </a:custGeom>
          <a:ln w="9525">
            <a:solidFill>
              <a:srgbClr val="000000"/>
            </a:solidFill>
          </a:ln>
        </p:spPr>
        <p:txBody>
          <a:bodyPr wrap="square" lIns="0" tIns="0" rIns="0" bIns="0" rtlCol="0"/>
          <a:lstStyle/>
          <a:p>
            <a:endParaRPr dirty="0"/>
          </a:p>
        </p:txBody>
      </p:sp>
      <p:sp>
        <p:nvSpPr>
          <p:cNvPr id="5" name="object 5"/>
          <p:cNvSpPr txBox="1">
            <a:spLocks noGrp="1"/>
          </p:cNvSpPr>
          <p:nvPr>
            <p:ph type="body" idx="1"/>
          </p:nvPr>
        </p:nvSpPr>
        <p:spPr>
          <a:prstGeom prst="rect">
            <a:avLst/>
          </a:prstGeom>
        </p:spPr>
        <p:txBody>
          <a:bodyPr vert="horz" wrap="square" lIns="0" tIns="12065" rIns="0" bIns="0" rtlCol="0">
            <a:spAutoFit/>
          </a:bodyPr>
          <a:lstStyle/>
          <a:p>
            <a:pPr marL="12700" marR="5080">
              <a:lnSpc>
                <a:spcPct val="100000"/>
              </a:lnSpc>
              <a:spcBef>
                <a:spcPts val="95"/>
              </a:spcBef>
            </a:pPr>
            <a:r>
              <a:rPr spc="-10" dirty="0"/>
              <a:t>The</a:t>
            </a:r>
            <a:r>
              <a:rPr spc="-130" dirty="0"/>
              <a:t> </a:t>
            </a:r>
            <a:r>
              <a:rPr spc="-65" dirty="0"/>
              <a:t>Yandal</a:t>
            </a:r>
            <a:r>
              <a:rPr spc="-140" dirty="0"/>
              <a:t> </a:t>
            </a:r>
            <a:r>
              <a:rPr spc="-25" dirty="0"/>
              <a:t>Gold</a:t>
            </a:r>
            <a:r>
              <a:rPr spc="-70" dirty="0"/>
              <a:t> </a:t>
            </a:r>
            <a:r>
              <a:rPr spc="-15" dirty="0"/>
              <a:t>and</a:t>
            </a:r>
            <a:r>
              <a:rPr spc="-85" dirty="0"/>
              <a:t> </a:t>
            </a:r>
            <a:r>
              <a:rPr spc="-25" dirty="0"/>
              <a:t>Base</a:t>
            </a:r>
            <a:r>
              <a:rPr spc="-65" dirty="0"/>
              <a:t> </a:t>
            </a:r>
            <a:r>
              <a:rPr spc="-25" dirty="0"/>
              <a:t>Metal</a:t>
            </a:r>
            <a:r>
              <a:rPr spc="-35" dirty="0"/>
              <a:t> </a:t>
            </a:r>
            <a:r>
              <a:rPr spc="-25" dirty="0"/>
              <a:t>Project</a:t>
            </a:r>
            <a:r>
              <a:rPr spc="-90" dirty="0"/>
              <a:t> </a:t>
            </a:r>
            <a:r>
              <a:rPr spc="-10" dirty="0"/>
              <a:t>is</a:t>
            </a:r>
            <a:r>
              <a:rPr spc="-70" dirty="0"/>
              <a:t> </a:t>
            </a:r>
            <a:r>
              <a:rPr spc="-25" dirty="0"/>
              <a:t>located</a:t>
            </a:r>
            <a:r>
              <a:rPr spc="-70" dirty="0"/>
              <a:t> </a:t>
            </a:r>
            <a:r>
              <a:rPr spc="-25" dirty="0"/>
              <a:t>only</a:t>
            </a:r>
            <a:r>
              <a:rPr spc="-75" dirty="0"/>
              <a:t> </a:t>
            </a:r>
            <a:r>
              <a:rPr spc="-25" dirty="0"/>
              <a:t>20km</a:t>
            </a:r>
            <a:r>
              <a:rPr spc="-45" dirty="0"/>
              <a:t> </a:t>
            </a:r>
            <a:r>
              <a:rPr spc="-15" dirty="0"/>
              <a:t>NE</a:t>
            </a:r>
            <a:r>
              <a:rPr spc="-55" dirty="0"/>
              <a:t> </a:t>
            </a:r>
            <a:r>
              <a:rPr spc="-10" dirty="0"/>
              <a:t>of</a:t>
            </a:r>
            <a:r>
              <a:rPr spc="-45" dirty="0"/>
              <a:t> </a:t>
            </a:r>
            <a:r>
              <a:rPr spc="-15" dirty="0"/>
              <a:t>the</a:t>
            </a:r>
            <a:r>
              <a:rPr spc="-65" dirty="0"/>
              <a:t> </a:t>
            </a:r>
            <a:r>
              <a:rPr spc="-25" dirty="0"/>
              <a:t>world</a:t>
            </a:r>
            <a:r>
              <a:rPr spc="-60" dirty="0"/>
              <a:t> </a:t>
            </a:r>
            <a:r>
              <a:rPr spc="-25" dirty="0"/>
              <a:t>class</a:t>
            </a:r>
            <a:r>
              <a:rPr spc="-55" dirty="0"/>
              <a:t> </a:t>
            </a:r>
            <a:r>
              <a:rPr spc="-30" dirty="0"/>
              <a:t>Bronzewing</a:t>
            </a:r>
            <a:r>
              <a:rPr spc="-105" dirty="0"/>
              <a:t> </a:t>
            </a:r>
            <a:r>
              <a:rPr spc="-25" dirty="0"/>
              <a:t>Gold</a:t>
            </a:r>
            <a:r>
              <a:rPr spc="-50" dirty="0"/>
              <a:t> </a:t>
            </a:r>
            <a:r>
              <a:rPr spc="-25" dirty="0"/>
              <a:t>Mine</a:t>
            </a:r>
            <a:r>
              <a:rPr spc="-55" dirty="0"/>
              <a:t> </a:t>
            </a:r>
            <a:r>
              <a:rPr spc="-15" dirty="0"/>
              <a:t>and</a:t>
            </a:r>
            <a:r>
              <a:rPr spc="-45" dirty="0"/>
              <a:t> </a:t>
            </a:r>
            <a:r>
              <a:rPr spc="-15" dirty="0"/>
              <a:t>the</a:t>
            </a:r>
            <a:r>
              <a:rPr spc="-90" dirty="0"/>
              <a:t> </a:t>
            </a:r>
            <a:r>
              <a:rPr spc="-30" dirty="0"/>
              <a:t>Mt  McClure, </a:t>
            </a:r>
            <a:r>
              <a:rPr spc="-40" dirty="0"/>
              <a:t>Bronzewing </a:t>
            </a:r>
            <a:r>
              <a:rPr spc="-15" dirty="0"/>
              <a:t>and </a:t>
            </a:r>
            <a:r>
              <a:rPr spc="-30" dirty="0"/>
              <a:t>Sundowner </a:t>
            </a:r>
            <a:r>
              <a:rPr spc="-25" dirty="0"/>
              <a:t>group gold</a:t>
            </a:r>
            <a:r>
              <a:rPr spc="-150" dirty="0"/>
              <a:t> </a:t>
            </a:r>
            <a:r>
              <a:rPr spc="-30" dirty="0"/>
              <a:t>deposits.</a:t>
            </a:r>
          </a:p>
          <a:p>
            <a:pPr marL="19685" marR="3641090" algn="just">
              <a:lnSpc>
                <a:spcPct val="100000"/>
              </a:lnSpc>
              <a:spcBef>
                <a:spcPts val="1200"/>
              </a:spcBef>
            </a:pPr>
            <a:r>
              <a:rPr spc="-10" dirty="0"/>
              <a:t>It is </a:t>
            </a:r>
            <a:r>
              <a:rPr spc="-5" dirty="0"/>
              <a:t>a </a:t>
            </a:r>
            <a:r>
              <a:rPr b="1" u="sng" spc="-15" dirty="0">
                <a:uFill>
                  <a:solidFill>
                    <a:srgbClr val="464646"/>
                  </a:solidFill>
                </a:uFill>
                <a:latin typeface="Arial"/>
                <a:cs typeface="Arial"/>
              </a:rPr>
              <a:t>unique </a:t>
            </a:r>
            <a:r>
              <a:rPr b="1" u="sng" spc="-35" dirty="0">
                <a:uFill>
                  <a:solidFill>
                    <a:srgbClr val="464646"/>
                  </a:solidFill>
                </a:uFill>
                <a:latin typeface="Arial"/>
                <a:cs typeface="Arial"/>
              </a:rPr>
              <a:t>exploration </a:t>
            </a:r>
            <a:r>
              <a:rPr b="1" u="sng" spc="-30" dirty="0">
                <a:uFill>
                  <a:solidFill>
                    <a:srgbClr val="464646"/>
                  </a:solidFill>
                </a:uFill>
                <a:latin typeface="Arial"/>
                <a:cs typeface="Arial"/>
              </a:rPr>
              <a:t>opportunity</a:t>
            </a:r>
            <a:r>
              <a:rPr b="1" spc="-30" dirty="0">
                <a:latin typeface="Arial"/>
                <a:cs typeface="Arial"/>
              </a:rPr>
              <a:t> </a:t>
            </a:r>
            <a:r>
              <a:rPr spc="-5" dirty="0"/>
              <a:t>- </a:t>
            </a:r>
            <a:r>
              <a:rPr b="1" u="sng" spc="-30" dirty="0">
                <a:uFill>
                  <a:solidFill>
                    <a:srgbClr val="464646"/>
                  </a:solidFill>
                </a:uFill>
                <a:latin typeface="Arial"/>
                <a:cs typeface="Arial"/>
              </a:rPr>
              <a:t>comprising </a:t>
            </a:r>
            <a:r>
              <a:rPr b="1" u="sng" spc="-20" dirty="0">
                <a:uFill>
                  <a:solidFill>
                    <a:srgbClr val="464646"/>
                  </a:solidFill>
                </a:uFill>
                <a:latin typeface="Arial"/>
                <a:cs typeface="Arial"/>
              </a:rPr>
              <a:t>some </a:t>
            </a:r>
            <a:r>
              <a:rPr b="1" u="sng" spc="-30" dirty="0">
                <a:uFill>
                  <a:solidFill>
                    <a:srgbClr val="464646"/>
                  </a:solidFill>
                </a:uFill>
                <a:latin typeface="Arial"/>
                <a:cs typeface="Arial"/>
              </a:rPr>
              <a:t>243 </a:t>
            </a:r>
            <a:r>
              <a:rPr b="1" u="sng" spc="-30" dirty="0">
                <a:latin typeface="Arial"/>
                <a:cs typeface="Arial"/>
              </a:rPr>
              <a:t> </a:t>
            </a:r>
            <a:r>
              <a:rPr b="1" u="sng" spc="-25" dirty="0">
                <a:uFill>
                  <a:solidFill>
                    <a:srgbClr val="464646"/>
                  </a:solidFill>
                </a:uFill>
                <a:latin typeface="Arial"/>
                <a:cs typeface="Arial"/>
              </a:rPr>
              <a:t>square </a:t>
            </a:r>
            <a:r>
              <a:rPr b="1" u="sng" spc="-30" dirty="0">
                <a:uFill>
                  <a:solidFill>
                    <a:srgbClr val="464646"/>
                  </a:solidFill>
                </a:uFill>
                <a:latin typeface="Arial"/>
                <a:cs typeface="Arial"/>
              </a:rPr>
              <a:t>kilometres of </a:t>
            </a:r>
            <a:r>
              <a:rPr b="1" u="sng" spc="-10" dirty="0">
                <a:uFill>
                  <a:solidFill>
                    <a:srgbClr val="464646"/>
                  </a:solidFill>
                </a:uFill>
                <a:latin typeface="Arial"/>
                <a:cs typeface="Arial"/>
              </a:rPr>
              <a:t>the </a:t>
            </a:r>
            <a:r>
              <a:rPr b="1" u="sng" spc="-25" dirty="0">
                <a:uFill>
                  <a:solidFill>
                    <a:srgbClr val="464646"/>
                  </a:solidFill>
                </a:uFill>
                <a:latin typeface="Arial"/>
                <a:cs typeface="Arial"/>
              </a:rPr>
              <a:t>mature </a:t>
            </a:r>
            <a:r>
              <a:rPr b="1" u="sng" spc="-20" dirty="0">
                <a:uFill>
                  <a:solidFill>
                    <a:srgbClr val="464646"/>
                  </a:solidFill>
                </a:uFill>
                <a:latin typeface="Arial"/>
                <a:cs typeface="Arial"/>
              </a:rPr>
              <a:t>world </a:t>
            </a:r>
            <a:r>
              <a:rPr b="1" u="sng" spc="-25" dirty="0">
                <a:uFill>
                  <a:solidFill>
                    <a:srgbClr val="464646"/>
                  </a:solidFill>
                </a:uFill>
                <a:latin typeface="Arial"/>
                <a:cs typeface="Arial"/>
              </a:rPr>
              <a:t>class </a:t>
            </a:r>
            <a:r>
              <a:rPr b="1" u="sng" spc="-20" dirty="0">
                <a:uFill>
                  <a:solidFill>
                    <a:srgbClr val="464646"/>
                  </a:solidFill>
                </a:uFill>
                <a:latin typeface="Arial"/>
                <a:cs typeface="Arial"/>
              </a:rPr>
              <a:t>gold </a:t>
            </a:r>
            <a:r>
              <a:rPr b="1" u="sng" spc="-25" dirty="0">
                <a:uFill>
                  <a:solidFill>
                    <a:srgbClr val="464646"/>
                  </a:solidFill>
                </a:uFill>
                <a:latin typeface="Arial"/>
                <a:cs typeface="Arial"/>
              </a:rPr>
              <a:t>district, </a:t>
            </a:r>
            <a:r>
              <a:rPr b="1" u="sng" spc="-25" dirty="0">
                <a:latin typeface="Arial"/>
                <a:cs typeface="Arial"/>
              </a:rPr>
              <a:t> </a:t>
            </a:r>
            <a:r>
              <a:rPr b="1" u="sng" spc="-15" dirty="0">
                <a:uFill>
                  <a:solidFill>
                    <a:srgbClr val="464646"/>
                  </a:solidFill>
                </a:uFill>
                <a:latin typeface="Arial"/>
                <a:cs typeface="Arial"/>
              </a:rPr>
              <a:t>the </a:t>
            </a:r>
            <a:r>
              <a:rPr b="1" u="sng" spc="-60" dirty="0">
                <a:uFill>
                  <a:solidFill>
                    <a:srgbClr val="464646"/>
                  </a:solidFill>
                </a:uFill>
                <a:latin typeface="Arial"/>
                <a:cs typeface="Arial"/>
              </a:rPr>
              <a:t>Yandal </a:t>
            </a:r>
            <a:r>
              <a:rPr b="1" u="sng" spc="-25" dirty="0">
                <a:uFill>
                  <a:solidFill>
                    <a:srgbClr val="464646"/>
                  </a:solidFill>
                </a:uFill>
                <a:latin typeface="Arial"/>
                <a:cs typeface="Arial"/>
              </a:rPr>
              <a:t>Greenstone Belt </a:t>
            </a:r>
            <a:r>
              <a:rPr spc="-5" dirty="0"/>
              <a:t>- </a:t>
            </a:r>
            <a:r>
              <a:rPr spc="-20" dirty="0"/>
              <a:t>yet </a:t>
            </a:r>
            <a:r>
              <a:rPr spc="-15" dirty="0"/>
              <a:t>it </a:t>
            </a:r>
            <a:r>
              <a:rPr spc="-25" dirty="0"/>
              <a:t>remains </a:t>
            </a:r>
            <a:r>
              <a:rPr spc="-35" dirty="0"/>
              <a:t>relatively </a:t>
            </a:r>
            <a:r>
              <a:rPr spc="-30" dirty="0"/>
              <a:t>untested  </a:t>
            </a:r>
            <a:r>
              <a:rPr spc="-20" dirty="0"/>
              <a:t>due </a:t>
            </a:r>
            <a:r>
              <a:rPr spc="-10" dirty="0"/>
              <a:t>to </a:t>
            </a:r>
            <a:r>
              <a:rPr spc="-20" dirty="0"/>
              <a:t>most </a:t>
            </a:r>
            <a:r>
              <a:rPr spc="-10" dirty="0"/>
              <a:t>of </a:t>
            </a:r>
            <a:r>
              <a:rPr spc="-15" dirty="0"/>
              <a:t>the </a:t>
            </a:r>
            <a:r>
              <a:rPr spc="-25" dirty="0"/>
              <a:t>ground being </a:t>
            </a:r>
            <a:r>
              <a:rPr spc="-20" dirty="0"/>
              <a:t>held </a:t>
            </a:r>
            <a:r>
              <a:rPr spc="-10" dirty="0"/>
              <a:t>by </a:t>
            </a:r>
            <a:r>
              <a:rPr spc="-25" dirty="0"/>
              <a:t>uranium </a:t>
            </a:r>
            <a:r>
              <a:rPr spc="-40" dirty="0"/>
              <a:t>companies  </a:t>
            </a:r>
            <a:r>
              <a:rPr spc="-25" dirty="0"/>
              <a:t>since </a:t>
            </a:r>
            <a:r>
              <a:rPr spc="-20" dirty="0"/>
              <a:t>the </a:t>
            </a:r>
            <a:r>
              <a:rPr spc="-35" dirty="0"/>
              <a:t>discovery </a:t>
            </a:r>
            <a:r>
              <a:rPr spc="-5" dirty="0"/>
              <a:t>of </a:t>
            </a:r>
            <a:r>
              <a:rPr spc="-15" dirty="0"/>
              <a:t>the </a:t>
            </a:r>
            <a:r>
              <a:rPr spc="-25" dirty="0"/>
              <a:t>Lake </a:t>
            </a:r>
            <a:r>
              <a:rPr spc="-35" dirty="0"/>
              <a:t>Maitland </a:t>
            </a:r>
            <a:r>
              <a:rPr spc="-40" dirty="0"/>
              <a:t>Uranium </a:t>
            </a:r>
            <a:r>
              <a:rPr spc="-25" dirty="0"/>
              <a:t>Deposit </a:t>
            </a:r>
            <a:r>
              <a:rPr spc="-20" dirty="0"/>
              <a:t>in </a:t>
            </a:r>
            <a:r>
              <a:rPr spc="320" dirty="0"/>
              <a:t> </a:t>
            </a:r>
            <a:r>
              <a:rPr spc="-20" dirty="0"/>
              <a:t>1972 </a:t>
            </a:r>
            <a:r>
              <a:rPr spc="-5" dirty="0"/>
              <a:t>– a </a:t>
            </a:r>
            <a:r>
              <a:rPr spc="-20" dirty="0"/>
              <a:t>greenfields exploration project </a:t>
            </a:r>
            <a:r>
              <a:rPr spc="-15" dirty="0"/>
              <a:t>in the </a:t>
            </a:r>
            <a:r>
              <a:rPr spc="-20" dirty="0"/>
              <a:t>middle </a:t>
            </a:r>
            <a:r>
              <a:rPr spc="-10" dirty="0"/>
              <a:t>of </a:t>
            </a:r>
            <a:r>
              <a:rPr spc="-5" dirty="0"/>
              <a:t>a  </a:t>
            </a:r>
            <a:r>
              <a:rPr spc="-30" dirty="0"/>
              <a:t>proven </a:t>
            </a:r>
            <a:r>
              <a:rPr spc="-25" dirty="0"/>
              <a:t>mature gold</a:t>
            </a:r>
            <a:r>
              <a:rPr spc="65" dirty="0"/>
              <a:t> </a:t>
            </a:r>
            <a:r>
              <a:rPr spc="-25" dirty="0"/>
              <a:t>district.</a:t>
            </a:r>
          </a:p>
          <a:p>
            <a:pPr marL="248285" marR="3641090" indent="-170815" algn="just">
              <a:lnSpc>
                <a:spcPct val="100000"/>
              </a:lnSpc>
              <a:spcBef>
                <a:spcPts val="840"/>
              </a:spcBef>
              <a:buClr>
                <a:srgbClr val="38AF46"/>
              </a:buClr>
              <a:buSzPct val="119230"/>
              <a:buChar char="•"/>
              <a:tabLst>
                <a:tab pos="248920" algn="l"/>
              </a:tabLst>
            </a:pPr>
            <a:r>
              <a:rPr spc="-5" dirty="0"/>
              <a:t>In </a:t>
            </a:r>
            <a:r>
              <a:rPr spc="-20" dirty="0"/>
              <a:t>the main </a:t>
            </a:r>
            <a:r>
              <a:rPr spc="-25" dirty="0"/>
              <a:t>Project area, </a:t>
            </a:r>
            <a:r>
              <a:rPr spc="-10" dirty="0"/>
              <a:t>the </a:t>
            </a:r>
            <a:r>
              <a:rPr spc="-20" dirty="0"/>
              <a:t>rocks are hidden beneath </a:t>
            </a:r>
            <a:r>
              <a:rPr spc="-5" dirty="0"/>
              <a:t>a  </a:t>
            </a:r>
            <a:r>
              <a:rPr spc="-20" dirty="0"/>
              <a:t>thick </a:t>
            </a:r>
            <a:r>
              <a:rPr spc="-25" dirty="0"/>
              <a:t>transported </a:t>
            </a:r>
            <a:r>
              <a:rPr spc="-55" dirty="0"/>
              <a:t>cover, </a:t>
            </a:r>
            <a:r>
              <a:rPr spc="-25" dirty="0"/>
              <a:t>making </a:t>
            </a:r>
            <a:r>
              <a:rPr spc="-35" dirty="0"/>
              <a:t>exploration </a:t>
            </a:r>
            <a:r>
              <a:rPr spc="-40" dirty="0"/>
              <a:t>difficult </a:t>
            </a:r>
            <a:r>
              <a:rPr spc="-15" dirty="0"/>
              <a:t>but </a:t>
            </a:r>
            <a:r>
              <a:rPr spc="-25" dirty="0"/>
              <a:t>further  ensuring </a:t>
            </a:r>
            <a:r>
              <a:rPr spc="-15" dirty="0"/>
              <a:t>the </a:t>
            </a:r>
            <a:r>
              <a:rPr b="1" u="sng" spc="-25" dirty="0">
                <a:uFill>
                  <a:solidFill>
                    <a:srgbClr val="464646"/>
                  </a:solidFill>
                </a:uFill>
                <a:latin typeface="Arial"/>
                <a:cs typeface="Arial"/>
              </a:rPr>
              <a:t>basement </a:t>
            </a:r>
            <a:r>
              <a:rPr b="1" u="sng" spc="-20" dirty="0">
                <a:uFill>
                  <a:solidFill>
                    <a:srgbClr val="464646"/>
                  </a:solidFill>
                </a:uFill>
                <a:latin typeface="Arial"/>
                <a:cs typeface="Arial"/>
              </a:rPr>
              <a:t>geology has </a:t>
            </a:r>
            <a:r>
              <a:rPr b="1" u="sng" spc="-25" dirty="0">
                <a:uFill>
                  <a:solidFill>
                    <a:srgbClr val="464646"/>
                  </a:solidFill>
                </a:uFill>
                <a:latin typeface="Arial"/>
                <a:cs typeface="Arial"/>
              </a:rPr>
              <a:t>remained under-  explored.</a:t>
            </a:r>
          </a:p>
          <a:p>
            <a:pPr>
              <a:lnSpc>
                <a:spcPct val="100000"/>
              </a:lnSpc>
              <a:spcBef>
                <a:spcPts val="50"/>
              </a:spcBef>
              <a:buClr>
                <a:srgbClr val="38AF46"/>
              </a:buClr>
              <a:buFont typeface="Arial"/>
              <a:buChar char="•"/>
            </a:pPr>
            <a:endParaRPr sz="1050" dirty="0">
              <a:latin typeface="Arial"/>
              <a:cs typeface="Arial"/>
            </a:endParaRPr>
          </a:p>
          <a:p>
            <a:pPr marL="248920" marR="3641090" indent="-170815" algn="just">
              <a:lnSpc>
                <a:spcPct val="100000"/>
              </a:lnSpc>
              <a:buClr>
                <a:srgbClr val="38AF46"/>
              </a:buClr>
              <a:buSzPct val="119230"/>
              <a:buChar char="•"/>
              <a:tabLst>
                <a:tab pos="248920" algn="l"/>
              </a:tabLst>
            </a:pPr>
            <a:r>
              <a:rPr spc="-5" dirty="0"/>
              <a:t>A </a:t>
            </a:r>
            <a:r>
              <a:rPr spc="-35" dirty="0"/>
              <a:t>detailed airborne </a:t>
            </a:r>
            <a:r>
              <a:rPr spc="-25" dirty="0"/>
              <a:t>magnetic </a:t>
            </a:r>
            <a:r>
              <a:rPr spc="-20" dirty="0"/>
              <a:t>survey </a:t>
            </a:r>
            <a:r>
              <a:rPr spc="-35" dirty="0"/>
              <a:t>combined </a:t>
            </a:r>
            <a:r>
              <a:rPr spc="-25" dirty="0"/>
              <a:t>with </a:t>
            </a:r>
            <a:r>
              <a:rPr spc="-20" dirty="0"/>
              <a:t>an  </a:t>
            </a:r>
            <a:r>
              <a:rPr spc="-35" dirty="0"/>
              <a:t>extensive </a:t>
            </a:r>
            <a:r>
              <a:rPr spc="-25" dirty="0"/>
              <a:t>ground </a:t>
            </a:r>
            <a:r>
              <a:rPr spc="-30" dirty="0"/>
              <a:t>gravity </a:t>
            </a:r>
            <a:r>
              <a:rPr spc="-25" dirty="0"/>
              <a:t>survey </a:t>
            </a:r>
            <a:r>
              <a:rPr spc="-10" dirty="0"/>
              <a:t>and </a:t>
            </a:r>
            <a:r>
              <a:rPr spc="-25" dirty="0"/>
              <a:t>passive seismic</a:t>
            </a:r>
            <a:r>
              <a:rPr spc="290" dirty="0"/>
              <a:t> </a:t>
            </a:r>
            <a:r>
              <a:rPr spc="-25" dirty="0"/>
              <a:t>survey</a:t>
            </a:r>
          </a:p>
        </p:txBody>
      </p:sp>
      <p:sp>
        <p:nvSpPr>
          <p:cNvPr id="6" name="object 6"/>
          <p:cNvSpPr txBox="1"/>
          <p:nvPr/>
        </p:nvSpPr>
        <p:spPr>
          <a:xfrm>
            <a:off x="460245" y="4700492"/>
            <a:ext cx="4528185" cy="1961434"/>
          </a:xfrm>
          <a:prstGeom prst="rect">
            <a:avLst/>
          </a:prstGeom>
        </p:spPr>
        <p:txBody>
          <a:bodyPr vert="horz" wrap="square" lIns="0" tIns="12065" rIns="0" bIns="0" rtlCol="0">
            <a:spAutoFit/>
          </a:bodyPr>
          <a:lstStyle/>
          <a:p>
            <a:pPr marL="183515" marR="10795">
              <a:lnSpc>
                <a:spcPct val="100000"/>
              </a:lnSpc>
              <a:spcBef>
                <a:spcPts val="95"/>
              </a:spcBef>
              <a:tabLst>
                <a:tab pos="1559560" algn="l"/>
              </a:tabLst>
            </a:pPr>
            <a:r>
              <a:rPr sz="1300" spc="-25" dirty="0">
                <a:solidFill>
                  <a:srgbClr val="464646"/>
                </a:solidFill>
                <a:latin typeface="Arial"/>
                <a:cs typeface="Arial"/>
              </a:rPr>
              <a:t>have </a:t>
            </a:r>
            <a:r>
              <a:rPr sz="1300" spc="45" dirty="0">
                <a:solidFill>
                  <a:srgbClr val="464646"/>
                </a:solidFill>
                <a:latin typeface="Arial"/>
                <a:cs typeface="Arial"/>
              </a:rPr>
              <a:t> </a:t>
            </a:r>
            <a:r>
              <a:rPr sz="1300" spc="-40" dirty="0">
                <a:solidFill>
                  <a:srgbClr val="464646"/>
                </a:solidFill>
                <a:latin typeface="Arial"/>
                <a:cs typeface="Arial"/>
              </a:rPr>
              <a:t>highlighted</a:t>
            </a:r>
            <a:r>
              <a:rPr lang="en-AU" sz="1300" spc="-40" dirty="0">
                <a:solidFill>
                  <a:srgbClr val="464646"/>
                </a:solidFill>
                <a:latin typeface="Arial"/>
                <a:cs typeface="Arial"/>
              </a:rPr>
              <a:t> </a:t>
            </a:r>
            <a:r>
              <a:rPr sz="1300" b="1" u="sng" spc="-25" dirty="0">
                <a:solidFill>
                  <a:srgbClr val="464646"/>
                </a:solidFill>
                <a:uFill>
                  <a:solidFill>
                    <a:srgbClr val="464646"/>
                  </a:solidFill>
                </a:uFill>
                <a:latin typeface="Arial"/>
                <a:cs typeface="Arial"/>
              </a:rPr>
              <a:t>well </a:t>
            </a:r>
            <a:r>
              <a:rPr sz="1300" b="1" u="sng" spc="-20" dirty="0">
                <a:solidFill>
                  <a:srgbClr val="464646"/>
                </a:solidFill>
                <a:uFill>
                  <a:solidFill>
                    <a:srgbClr val="464646"/>
                  </a:solidFill>
                </a:uFill>
                <a:latin typeface="Arial"/>
                <a:cs typeface="Arial"/>
              </a:rPr>
              <a:t>over </a:t>
            </a:r>
            <a:r>
              <a:rPr sz="1300" b="1" u="sng" spc="-10" dirty="0">
                <a:solidFill>
                  <a:srgbClr val="464646"/>
                </a:solidFill>
                <a:uFill>
                  <a:solidFill>
                    <a:srgbClr val="464646"/>
                  </a:solidFill>
                </a:uFill>
                <a:latin typeface="Arial"/>
                <a:cs typeface="Arial"/>
              </a:rPr>
              <a:t>70 </a:t>
            </a:r>
            <a:r>
              <a:rPr sz="1300" b="1" u="sng" spc="-20" dirty="0">
                <a:solidFill>
                  <a:srgbClr val="464646"/>
                </a:solidFill>
                <a:uFill>
                  <a:solidFill>
                    <a:srgbClr val="464646"/>
                  </a:solidFill>
                </a:uFill>
                <a:latin typeface="Arial"/>
                <a:cs typeface="Arial"/>
              </a:rPr>
              <a:t>target zones </a:t>
            </a:r>
            <a:r>
              <a:rPr sz="1300" b="1" u="sng" spc="-25" dirty="0">
                <a:solidFill>
                  <a:srgbClr val="464646"/>
                </a:solidFill>
                <a:uFill>
                  <a:solidFill>
                    <a:srgbClr val="464646"/>
                  </a:solidFill>
                </a:uFill>
                <a:latin typeface="Arial"/>
                <a:cs typeface="Arial"/>
              </a:rPr>
              <a:t>based </a:t>
            </a:r>
            <a:r>
              <a:rPr sz="1300" b="1" u="sng" spc="-20" dirty="0">
                <a:solidFill>
                  <a:srgbClr val="464646"/>
                </a:solidFill>
                <a:uFill>
                  <a:solidFill>
                    <a:srgbClr val="464646"/>
                  </a:solidFill>
                </a:uFill>
                <a:latin typeface="Arial"/>
                <a:cs typeface="Arial"/>
              </a:rPr>
              <a:t>on </a:t>
            </a:r>
            <a:r>
              <a:rPr sz="1300" b="1" u="sng" spc="-20" dirty="0">
                <a:solidFill>
                  <a:srgbClr val="464646"/>
                </a:solidFill>
                <a:latin typeface="Arial"/>
                <a:cs typeface="Arial"/>
              </a:rPr>
              <a:t> </a:t>
            </a:r>
            <a:r>
              <a:rPr sz="1300" b="1" u="sng" spc="-25" dirty="0">
                <a:solidFill>
                  <a:srgbClr val="464646"/>
                </a:solidFill>
                <a:uFill>
                  <a:solidFill>
                    <a:srgbClr val="464646"/>
                  </a:solidFill>
                </a:uFill>
                <a:latin typeface="Arial"/>
                <a:cs typeface="Arial"/>
              </a:rPr>
              <a:t>structural </a:t>
            </a:r>
            <a:r>
              <a:rPr sz="1300" b="1" u="sng" spc="-40" dirty="0">
                <a:solidFill>
                  <a:srgbClr val="464646"/>
                </a:solidFill>
                <a:uFill>
                  <a:solidFill>
                    <a:srgbClr val="464646"/>
                  </a:solidFill>
                </a:uFill>
                <a:latin typeface="Arial"/>
                <a:cs typeface="Arial"/>
              </a:rPr>
              <a:t>relationships </a:t>
            </a:r>
            <a:r>
              <a:rPr sz="1300" b="1" u="sng" spc="-15" dirty="0">
                <a:solidFill>
                  <a:srgbClr val="464646"/>
                </a:solidFill>
                <a:uFill>
                  <a:solidFill>
                    <a:srgbClr val="464646"/>
                  </a:solidFill>
                </a:uFill>
                <a:latin typeface="Arial"/>
                <a:cs typeface="Arial"/>
              </a:rPr>
              <a:t>with </a:t>
            </a:r>
            <a:r>
              <a:rPr sz="1300" b="1" u="sng" spc="-30" dirty="0">
                <a:solidFill>
                  <a:srgbClr val="464646"/>
                </a:solidFill>
                <a:uFill>
                  <a:solidFill>
                    <a:srgbClr val="464646"/>
                  </a:solidFill>
                </a:uFill>
                <a:latin typeface="Arial"/>
                <a:cs typeface="Arial"/>
              </a:rPr>
              <a:t>physical </a:t>
            </a:r>
            <a:r>
              <a:rPr sz="1300" b="1" u="sng" spc="-25" dirty="0">
                <a:solidFill>
                  <a:srgbClr val="464646"/>
                </a:solidFill>
                <a:uFill>
                  <a:solidFill>
                    <a:srgbClr val="464646"/>
                  </a:solidFill>
                </a:uFill>
                <a:latin typeface="Arial"/>
                <a:cs typeface="Arial"/>
              </a:rPr>
              <a:t>properties</a:t>
            </a:r>
            <a:r>
              <a:rPr sz="1300" b="1" u="sng" spc="-215" dirty="0">
                <a:solidFill>
                  <a:srgbClr val="464646"/>
                </a:solidFill>
                <a:uFill>
                  <a:solidFill>
                    <a:srgbClr val="464646"/>
                  </a:solidFill>
                </a:uFill>
                <a:latin typeface="Arial"/>
                <a:cs typeface="Arial"/>
              </a:rPr>
              <a:t> </a:t>
            </a:r>
            <a:r>
              <a:rPr sz="1300" b="1" u="sng" spc="-25" dirty="0">
                <a:solidFill>
                  <a:srgbClr val="464646"/>
                </a:solidFill>
                <a:uFill>
                  <a:solidFill>
                    <a:srgbClr val="464646"/>
                  </a:solidFill>
                </a:uFill>
                <a:latin typeface="Arial"/>
                <a:cs typeface="Arial"/>
              </a:rPr>
              <a:t>alone</a:t>
            </a:r>
            <a:r>
              <a:rPr sz="1300" spc="-25" dirty="0">
                <a:solidFill>
                  <a:srgbClr val="464646"/>
                </a:solidFill>
                <a:latin typeface="Arial"/>
                <a:cs typeface="Arial"/>
              </a:rPr>
              <a:t>.</a:t>
            </a:r>
            <a:endParaRPr sz="1300" dirty="0">
              <a:latin typeface="Arial"/>
              <a:cs typeface="Arial"/>
            </a:endParaRPr>
          </a:p>
          <a:p>
            <a:pPr>
              <a:lnSpc>
                <a:spcPct val="100000"/>
              </a:lnSpc>
              <a:spcBef>
                <a:spcPts val="50"/>
              </a:spcBef>
            </a:pPr>
            <a:endParaRPr sz="1050" dirty="0">
              <a:latin typeface="Arial"/>
              <a:cs typeface="Arial"/>
            </a:endParaRPr>
          </a:p>
          <a:p>
            <a:pPr marL="182880" marR="5080" indent="-170815" algn="just">
              <a:lnSpc>
                <a:spcPct val="100000"/>
              </a:lnSpc>
              <a:buClr>
                <a:srgbClr val="38AF46"/>
              </a:buClr>
              <a:buSzPct val="119230"/>
              <a:buChar char="•"/>
              <a:tabLst>
                <a:tab pos="183515" algn="l"/>
              </a:tabLst>
            </a:pPr>
            <a:r>
              <a:rPr sz="1300" spc="-25" dirty="0">
                <a:solidFill>
                  <a:srgbClr val="464646"/>
                </a:solidFill>
                <a:latin typeface="Arial"/>
                <a:cs typeface="Arial"/>
              </a:rPr>
              <a:t>First </a:t>
            </a:r>
            <a:r>
              <a:rPr sz="1300" spc="-20" dirty="0">
                <a:solidFill>
                  <a:srgbClr val="464646"/>
                </a:solidFill>
                <a:latin typeface="Arial"/>
                <a:cs typeface="Arial"/>
              </a:rPr>
              <a:t>pass </a:t>
            </a:r>
            <a:r>
              <a:rPr sz="1300" spc="-25" dirty="0">
                <a:solidFill>
                  <a:srgbClr val="464646"/>
                </a:solidFill>
                <a:latin typeface="Arial"/>
                <a:cs typeface="Arial"/>
              </a:rPr>
              <a:t>aircore </a:t>
            </a:r>
            <a:r>
              <a:rPr sz="1300" spc="-35" dirty="0">
                <a:solidFill>
                  <a:srgbClr val="464646"/>
                </a:solidFill>
                <a:latin typeface="Arial"/>
                <a:cs typeface="Arial"/>
              </a:rPr>
              <a:t>drilling </a:t>
            </a:r>
            <a:r>
              <a:rPr sz="1300" spc="-25" dirty="0">
                <a:solidFill>
                  <a:srgbClr val="464646"/>
                </a:solidFill>
                <a:latin typeface="Arial"/>
                <a:cs typeface="Arial"/>
              </a:rPr>
              <a:t>with limited reverse </a:t>
            </a:r>
            <a:r>
              <a:rPr sz="1300" spc="-30" dirty="0">
                <a:solidFill>
                  <a:srgbClr val="464646"/>
                </a:solidFill>
                <a:latin typeface="Arial"/>
                <a:cs typeface="Arial"/>
              </a:rPr>
              <a:t>circulation  </a:t>
            </a:r>
            <a:r>
              <a:rPr sz="1300" spc="-25" dirty="0">
                <a:solidFill>
                  <a:srgbClr val="464646"/>
                </a:solidFill>
                <a:latin typeface="Arial"/>
                <a:cs typeface="Arial"/>
              </a:rPr>
              <a:t>drilling </a:t>
            </a:r>
            <a:r>
              <a:rPr sz="1300" spc="-20" dirty="0">
                <a:solidFill>
                  <a:srgbClr val="464646"/>
                </a:solidFill>
                <a:latin typeface="Arial"/>
                <a:cs typeface="Arial"/>
              </a:rPr>
              <a:t>and </a:t>
            </a:r>
            <a:r>
              <a:rPr sz="1300" spc="-25" dirty="0">
                <a:solidFill>
                  <a:srgbClr val="464646"/>
                </a:solidFill>
                <a:latin typeface="Arial"/>
                <a:cs typeface="Arial"/>
              </a:rPr>
              <a:t>geochemical signatures </a:t>
            </a:r>
            <a:r>
              <a:rPr sz="1300" spc="-15" dirty="0">
                <a:solidFill>
                  <a:srgbClr val="464646"/>
                </a:solidFill>
                <a:latin typeface="Arial"/>
                <a:cs typeface="Arial"/>
              </a:rPr>
              <a:t>in </a:t>
            </a:r>
            <a:r>
              <a:rPr sz="1300" spc="-25" dirty="0">
                <a:solidFill>
                  <a:srgbClr val="464646"/>
                </a:solidFill>
                <a:latin typeface="Arial"/>
                <a:cs typeface="Arial"/>
              </a:rPr>
              <a:t>diamond </a:t>
            </a:r>
            <a:r>
              <a:rPr sz="1300" spc="-20" dirty="0">
                <a:solidFill>
                  <a:srgbClr val="464646"/>
                </a:solidFill>
                <a:latin typeface="Arial"/>
                <a:cs typeface="Arial"/>
              </a:rPr>
              <a:t>core has  </a:t>
            </a:r>
            <a:r>
              <a:rPr sz="1300" spc="-35" dirty="0">
                <a:solidFill>
                  <a:srgbClr val="464646"/>
                </a:solidFill>
                <a:latin typeface="Arial"/>
                <a:cs typeface="Arial"/>
              </a:rPr>
              <a:t>confirmed </a:t>
            </a:r>
            <a:r>
              <a:rPr sz="1300" b="1" u="sng" spc="-30" dirty="0">
                <a:solidFill>
                  <a:srgbClr val="464646"/>
                </a:solidFill>
                <a:uFill>
                  <a:solidFill>
                    <a:srgbClr val="464646"/>
                  </a:solidFill>
                </a:uFill>
                <a:latin typeface="Arial"/>
                <a:cs typeface="Arial"/>
              </a:rPr>
              <a:t>prospective </a:t>
            </a:r>
            <a:r>
              <a:rPr sz="1300" b="1" u="sng" spc="-35" dirty="0">
                <a:solidFill>
                  <a:srgbClr val="464646"/>
                </a:solidFill>
                <a:uFill>
                  <a:solidFill>
                    <a:srgbClr val="464646"/>
                  </a:solidFill>
                </a:uFill>
                <a:latin typeface="Arial"/>
                <a:cs typeface="Arial"/>
              </a:rPr>
              <a:t>greenstone </a:t>
            </a:r>
            <a:r>
              <a:rPr sz="1300" b="1" u="sng" spc="-30" dirty="0">
                <a:solidFill>
                  <a:srgbClr val="464646"/>
                </a:solidFill>
                <a:uFill>
                  <a:solidFill>
                    <a:srgbClr val="464646"/>
                  </a:solidFill>
                </a:uFill>
                <a:latin typeface="Arial"/>
                <a:cs typeface="Arial"/>
              </a:rPr>
              <a:t>geology </a:t>
            </a:r>
            <a:r>
              <a:rPr sz="1300" b="1" u="sng" spc="-10" dirty="0">
                <a:solidFill>
                  <a:srgbClr val="464646"/>
                </a:solidFill>
                <a:uFill>
                  <a:solidFill>
                    <a:srgbClr val="464646"/>
                  </a:solidFill>
                </a:uFill>
                <a:latin typeface="Arial"/>
                <a:cs typeface="Arial"/>
              </a:rPr>
              <a:t>for </a:t>
            </a:r>
            <a:r>
              <a:rPr sz="1300" b="1" u="sng" spc="-20" dirty="0">
                <a:solidFill>
                  <a:srgbClr val="464646"/>
                </a:solidFill>
                <a:uFill>
                  <a:solidFill>
                    <a:srgbClr val="464646"/>
                  </a:solidFill>
                </a:uFill>
                <a:latin typeface="Arial"/>
                <a:cs typeface="Arial"/>
              </a:rPr>
              <a:t>gold </a:t>
            </a:r>
            <a:r>
              <a:rPr sz="1300" b="1" u="sng" spc="-15" dirty="0">
                <a:solidFill>
                  <a:srgbClr val="464646"/>
                </a:solidFill>
                <a:uFill>
                  <a:solidFill>
                    <a:srgbClr val="464646"/>
                  </a:solidFill>
                </a:uFill>
                <a:latin typeface="Arial"/>
                <a:cs typeface="Arial"/>
              </a:rPr>
              <a:t>and  </a:t>
            </a:r>
            <a:r>
              <a:rPr sz="1300" b="1" u="sng" spc="-25" dirty="0">
                <a:solidFill>
                  <a:srgbClr val="464646"/>
                </a:solidFill>
                <a:uFill>
                  <a:solidFill>
                    <a:srgbClr val="464646"/>
                  </a:solidFill>
                </a:uFill>
                <a:latin typeface="Arial"/>
                <a:cs typeface="Arial"/>
              </a:rPr>
              <a:t>base metal</a:t>
            </a:r>
            <a:r>
              <a:rPr sz="1300" b="1" u="sng" spc="285" dirty="0">
                <a:solidFill>
                  <a:srgbClr val="464646"/>
                </a:solidFill>
                <a:uFill>
                  <a:solidFill>
                    <a:srgbClr val="464646"/>
                  </a:solidFill>
                </a:uFill>
                <a:latin typeface="Arial"/>
                <a:cs typeface="Arial"/>
              </a:rPr>
              <a:t> </a:t>
            </a:r>
            <a:r>
              <a:rPr sz="1300" b="1" u="sng" spc="-25" dirty="0">
                <a:solidFill>
                  <a:srgbClr val="464646"/>
                </a:solidFill>
                <a:uFill>
                  <a:solidFill>
                    <a:srgbClr val="464646"/>
                  </a:solidFill>
                </a:uFill>
                <a:latin typeface="Arial"/>
                <a:cs typeface="Arial"/>
              </a:rPr>
              <a:t>exploration.</a:t>
            </a:r>
            <a:endParaRPr sz="1300" u="sng" dirty="0">
              <a:latin typeface="Arial"/>
              <a:cs typeface="Arial"/>
            </a:endParaRPr>
          </a:p>
          <a:p>
            <a:pPr>
              <a:lnSpc>
                <a:spcPct val="100000"/>
              </a:lnSpc>
              <a:spcBef>
                <a:spcPts val="55"/>
              </a:spcBef>
              <a:buClr>
                <a:srgbClr val="38AF46"/>
              </a:buClr>
              <a:buFont typeface="Arial"/>
              <a:buChar char="•"/>
            </a:pPr>
            <a:endParaRPr sz="1050" dirty="0">
              <a:latin typeface="Arial"/>
              <a:cs typeface="Arial"/>
            </a:endParaRPr>
          </a:p>
          <a:p>
            <a:pPr marL="182880" marR="8255" indent="-170815" algn="just">
              <a:lnSpc>
                <a:spcPct val="100000"/>
              </a:lnSpc>
              <a:buClr>
                <a:srgbClr val="38AF46"/>
              </a:buClr>
              <a:buSzPct val="119230"/>
              <a:buChar char="•"/>
              <a:tabLst>
                <a:tab pos="183515" algn="l"/>
              </a:tabLst>
            </a:pPr>
            <a:r>
              <a:rPr sz="1300" spc="-5" dirty="0">
                <a:solidFill>
                  <a:srgbClr val="464646"/>
                </a:solidFill>
                <a:latin typeface="Arial"/>
                <a:cs typeface="Arial"/>
              </a:rPr>
              <a:t>At </a:t>
            </a:r>
            <a:r>
              <a:rPr sz="1300" spc="-25" dirty="0">
                <a:solidFill>
                  <a:srgbClr val="464646"/>
                </a:solidFill>
                <a:latin typeface="Arial"/>
                <a:cs typeface="Arial"/>
              </a:rPr>
              <a:t>least </a:t>
            </a:r>
            <a:r>
              <a:rPr sz="1300" b="1" u="sng" spc="-10" dirty="0">
                <a:solidFill>
                  <a:srgbClr val="464646"/>
                </a:solidFill>
                <a:uFill>
                  <a:solidFill>
                    <a:srgbClr val="464646"/>
                  </a:solidFill>
                </a:uFill>
                <a:latin typeface="Arial"/>
                <a:cs typeface="Arial"/>
              </a:rPr>
              <a:t>10 </a:t>
            </a:r>
            <a:r>
              <a:rPr sz="1300" b="1" u="sng" spc="-35" dirty="0">
                <a:solidFill>
                  <a:srgbClr val="464646"/>
                </a:solidFill>
                <a:uFill>
                  <a:solidFill>
                    <a:srgbClr val="464646"/>
                  </a:solidFill>
                </a:uFill>
                <a:latin typeface="Arial"/>
                <a:cs typeface="Arial"/>
              </a:rPr>
              <a:t>separate </a:t>
            </a:r>
            <a:r>
              <a:rPr sz="1300" b="1" u="sng" spc="-25" dirty="0">
                <a:solidFill>
                  <a:srgbClr val="464646"/>
                </a:solidFill>
                <a:uFill>
                  <a:solidFill>
                    <a:srgbClr val="464646"/>
                  </a:solidFill>
                </a:uFill>
                <a:latin typeface="Arial"/>
                <a:cs typeface="Arial"/>
              </a:rPr>
              <a:t>target areas </a:t>
            </a:r>
            <a:r>
              <a:rPr sz="1300" b="1" u="sng" spc="-5" dirty="0">
                <a:solidFill>
                  <a:srgbClr val="464646"/>
                </a:solidFill>
                <a:uFill>
                  <a:solidFill>
                    <a:srgbClr val="464646"/>
                  </a:solidFill>
                </a:uFill>
                <a:latin typeface="Arial"/>
                <a:cs typeface="Arial"/>
              </a:rPr>
              <a:t>so far </a:t>
            </a:r>
            <a:r>
              <a:rPr sz="1300" b="1" u="sng" spc="-30" dirty="0">
                <a:solidFill>
                  <a:srgbClr val="464646"/>
                </a:solidFill>
                <a:uFill>
                  <a:solidFill>
                    <a:srgbClr val="464646"/>
                  </a:solidFill>
                </a:uFill>
                <a:latin typeface="Arial"/>
                <a:cs typeface="Arial"/>
              </a:rPr>
              <a:t>defined</a:t>
            </a:r>
            <a:r>
              <a:rPr sz="1300" b="1" spc="-30" dirty="0">
                <a:solidFill>
                  <a:srgbClr val="464646"/>
                </a:solidFill>
                <a:latin typeface="Arial"/>
                <a:cs typeface="Arial"/>
              </a:rPr>
              <a:t> </a:t>
            </a:r>
            <a:r>
              <a:rPr sz="1300" spc="-30" dirty="0">
                <a:solidFill>
                  <a:srgbClr val="464646"/>
                </a:solidFill>
                <a:latin typeface="Arial"/>
                <a:cs typeface="Arial"/>
              </a:rPr>
              <a:t>despite  </a:t>
            </a:r>
            <a:r>
              <a:rPr sz="1300" spc="-25" dirty="0">
                <a:solidFill>
                  <a:srgbClr val="464646"/>
                </a:solidFill>
                <a:latin typeface="Arial"/>
                <a:cs typeface="Arial"/>
              </a:rPr>
              <a:t>only very</a:t>
            </a:r>
            <a:r>
              <a:rPr sz="1300" spc="-125" dirty="0">
                <a:solidFill>
                  <a:srgbClr val="464646"/>
                </a:solidFill>
                <a:latin typeface="Arial"/>
                <a:cs typeface="Arial"/>
              </a:rPr>
              <a:t> </a:t>
            </a:r>
            <a:r>
              <a:rPr sz="1300" spc="-25" dirty="0">
                <a:solidFill>
                  <a:srgbClr val="464646"/>
                </a:solidFill>
                <a:latin typeface="Arial"/>
                <a:cs typeface="Arial"/>
              </a:rPr>
              <a:t>limited </a:t>
            </a:r>
            <a:r>
              <a:rPr sz="1300" spc="-30" dirty="0">
                <a:solidFill>
                  <a:srgbClr val="464646"/>
                </a:solidFill>
                <a:latin typeface="Arial"/>
                <a:cs typeface="Arial"/>
              </a:rPr>
              <a:t>coverage </a:t>
            </a:r>
            <a:r>
              <a:rPr sz="1300" spc="-5" dirty="0">
                <a:solidFill>
                  <a:srgbClr val="464646"/>
                </a:solidFill>
                <a:latin typeface="Arial"/>
                <a:cs typeface="Arial"/>
              </a:rPr>
              <a:t>of </a:t>
            </a:r>
            <a:r>
              <a:rPr sz="1300" spc="-15" dirty="0">
                <a:solidFill>
                  <a:srgbClr val="464646"/>
                </a:solidFill>
                <a:latin typeface="Arial"/>
                <a:cs typeface="Arial"/>
              </a:rPr>
              <a:t>the </a:t>
            </a:r>
            <a:r>
              <a:rPr sz="1300" spc="-25" dirty="0">
                <a:solidFill>
                  <a:srgbClr val="464646"/>
                </a:solidFill>
                <a:latin typeface="Arial"/>
                <a:cs typeface="Arial"/>
              </a:rPr>
              <a:t>project </a:t>
            </a:r>
            <a:r>
              <a:rPr sz="1300" spc="-5" dirty="0">
                <a:solidFill>
                  <a:srgbClr val="464646"/>
                </a:solidFill>
                <a:latin typeface="Arial"/>
                <a:cs typeface="Arial"/>
              </a:rPr>
              <a:t>to </a:t>
            </a:r>
            <a:r>
              <a:rPr sz="1300" spc="-25" dirty="0">
                <a:solidFill>
                  <a:srgbClr val="464646"/>
                </a:solidFill>
                <a:latin typeface="Arial"/>
                <a:cs typeface="Arial"/>
              </a:rPr>
              <a:t>date.</a:t>
            </a:r>
            <a:endParaRPr sz="1300" dirty="0">
              <a:latin typeface="Arial"/>
              <a:cs typeface="Arial"/>
            </a:endParaRPr>
          </a:p>
        </p:txBody>
      </p:sp>
      <p:sp>
        <p:nvSpPr>
          <p:cNvPr id="11" name="Slide Number Placeholder 10">
            <a:extLst>
              <a:ext uri="{FF2B5EF4-FFF2-40B4-BE49-F238E27FC236}">
                <a16:creationId xmlns:a16="http://schemas.microsoft.com/office/drawing/2014/main" id="{5B417455-FF80-BDD1-8FF6-CFB6C5B73D90}"/>
              </a:ext>
            </a:extLst>
          </p:cNvPr>
          <p:cNvSpPr>
            <a:spLocks noGrp="1"/>
          </p:cNvSpPr>
          <p:nvPr>
            <p:ph type="sldNum" sz="quarter" idx="7"/>
          </p:nvPr>
        </p:nvSpPr>
        <p:spPr/>
        <p:txBody>
          <a:bodyPr/>
          <a:lstStyle/>
          <a:p>
            <a:fld id="{B6F15528-21DE-4FAA-801E-634DDDAF4B2B}" type="slidenum">
              <a:rPr lang="en-AU" smtClean="0"/>
              <a:t>23</a:t>
            </a:fld>
            <a:endParaRPr lang="en-A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71" y="373380"/>
            <a:ext cx="4923155" cy="330835"/>
          </a:xfrm>
          <a:prstGeom prst="rect">
            <a:avLst/>
          </a:prstGeom>
        </p:spPr>
        <p:txBody>
          <a:bodyPr vert="horz" wrap="square" lIns="0" tIns="13335" rIns="0" bIns="0" rtlCol="0">
            <a:spAutoFit/>
          </a:bodyPr>
          <a:lstStyle/>
          <a:p>
            <a:pPr marL="12700">
              <a:lnSpc>
                <a:spcPct val="100000"/>
              </a:lnSpc>
              <a:spcBef>
                <a:spcPts val="105"/>
              </a:spcBef>
            </a:pPr>
            <a:r>
              <a:rPr sz="2000" i="0" spc="85" dirty="0">
                <a:solidFill>
                  <a:srgbClr val="FFFFFF"/>
                </a:solidFill>
                <a:latin typeface="Arial"/>
                <a:cs typeface="Arial"/>
              </a:rPr>
              <a:t>DUSTY </a:t>
            </a:r>
            <a:r>
              <a:rPr sz="2000" i="0" spc="90" dirty="0">
                <a:solidFill>
                  <a:srgbClr val="FFFFFF"/>
                </a:solidFill>
                <a:latin typeface="Arial"/>
                <a:cs typeface="Arial"/>
              </a:rPr>
              <a:t>NICKEL: </a:t>
            </a:r>
            <a:r>
              <a:rPr sz="2000" i="0" spc="80" dirty="0">
                <a:solidFill>
                  <a:srgbClr val="FFFFFF"/>
                </a:solidFill>
                <a:latin typeface="Arial"/>
                <a:cs typeface="Arial"/>
              </a:rPr>
              <a:t>2022</a:t>
            </a:r>
            <a:r>
              <a:rPr sz="2000" i="0" spc="345" dirty="0">
                <a:solidFill>
                  <a:srgbClr val="FFFFFF"/>
                </a:solidFill>
                <a:latin typeface="Arial"/>
                <a:cs typeface="Arial"/>
              </a:rPr>
              <a:t> </a:t>
            </a:r>
            <a:r>
              <a:rPr sz="2000" i="0" spc="95" dirty="0">
                <a:solidFill>
                  <a:srgbClr val="FFFFFF"/>
                </a:solidFill>
                <a:latin typeface="Arial"/>
                <a:cs typeface="Arial"/>
              </a:rPr>
              <a:t>EXPLORATION</a:t>
            </a:r>
            <a:endParaRPr sz="2000" dirty="0">
              <a:latin typeface="Arial"/>
              <a:cs typeface="Arial"/>
            </a:endParaRPr>
          </a:p>
        </p:txBody>
      </p:sp>
      <p:sp>
        <p:nvSpPr>
          <p:cNvPr id="4" name="object 4"/>
          <p:cNvSpPr txBox="1"/>
          <p:nvPr/>
        </p:nvSpPr>
        <p:spPr>
          <a:xfrm>
            <a:off x="228091" y="1215509"/>
            <a:ext cx="8697595" cy="5054600"/>
          </a:xfrm>
          <a:prstGeom prst="rect">
            <a:avLst/>
          </a:prstGeom>
        </p:spPr>
        <p:txBody>
          <a:bodyPr vert="horz" wrap="square" lIns="0" tIns="12065" rIns="0" bIns="0" rtlCol="0">
            <a:spAutoFit/>
          </a:bodyPr>
          <a:lstStyle/>
          <a:p>
            <a:pPr marL="182880" marR="6350" indent="-170815">
              <a:lnSpc>
                <a:spcPct val="100000"/>
              </a:lnSpc>
              <a:spcBef>
                <a:spcPts val="95"/>
              </a:spcBef>
              <a:buClr>
                <a:srgbClr val="38AF46"/>
              </a:buClr>
              <a:buSzPct val="118750"/>
              <a:buFont typeface="Arial"/>
              <a:buChar char="•"/>
              <a:tabLst>
                <a:tab pos="183515" algn="l"/>
              </a:tabLst>
            </a:pPr>
            <a:r>
              <a:rPr sz="1600" b="1" u="sng" spc="-40" dirty="0">
                <a:solidFill>
                  <a:srgbClr val="464646"/>
                </a:solidFill>
                <a:uFill>
                  <a:solidFill>
                    <a:srgbClr val="464646"/>
                  </a:solidFill>
                </a:uFill>
                <a:latin typeface="Arial"/>
                <a:cs typeface="Arial"/>
              </a:rPr>
              <a:t>Diamond </a:t>
            </a:r>
            <a:r>
              <a:rPr sz="1600" b="1" u="sng" spc="-35" dirty="0">
                <a:solidFill>
                  <a:srgbClr val="464646"/>
                </a:solidFill>
                <a:uFill>
                  <a:solidFill>
                    <a:srgbClr val="464646"/>
                  </a:solidFill>
                </a:uFill>
                <a:latin typeface="Arial"/>
                <a:cs typeface="Arial"/>
              </a:rPr>
              <a:t>drilling program continues </a:t>
            </a:r>
            <a:r>
              <a:rPr lang="en-AU" sz="1600" b="1" u="sng" spc="-35" dirty="0">
                <a:solidFill>
                  <a:srgbClr val="464646"/>
                </a:solidFill>
                <a:uFill>
                  <a:solidFill>
                    <a:srgbClr val="464646"/>
                  </a:solidFill>
                </a:uFill>
                <a:latin typeface="Arial"/>
                <a:cs typeface="Arial"/>
              </a:rPr>
              <a:t>to 2022 year end</a:t>
            </a:r>
            <a:r>
              <a:rPr lang="en-AU" sz="1600" b="1" spc="-5" dirty="0">
                <a:solidFill>
                  <a:srgbClr val="464646"/>
                </a:solidFill>
                <a:uFill>
                  <a:solidFill>
                    <a:srgbClr val="464646"/>
                  </a:solidFill>
                </a:uFill>
                <a:latin typeface="Arial"/>
                <a:cs typeface="Arial"/>
              </a:rPr>
              <a:t> -</a:t>
            </a:r>
            <a:r>
              <a:rPr sz="1600" b="1" spc="-5" dirty="0">
                <a:solidFill>
                  <a:srgbClr val="464646"/>
                </a:solidFill>
                <a:latin typeface="Arial"/>
                <a:cs typeface="Arial"/>
              </a:rPr>
              <a:t> </a:t>
            </a:r>
            <a:r>
              <a:rPr sz="1600" spc="-35" dirty="0">
                <a:solidFill>
                  <a:srgbClr val="464646"/>
                </a:solidFill>
                <a:latin typeface="Arial"/>
                <a:cs typeface="Arial"/>
              </a:rPr>
              <a:t>target </a:t>
            </a:r>
            <a:r>
              <a:rPr sz="1600" spc="-30" dirty="0">
                <a:solidFill>
                  <a:srgbClr val="464646"/>
                </a:solidFill>
                <a:latin typeface="Arial"/>
                <a:cs typeface="Arial"/>
              </a:rPr>
              <a:t>more </a:t>
            </a:r>
            <a:r>
              <a:rPr sz="1600" spc="-35" dirty="0">
                <a:solidFill>
                  <a:srgbClr val="464646"/>
                </a:solidFill>
                <a:latin typeface="Arial"/>
                <a:cs typeface="Arial"/>
              </a:rPr>
              <a:t>nickel </a:t>
            </a:r>
            <a:r>
              <a:rPr sz="1600" spc="-40" dirty="0">
                <a:solidFill>
                  <a:srgbClr val="464646"/>
                </a:solidFill>
                <a:latin typeface="Arial"/>
                <a:cs typeface="Arial"/>
              </a:rPr>
              <a:t>sulphides </a:t>
            </a:r>
            <a:r>
              <a:rPr sz="1600" spc="-25" dirty="0">
                <a:solidFill>
                  <a:srgbClr val="464646"/>
                </a:solidFill>
                <a:latin typeface="Arial"/>
                <a:cs typeface="Arial"/>
              </a:rPr>
              <a:t>at </a:t>
            </a:r>
            <a:r>
              <a:rPr sz="1600" spc="-30" dirty="0">
                <a:solidFill>
                  <a:srgbClr val="464646"/>
                </a:solidFill>
                <a:latin typeface="Arial"/>
                <a:cs typeface="Arial"/>
              </a:rPr>
              <a:t>Dusty testing  </a:t>
            </a:r>
            <a:r>
              <a:rPr sz="1600" spc="-35" dirty="0">
                <a:solidFill>
                  <a:srgbClr val="464646"/>
                </a:solidFill>
                <a:latin typeface="Arial"/>
                <a:cs typeface="Arial"/>
              </a:rPr>
              <a:t>along</a:t>
            </a:r>
            <a:r>
              <a:rPr sz="1600" spc="-75" dirty="0">
                <a:solidFill>
                  <a:srgbClr val="464646"/>
                </a:solidFill>
                <a:latin typeface="Arial"/>
                <a:cs typeface="Arial"/>
              </a:rPr>
              <a:t> </a:t>
            </a:r>
            <a:r>
              <a:rPr sz="1600" spc="-35" dirty="0">
                <a:solidFill>
                  <a:srgbClr val="464646"/>
                </a:solidFill>
                <a:latin typeface="Arial"/>
                <a:cs typeface="Arial"/>
              </a:rPr>
              <a:t>strike</a:t>
            </a:r>
            <a:r>
              <a:rPr sz="1600" spc="-60" dirty="0">
                <a:solidFill>
                  <a:srgbClr val="464646"/>
                </a:solidFill>
                <a:latin typeface="Arial"/>
                <a:cs typeface="Arial"/>
              </a:rPr>
              <a:t> </a:t>
            </a:r>
            <a:r>
              <a:rPr sz="1600" spc="-25" dirty="0">
                <a:solidFill>
                  <a:srgbClr val="464646"/>
                </a:solidFill>
                <a:latin typeface="Arial"/>
                <a:cs typeface="Arial"/>
              </a:rPr>
              <a:t>as</a:t>
            </a:r>
            <a:r>
              <a:rPr sz="1600" spc="-70" dirty="0">
                <a:solidFill>
                  <a:srgbClr val="464646"/>
                </a:solidFill>
                <a:latin typeface="Arial"/>
                <a:cs typeface="Arial"/>
              </a:rPr>
              <a:t> </a:t>
            </a:r>
            <a:r>
              <a:rPr sz="1600" spc="-35" dirty="0">
                <a:solidFill>
                  <a:srgbClr val="464646"/>
                </a:solidFill>
                <a:latin typeface="Arial"/>
                <a:cs typeface="Arial"/>
              </a:rPr>
              <a:t>well</a:t>
            </a:r>
            <a:r>
              <a:rPr sz="1600" spc="-70" dirty="0">
                <a:solidFill>
                  <a:srgbClr val="464646"/>
                </a:solidFill>
                <a:latin typeface="Arial"/>
                <a:cs typeface="Arial"/>
              </a:rPr>
              <a:t> </a:t>
            </a:r>
            <a:r>
              <a:rPr sz="1600" spc="-25" dirty="0">
                <a:solidFill>
                  <a:srgbClr val="464646"/>
                </a:solidFill>
                <a:latin typeface="Arial"/>
                <a:cs typeface="Arial"/>
              </a:rPr>
              <a:t>as</a:t>
            </a:r>
            <a:r>
              <a:rPr sz="1600" spc="-60" dirty="0">
                <a:solidFill>
                  <a:srgbClr val="464646"/>
                </a:solidFill>
                <a:latin typeface="Arial"/>
                <a:cs typeface="Arial"/>
              </a:rPr>
              <a:t> </a:t>
            </a:r>
            <a:r>
              <a:rPr sz="1600" spc="-25" dirty="0">
                <a:solidFill>
                  <a:srgbClr val="464646"/>
                </a:solidFill>
                <a:latin typeface="Arial"/>
                <a:cs typeface="Arial"/>
              </a:rPr>
              <a:t>up</a:t>
            </a:r>
            <a:r>
              <a:rPr sz="1600" spc="-75" dirty="0">
                <a:solidFill>
                  <a:srgbClr val="464646"/>
                </a:solidFill>
                <a:latin typeface="Arial"/>
                <a:cs typeface="Arial"/>
              </a:rPr>
              <a:t> </a:t>
            </a:r>
            <a:r>
              <a:rPr sz="1600" spc="-30" dirty="0">
                <a:solidFill>
                  <a:srgbClr val="464646"/>
                </a:solidFill>
                <a:latin typeface="Arial"/>
                <a:cs typeface="Arial"/>
              </a:rPr>
              <a:t>and</a:t>
            </a:r>
            <a:r>
              <a:rPr sz="1600" spc="-65" dirty="0">
                <a:solidFill>
                  <a:srgbClr val="464646"/>
                </a:solidFill>
                <a:latin typeface="Arial"/>
                <a:cs typeface="Arial"/>
              </a:rPr>
              <a:t> </a:t>
            </a:r>
            <a:r>
              <a:rPr sz="1600" spc="-35" dirty="0">
                <a:solidFill>
                  <a:srgbClr val="464646"/>
                </a:solidFill>
                <a:latin typeface="Arial"/>
                <a:cs typeface="Arial"/>
              </a:rPr>
              <a:t>down</a:t>
            </a:r>
            <a:r>
              <a:rPr sz="1600" spc="-50" dirty="0">
                <a:solidFill>
                  <a:srgbClr val="464646"/>
                </a:solidFill>
                <a:latin typeface="Arial"/>
                <a:cs typeface="Arial"/>
              </a:rPr>
              <a:t> </a:t>
            </a:r>
            <a:r>
              <a:rPr sz="1600" spc="-30" dirty="0">
                <a:solidFill>
                  <a:srgbClr val="464646"/>
                </a:solidFill>
                <a:latin typeface="Arial"/>
                <a:cs typeface="Arial"/>
              </a:rPr>
              <a:t>dip</a:t>
            </a:r>
            <a:r>
              <a:rPr sz="1600" spc="-75" dirty="0">
                <a:solidFill>
                  <a:srgbClr val="464646"/>
                </a:solidFill>
                <a:latin typeface="Arial"/>
                <a:cs typeface="Arial"/>
              </a:rPr>
              <a:t> </a:t>
            </a:r>
            <a:r>
              <a:rPr sz="1600" spc="-25" dirty="0">
                <a:solidFill>
                  <a:srgbClr val="464646"/>
                </a:solidFill>
                <a:latin typeface="Arial"/>
                <a:cs typeface="Arial"/>
              </a:rPr>
              <a:t>of</a:t>
            </a:r>
            <a:r>
              <a:rPr sz="1600" spc="-60" dirty="0">
                <a:solidFill>
                  <a:srgbClr val="464646"/>
                </a:solidFill>
                <a:latin typeface="Arial"/>
                <a:cs typeface="Arial"/>
              </a:rPr>
              <a:t> </a:t>
            </a:r>
            <a:r>
              <a:rPr sz="1600" spc="-35" dirty="0">
                <a:solidFill>
                  <a:srgbClr val="464646"/>
                </a:solidFill>
                <a:latin typeface="Arial"/>
                <a:cs typeface="Arial"/>
              </a:rPr>
              <a:t>existing</a:t>
            </a:r>
            <a:r>
              <a:rPr sz="1600" spc="-75" dirty="0">
                <a:solidFill>
                  <a:srgbClr val="464646"/>
                </a:solidFill>
                <a:latin typeface="Arial"/>
                <a:cs typeface="Arial"/>
              </a:rPr>
              <a:t> </a:t>
            </a:r>
            <a:r>
              <a:rPr sz="1600" spc="-40" dirty="0">
                <a:solidFill>
                  <a:srgbClr val="464646"/>
                </a:solidFill>
                <a:latin typeface="Arial"/>
                <a:cs typeface="Arial"/>
              </a:rPr>
              <a:t>intersects.</a:t>
            </a:r>
            <a:endParaRPr sz="1600" dirty="0">
              <a:latin typeface="Arial"/>
              <a:cs typeface="Arial"/>
            </a:endParaRPr>
          </a:p>
          <a:p>
            <a:pPr marL="183515" marR="8255" indent="-171450">
              <a:lnSpc>
                <a:spcPct val="100000"/>
              </a:lnSpc>
              <a:spcBef>
                <a:spcPts val="1450"/>
              </a:spcBef>
              <a:buClr>
                <a:srgbClr val="38AF46"/>
              </a:buClr>
              <a:buSzPct val="118750"/>
              <a:buChar char="•"/>
              <a:tabLst>
                <a:tab pos="183515" algn="l"/>
              </a:tabLst>
            </a:pPr>
            <a:r>
              <a:rPr lang="en-AU" sz="1600" spc="-5" dirty="0">
                <a:solidFill>
                  <a:srgbClr val="464646"/>
                </a:solidFill>
                <a:latin typeface="Arial"/>
                <a:cs typeface="Arial"/>
              </a:rPr>
              <a:t>Next phase drilling may</a:t>
            </a:r>
            <a:r>
              <a:rPr lang="en-AU" sz="1600" spc="-20" dirty="0">
                <a:solidFill>
                  <a:srgbClr val="464646"/>
                </a:solidFill>
                <a:latin typeface="Arial"/>
                <a:cs typeface="Arial"/>
              </a:rPr>
              <a:t> </a:t>
            </a:r>
            <a:r>
              <a:rPr lang="en-AU" sz="1600" spc="-35" dirty="0">
                <a:solidFill>
                  <a:srgbClr val="464646"/>
                </a:solidFill>
                <a:latin typeface="Arial"/>
                <a:cs typeface="Arial"/>
              </a:rPr>
              <a:t>concentrate </a:t>
            </a:r>
            <a:r>
              <a:rPr lang="en-AU" sz="1600" spc="-25" dirty="0">
                <a:solidFill>
                  <a:srgbClr val="464646"/>
                </a:solidFill>
                <a:latin typeface="Arial"/>
                <a:cs typeface="Arial"/>
              </a:rPr>
              <a:t>on </a:t>
            </a:r>
            <a:r>
              <a:rPr lang="en-AU" sz="1600" spc="-40" dirty="0">
                <a:solidFill>
                  <a:srgbClr val="464646"/>
                </a:solidFill>
                <a:latin typeface="Arial"/>
                <a:cs typeface="Arial"/>
              </a:rPr>
              <a:t>e</a:t>
            </a:r>
            <a:r>
              <a:rPr sz="1600" spc="-40" dirty="0" err="1">
                <a:solidFill>
                  <a:srgbClr val="464646"/>
                </a:solidFill>
                <a:latin typeface="Arial"/>
                <a:cs typeface="Arial"/>
              </a:rPr>
              <a:t>xploration</a:t>
            </a:r>
            <a:r>
              <a:rPr sz="1600" spc="-40" dirty="0">
                <a:solidFill>
                  <a:srgbClr val="464646"/>
                </a:solidFill>
                <a:latin typeface="Arial"/>
                <a:cs typeface="Arial"/>
              </a:rPr>
              <a:t> </a:t>
            </a:r>
            <a:r>
              <a:rPr sz="1600" spc="-35" dirty="0">
                <a:solidFill>
                  <a:srgbClr val="464646"/>
                </a:solidFill>
                <a:latin typeface="Arial"/>
                <a:cs typeface="Arial"/>
              </a:rPr>
              <a:t>through </a:t>
            </a:r>
            <a:r>
              <a:rPr sz="1600" spc="-30" dirty="0">
                <a:solidFill>
                  <a:srgbClr val="464646"/>
                </a:solidFill>
                <a:latin typeface="Arial"/>
                <a:cs typeface="Arial"/>
              </a:rPr>
              <a:t>the </a:t>
            </a:r>
            <a:r>
              <a:rPr sz="1600" spc="-40" dirty="0">
                <a:solidFill>
                  <a:srgbClr val="464646"/>
                </a:solidFill>
                <a:latin typeface="Arial"/>
                <a:cs typeface="Arial"/>
              </a:rPr>
              <a:t>paleochannel </a:t>
            </a:r>
            <a:r>
              <a:rPr sz="1600" spc="-35" dirty="0">
                <a:solidFill>
                  <a:srgbClr val="464646"/>
                </a:solidFill>
                <a:latin typeface="Arial"/>
                <a:cs typeface="Arial"/>
              </a:rPr>
              <a:t>cover outside </a:t>
            </a:r>
            <a:r>
              <a:rPr sz="1600" spc="-30" dirty="0">
                <a:solidFill>
                  <a:srgbClr val="464646"/>
                </a:solidFill>
                <a:latin typeface="Arial"/>
                <a:cs typeface="Arial"/>
              </a:rPr>
              <a:t>the </a:t>
            </a:r>
            <a:r>
              <a:rPr sz="1600" spc="-35" dirty="0">
                <a:solidFill>
                  <a:srgbClr val="464646"/>
                </a:solidFill>
                <a:latin typeface="Arial"/>
                <a:cs typeface="Arial"/>
              </a:rPr>
              <a:t>existing </a:t>
            </a:r>
            <a:r>
              <a:rPr sz="1600" spc="-40" dirty="0">
                <a:solidFill>
                  <a:srgbClr val="464646"/>
                </a:solidFill>
                <a:latin typeface="Arial"/>
                <a:cs typeface="Arial"/>
              </a:rPr>
              <a:t>discovery </a:t>
            </a:r>
            <a:r>
              <a:rPr sz="1600" spc="-35" dirty="0">
                <a:solidFill>
                  <a:srgbClr val="464646"/>
                </a:solidFill>
                <a:latin typeface="Arial"/>
                <a:cs typeface="Arial"/>
              </a:rPr>
              <a:t>zones, with </a:t>
            </a:r>
            <a:r>
              <a:rPr sz="1600" spc="-30" dirty="0">
                <a:solidFill>
                  <a:srgbClr val="464646"/>
                </a:solidFill>
                <a:latin typeface="Arial"/>
                <a:cs typeface="Arial"/>
              </a:rPr>
              <a:t>the aim</a:t>
            </a:r>
            <a:r>
              <a:rPr sz="1600" spc="-310" dirty="0">
                <a:solidFill>
                  <a:srgbClr val="464646"/>
                </a:solidFill>
                <a:latin typeface="Arial"/>
                <a:cs typeface="Arial"/>
              </a:rPr>
              <a:t> </a:t>
            </a:r>
            <a:r>
              <a:rPr lang="en-AU" sz="1600" spc="-310" dirty="0">
                <a:solidFill>
                  <a:srgbClr val="464646"/>
                </a:solidFill>
                <a:latin typeface="Arial"/>
                <a:cs typeface="Arial"/>
              </a:rPr>
              <a:t>  </a:t>
            </a:r>
            <a:r>
              <a:rPr sz="1600" spc="-30" dirty="0">
                <a:solidFill>
                  <a:srgbClr val="464646"/>
                </a:solidFill>
                <a:latin typeface="Arial"/>
                <a:cs typeface="Arial"/>
              </a:rPr>
              <a:t>of:</a:t>
            </a:r>
            <a:endParaRPr sz="1600" dirty="0">
              <a:latin typeface="Arial"/>
              <a:cs typeface="Arial"/>
            </a:endParaRPr>
          </a:p>
          <a:p>
            <a:pPr marL="1438910" lvl="1" indent="-512445">
              <a:lnSpc>
                <a:spcPct val="100000"/>
              </a:lnSpc>
              <a:spcBef>
                <a:spcPts val="600"/>
              </a:spcBef>
              <a:buAutoNum type="arabicPeriod"/>
              <a:tabLst>
                <a:tab pos="1438910" algn="l"/>
                <a:tab pos="1439545" algn="l"/>
              </a:tabLst>
            </a:pPr>
            <a:r>
              <a:rPr sz="1600" spc="-40" dirty="0">
                <a:solidFill>
                  <a:srgbClr val="464646"/>
                </a:solidFill>
                <a:latin typeface="Arial"/>
                <a:cs typeface="Arial"/>
              </a:rPr>
              <a:t>Continuing</a:t>
            </a:r>
            <a:r>
              <a:rPr sz="1600" spc="-70" dirty="0">
                <a:solidFill>
                  <a:srgbClr val="464646"/>
                </a:solidFill>
                <a:latin typeface="Arial"/>
                <a:cs typeface="Arial"/>
              </a:rPr>
              <a:t> </a:t>
            </a:r>
            <a:r>
              <a:rPr sz="1600" spc="-20" dirty="0">
                <a:solidFill>
                  <a:srgbClr val="464646"/>
                </a:solidFill>
                <a:latin typeface="Arial"/>
                <a:cs typeface="Arial"/>
              </a:rPr>
              <a:t>to</a:t>
            </a:r>
            <a:r>
              <a:rPr sz="1600" spc="-60" dirty="0">
                <a:solidFill>
                  <a:srgbClr val="464646"/>
                </a:solidFill>
                <a:latin typeface="Arial"/>
                <a:cs typeface="Arial"/>
              </a:rPr>
              <a:t> </a:t>
            </a:r>
            <a:r>
              <a:rPr sz="1600" spc="-30" dirty="0">
                <a:solidFill>
                  <a:srgbClr val="464646"/>
                </a:solidFill>
                <a:latin typeface="Arial"/>
                <a:cs typeface="Arial"/>
              </a:rPr>
              <a:t>test</a:t>
            </a:r>
            <a:r>
              <a:rPr sz="1600" spc="-45" dirty="0">
                <a:solidFill>
                  <a:srgbClr val="464646"/>
                </a:solidFill>
                <a:latin typeface="Arial"/>
                <a:cs typeface="Arial"/>
              </a:rPr>
              <a:t> </a:t>
            </a:r>
            <a:r>
              <a:rPr sz="1600" spc="-30" dirty="0">
                <a:solidFill>
                  <a:srgbClr val="464646"/>
                </a:solidFill>
                <a:latin typeface="Arial"/>
                <a:cs typeface="Arial"/>
              </a:rPr>
              <a:t>the</a:t>
            </a:r>
            <a:r>
              <a:rPr sz="1600" spc="-60" dirty="0">
                <a:solidFill>
                  <a:srgbClr val="464646"/>
                </a:solidFill>
                <a:latin typeface="Arial"/>
                <a:cs typeface="Arial"/>
              </a:rPr>
              <a:t> </a:t>
            </a:r>
            <a:r>
              <a:rPr sz="1600" spc="-35" dirty="0">
                <a:solidFill>
                  <a:srgbClr val="464646"/>
                </a:solidFill>
                <a:latin typeface="Arial"/>
                <a:cs typeface="Arial"/>
              </a:rPr>
              <a:t>Dusty</a:t>
            </a:r>
            <a:r>
              <a:rPr sz="1600" spc="-65" dirty="0">
                <a:solidFill>
                  <a:srgbClr val="464646"/>
                </a:solidFill>
                <a:latin typeface="Arial"/>
                <a:cs typeface="Arial"/>
              </a:rPr>
              <a:t> </a:t>
            </a:r>
            <a:r>
              <a:rPr sz="1600" spc="-35" dirty="0">
                <a:solidFill>
                  <a:srgbClr val="464646"/>
                </a:solidFill>
                <a:latin typeface="Arial"/>
                <a:cs typeface="Arial"/>
              </a:rPr>
              <a:t>Komatiite</a:t>
            </a:r>
            <a:r>
              <a:rPr sz="1600" spc="-55" dirty="0">
                <a:solidFill>
                  <a:srgbClr val="464646"/>
                </a:solidFill>
                <a:latin typeface="Arial"/>
                <a:cs typeface="Arial"/>
              </a:rPr>
              <a:t> </a:t>
            </a:r>
            <a:r>
              <a:rPr sz="1600" spc="-25" dirty="0">
                <a:solidFill>
                  <a:srgbClr val="464646"/>
                </a:solidFill>
                <a:latin typeface="Arial"/>
                <a:cs typeface="Arial"/>
              </a:rPr>
              <a:t>for</a:t>
            </a:r>
            <a:r>
              <a:rPr sz="1600" spc="-50" dirty="0">
                <a:solidFill>
                  <a:srgbClr val="464646"/>
                </a:solidFill>
                <a:latin typeface="Arial"/>
                <a:cs typeface="Arial"/>
              </a:rPr>
              <a:t> </a:t>
            </a:r>
            <a:r>
              <a:rPr sz="1600" spc="-35" dirty="0">
                <a:solidFill>
                  <a:srgbClr val="464646"/>
                </a:solidFill>
                <a:latin typeface="Arial"/>
                <a:cs typeface="Arial"/>
              </a:rPr>
              <a:t>more</a:t>
            </a:r>
            <a:r>
              <a:rPr sz="1600" spc="-45" dirty="0">
                <a:solidFill>
                  <a:srgbClr val="464646"/>
                </a:solidFill>
                <a:latin typeface="Arial"/>
                <a:cs typeface="Arial"/>
              </a:rPr>
              <a:t> </a:t>
            </a:r>
            <a:r>
              <a:rPr sz="1600" spc="-35" dirty="0">
                <a:solidFill>
                  <a:srgbClr val="464646"/>
                </a:solidFill>
                <a:latin typeface="Arial"/>
                <a:cs typeface="Arial"/>
              </a:rPr>
              <a:t>massive</a:t>
            </a:r>
            <a:r>
              <a:rPr sz="1600" spc="-70" dirty="0">
                <a:solidFill>
                  <a:srgbClr val="464646"/>
                </a:solidFill>
                <a:latin typeface="Arial"/>
                <a:cs typeface="Arial"/>
              </a:rPr>
              <a:t> </a:t>
            </a:r>
            <a:r>
              <a:rPr sz="1600" spc="-35" dirty="0">
                <a:solidFill>
                  <a:srgbClr val="464646"/>
                </a:solidFill>
                <a:latin typeface="Arial"/>
                <a:cs typeface="Arial"/>
              </a:rPr>
              <a:t>nickel</a:t>
            </a:r>
            <a:r>
              <a:rPr sz="1600" spc="-75" dirty="0">
                <a:solidFill>
                  <a:srgbClr val="464646"/>
                </a:solidFill>
                <a:latin typeface="Arial"/>
                <a:cs typeface="Arial"/>
              </a:rPr>
              <a:t> </a:t>
            </a:r>
            <a:r>
              <a:rPr sz="1600" spc="-35" dirty="0">
                <a:solidFill>
                  <a:srgbClr val="464646"/>
                </a:solidFill>
                <a:latin typeface="Arial"/>
                <a:cs typeface="Arial"/>
              </a:rPr>
              <a:t>sulphide</a:t>
            </a:r>
            <a:r>
              <a:rPr sz="1600" spc="-80" dirty="0">
                <a:solidFill>
                  <a:srgbClr val="464646"/>
                </a:solidFill>
                <a:latin typeface="Arial"/>
                <a:cs typeface="Arial"/>
              </a:rPr>
              <a:t> </a:t>
            </a:r>
            <a:r>
              <a:rPr sz="1600" spc="-40" dirty="0">
                <a:solidFill>
                  <a:srgbClr val="464646"/>
                </a:solidFill>
                <a:latin typeface="Arial"/>
                <a:cs typeface="Arial"/>
              </a:rPr>
              <a:t>discoveries.</a:t>
            </a:r>
            <a:endParaRPr sz="1600" dirty="0">
              <a:latin typeface="Arial"/>
              <a:cs typeface="Arial"/>
            </a:endParaRPr>
          </a:p>
          <a:p>
            <a:pPr marL="1438910" lvl="1" indent="-512445">
              <a:lnSpc>
                <a:spcPct val="100000"/>
              </a:lnSpc>
              <a:spcBef>
                <a:spcPts val="1200"/>
              </a:spcBef>
              <a:buAutoNum type="arabicPeriod"/>
              <a:tabLst>
                <a:tab pos="1438910" algn="l"/>
                <a:tab pos="1439545" algn="l"/>
              </a:tabLst>
            </a:pPr>
            <a:r>
              <a:rPr sz="1600" spc="-60" dirty="0">
                <a:solidFill>
                  <a:srgbClr val="464646"/>
                </a:solidFill>
                <a:latin typeface="Arial"/>
                <a:cs typeface="Arial"/>
              </a:rPr>
              <a:t>Testing </a:t>
            </a:r>
            <a:r>
              <a:rPr sz="1600" spc="-25" dirty="0">
                <a:solidFill>
                  <a:srgbClr val="464646"/>
                </a:solidFill>
                <a:latin typeface="Arial"/>
                <a:cs typeface="Arial"/>
              </a:rPr>
              <a:t>for </a:t>
            </a:r>
            <a:r>
              <a:rPr sz="1600" spc="-35" dirty="0">
                <a:solidFill>
                  <a:srgbClr val="464646"/>
                </a:solidFill>
                <a:latin typeface="Arial"/>
                <a:cs typeface="Arial"/>
              </a:rPr>
              <a:t>further </a:t>
            </a:r>
            <a:r>
              <a:rPr sz="1600" spc="-40" dirty="0">
                <a:solidFill>
                  <a:srgbClr val="464646"/>
                </a:solidFill>
                <a:latin typeface="Arial"/>
                <a:cs typeface="Arial"/>
              </a:rPr>
              <a:t>favourable geology </a:t>
            </a:r>
            <a:r>
              <a:rPr sz="1600" spc="-25" dirty="0">
                <a:solidFill>
                  <a:srgbClr val="464646"/>
                </a:solidFill>
                <a:latin typeface="Arial"/>
                <a:cs typeface="Arial"/>
              </a:rPr>
              <a:t>for </a:t>
            </a:r>
            <a:r>
              <a:rPr sz="1600" spc="-35" dirty="0">
                <a:solidFill>
                  <a:srgbClr val="464646"/>
                </a:solidFill>
                <a:latin typeface="Arial"/>
                <a:cs typeface="Arial"/>
              </a:rPr>
              <a:t>nickel </a:t>
            </a:r>
            <a:r>
              <a:rPr sz="1600" spc="-40" dirty="0">
                <a:solidFill>
                  <a:srgbClr val="464646"/>
                </a:solidFill>
                <a:latin typeface="Arial"/>
                <a:cs typeface="Arial"/>
              </a:rPr>
              <a:t>sulphides </a:t>
            </a:r>
            <a:r>
              <a:rPr sz="1600" spc="-35" dirty="0">
                <a:solidFill>
                  <a:srgbClr val="464646"/>
                </a:solidFill>
                <a:latin typeface="Arial"/>
                <a:cs typeface="Arial"/>
              </a:rPr>
              <a:t>within </a:t>
            </a:r>
            <a:r>
              <a:rPr sz="1600" spc="-30" dirty="0">
                <a:solidFill>
                  <a:srgbClr val="464646"/>
                </a:solidFill>
                <a:latin typeface="Arial"/>
                <a:cs typeface="Arial"/>
              </a:rPr>
              <a:t>the </a:t>
            </a:r>
            <a:r>
              <a:rPr sz="1600" spc="-35" dirty="0">
                <a:solidFill>
                  <a:srgbClr val="464646"/>
                </a:solidFill>
                <a:latin typeface="Arial"/>
                <a:cs typeface="Arial"/>
              </a:rPr>
              <a:t>project</a:t>
            </a:r>
            <a:r>
              <a:rPr sz="1600" spc="-290" dirty="0">
                <a:solidFill>
                  <a:srgbClr val="464646"/>
                </a:solidFill>
                <a:latin typeface="Arial"/>
                <a:cs typeface="Arial"/>
              </a:rPr>
              <a:t> </a:t>
            </a:r>
            <a:r>
              <a:rPr sz="1600" spc="-35" dirty="0">
                <a:solidFill>
                  <a:srgbClr val="464646"/>
                </a:solidFill>
                <a:latin typeface="Arial"/>
                <a:cs typeface="Arial"/>
              </a:rPr>
              <a:t>area.</a:t>
            </a:r>
            <a:endParaRPr sz="1600" dirty="0">
              <a:latin typeface="Arial"/>
              <a:cs typeface="Arial"/>
            </a:endParaRPr>
          </a:p>
          <a:p>
            <a:pPr marL="1437640" marR="5080" lvl="1" indent="-511175" algn="just">
              <a:lnSpc>
                <a:spcPct val="100000"/>
              </a:lnSpc>
              <a:spcBef>
                <a:spcPts val="1200"/>
              </a:spcBef>
              <a:buAutoNum type="arabicPeriod"/>
              <a:tabLst>
                <a:tab pos="1437640" algn="l"/>
              </a:tabLst>
            </a:pPr>
            <a:r>
              <a:rPr sz="1600" spc="-40" dirty="0">
                <a:solidFill>
                  <a:srgbClr val="464646"/>
                </a:solidFill>
                <a:latin typeface="Arial"/>
                <a:cs typeface="Arial"/>
              </a:rPr>
              <a:t>Follow-up exploration </a:t>
            </a:r>
            <a:r>
              <a:rPr sz="1600" spc="-35" dirty="0">
                <a:solidFill>
                  <a:srgbClr val="464646"/>
                </a:solidFill>
                <a:latin typeface="Arial"/>
                <a:cs typeface="Arial"/>
              </a:rPr>
              <a:t>within </a:t>
            </a:r>
            <a:r>
              <a:rPr sz="1600" spc="-30" dirty="0">
                <a:solidFill>
                  <a:srgbClr val="464646"/>
                </a:solidFill>
                <a:latin typeface="Arial"/>
                <a:cs typeface="Arial"/>
              </a:rPr>
              <a:t>the </a:t>
            </a:r>
            <a:r>
              <a:rPr sz="1600" spc="-35" dirty="0">
                <a:solidFill>
                  <a:srgbClr val="464646"/>
                </a:solidFill>
                <a:latin typeface="Arial"/>
                <a:cs typeface="Arial"/>
              </a:rPr>
              <a:t>Lake Maitland Central </a:t>
            </a:r>
            <a:r>
              <a:rPr sz="1600" spc="-65" dirty="0">
                <a:solidFill>
                  <a:srgbClr val="464646"/>
                </a:solidFill>
                <a:latin typeface="Arial"/>
                <a:cs typeface="Arial"/>
              </a:rPr>
              <a:t>Target </a:t>
            </a:r>
            <a:r>
              <a:rPr sz="1600" spc="-30" dirty="0">
                <a:solidFill>
                  <a:srgbClr val="464646"/>
                </a:solidFill>
                <a:latin typeface="Arial"/>
                <a:cs typeface="Arial"/>
              </a:rPr>
              <a:t>Area </a:t>
            </a:r>
            <a:r>
              <a:rPr sz="1600" spc="-35" dirty="0">
                <a:solidFill>
                  <a:srgbClr val="464646"/>
                </a:solidFill>
                <a:latin typeface="Arial"/>
                <a:cs typeface="Arial"/>
              </a:rPr>
              <a:t>where </a:t>
            </a:r>
            <a:r>
              <a:rPr sz="1600" spc="-50" dirty="0">
                <a:solidFill>
                  <a:srgbClr val="464646"/>
                </a:solidFill>
                <a:latin typeface="Arial"/>
                <a:cs typeface="Arial"/>
              </a:rPr>
              <a:t>two  </a:t>
            </a:r>
            <a:r>
              <a:rPr sz="1600" spc="-40" dirty="0">
                <a:solidFill>
                  <a:srgbClr val="464646"/>
                </a:solidFill>
                <a:latin typeface="Arial"/>
                <a:cs typeface="Arial"/>
              </a:rPr>
              <a:t>previous </a:t>
            </a:r>
            <a:r>
              <a:rPr sz="1600" spc="-35" dirty="0">
                <a:solidFill>
                  <a:srgbClr val="464646"/>
                </a:solidFill>
                <a:latin typeface="Arial"/>
                <a:cs typeface="Arial"/>
              </a:rPr>
              <a:t>drill holes have uncovered </a:t>
            </a:r>
            <a:r>
              <a:rPr sz="1600" spc="-40" dirty="0">
                <a:solidFill>
                  <a:srgbClr val="464646"/>
                </a:solidFill>
                <a:latin typeface="Arial"/>
                <a:cs typeface="Arial"/>
              </a:rPr>
              <a:t>favourable </a:t>
            </a:r>
            <a:r>
              <a:rPr sz="1600" spc="-35" dirty="0">
                <a:solidFill>
                  <a:srgbClr val="464646"/>
                </a:solidFill>
                <a:latin typeface="Arial"/>
                <a:cs typeface="Arial"/>
              </a:rPr>
              <a:t>geology </a:t>
            </a:r>
            <a:r>
              <a:rPr sz="1600" spc="-30" dirty="0">
                <a:solidFill>
                  <a:srgbClr val="464646"/>
                </a:solidFill>
                <a:latin typeface="Arial"/>
                <a:cs typeface="Arial"/>
              </a:rPr>
              <a:t>and </a:t>
            </a:r>
            <a:r>
              <a:rPr sz="1600" spc="-35" dirty="0">
                <a:solidFill>
                  <a:srgbClr val="464646"/>
                </a:solidFill>
                <a:latin typeface="Arial"/>
                <a:cs typeface="Arial"/>
              </a:rPr>
              <a:t>geochemistry </a:t>
            </a:r>
            <a:r>
              <a:rPr sz="1600" spc="-25" dirty="0">
                <a:solidFill>
                  <a:srgbClr val="464646"/>
                </a:solidFill>
                <a:latin typeface="Arial"/>
                <a:cs typeface="Arial"/>
              </a:rPr>
              <a:t>for </a:t>
            </a:r>
            <a:r>
              <a:rPr sz="1600" spc="-35" dirty="0">
                <a:solidFill>
                  <a:srgbClr val="464646"/>
                </a:solidFill>
                <a:latin typeface="Arial"/>
                <a:cs typeface="Arial"/>
              </a:rPr>
              <a:t>gold  </a:t>
            </a:r>
            <a:r>
              <a:rPr sz="1600" spc="-40" dirty="0">
                <a:solidFill>
                  <a:srgbClr val="464646"/>
                </a:solidFill>
                <a:latin typeface="Arial"/>
                <a:cs typeface="Arial"/>
              </a:rPr>
              <a:t>and/or </a:t>
            </a:r>
            <a:r>
              <a:rPr sz="1600" spc="-35" dirty="0">
                <a:solidFill>
                  <a:srgbClr val="464646"/>
                </a:solidFill>
                <a:latin typeface="Arial"/>
                <a:cs typeface="Arial"/>
              </a:rPr>
              <a:t>base metal</a:t>
            </a:r>
            <a:r>
              <a:rPr sz="1600" spc="-100" dirty="0">
                <a:solidFill>
                  <a:srgbClr val="464646"/>
                </a:solidFill>
                <a:latin typeface="Arial"/>
                <a:cs typeface="Arial"/>
              </a:rPr>
              <a:t> </a:t>
            </a:r>
            <a:r>
              <a:rPr sz="1600" spc="-40" dirty="0">
                <a:solidFill>
                  <a:srgbClr val="464646"/>
                </a:solidFill>
                <a:latin typeface="Arial"/>
                <a:cs typeface="Arial"/>
              </a:rPr>
              <a:t>mineralisation.</a:t>
            </a:r>
            <a:endParaRPr sz="1600" dirty="0">
              <a:latin typeface="Arial"/>
              <a:cs typeface="Arial"/>
            </a:endParaRPr>
          </a:p>
          <a:p>
            <a:pPr marL="182880" indent="-170815">
              <a:lnSpc>
                <a:spcPct val="100000"/>
              </a:lnSpc>
              <a:spcBef>
                <a:spcPts val="1430"/>
              </a:spcBef>
              <a:buClr>
                <a:srgbClr val="38AF46"/>
              </a:buClr>
              <a:buSzPct val="118750"/>
              <a:buChar char="•"/>
              <a:tabLst>
                <a:tab pos="183515" algn="l"/>
              </a:tabLst>
            </a:pPr>
            <a:r>
              <a:rPr sz="1600" spc="-5" dirty="0">
                <a:solidFill>
                  <a:srgbClr val="464646"/>
                </a:solidFill>
                <a:latin typeface="Arial"/>
                <a:cs typeface="Arial"/>
              </a:rPr>
              <a:t>A </a:t>
            </a:r>
            <a:r>
              <a:rPr sz="1600" spc="-25" dirty="0">
                <a:solidFill>
                  <a:srgbClr val="464646"/>
                </a:solidFill>
                <a:latin typeface="Arial"/>
                <a:cs typeface="Arial"/>
              </a:rPr>
              <a:t>reverse circulation (RC) drill </a:t>
            </a:r>
            <a:r>
              <a:rPr sz="1600" spc="-20" dirty="0">
                <a:solidFill>
                  <a:srgbClr val="464646"/>
                </a:solidFill>
                <a:latin typeface="Arial"/>
                <a:cs typeface="Arial"/>
              </a:rPr>
              <a:t>rig may </a:t>
            </a:r>
            <a:r>
              <a:rPr sz="1600" spc="-15" dirty="0">
                <a:solidFill>
                  <a:srgbClr val="464646"/>
                </a:solidFill>
                <a:latin typeface="Arial"/>
                <a:cs typeface="Arial"/>
              </a:rPr>
              <a:t>be </a:t>
            </a:r>
            <a:r>
              <a:rPr sz="1600" spc="-25" dirty="0">
                <a:solidFill>
                  <a:srgbClr val="464646"/>
                </a:solidFill>
                <a:latin typeface="Arial"/>
                <a:cs typeface="Arial"/>
              </a:rPr>
              <a:t>brought </a:t>
            </a:r>
            <a:r>
              <a:rPr sz="1600" spc="-15" dirty="0">
                <a:solidFill>
                  <a:srgbClr val="464646"/>
                </a:solidFill>
                <a:latin typeface="Arial"/>
                <a:cs typeface="Arial"/>
              </a:rPr>
              <a:t>in</a:t>
            </a:r>
            <a:r>
              <a:rPr sz="1600" spc="-135" dirty="0">
                <a:solidFill>
                  <a:srgbClr val="464646"/>
                </a:solidFill>
                <a:latin typeface="Arial"/>
                <a:cs typeface="Arial"/>
              </a:rPr>
              <a:t> </a:t>
            </a:r>
            <a:r>
              <a:rPr sz="1600" spc="-20" dirty="0">
                <a:solidFill>
                  <a:srgbClr val="464646"/>
                </a:solidFill>
                <a:latin typeface="Arial"/>
                <a:cs typeface="Arial"/>
              </a:rPr>
              <a:t>to:</a:t>
            </a:r>
            <a:endParaRPr sz="1600" dirty="0">
              <a:latin typeface="Arial"/>
              <a:cs typeface="Arial"/>
            </a:endParaRPr>
          </a:p>
          <a:p>
            <a:pPr marL="1437640" marR="5080" lvl="1" indent="-511175" algn="just">
              <a:lnSpc>
                <a:spcPct val="100000"/>
              </a:lnSpc>
              <a:spcBef>
                <a:spcPts val="600"/>
              </a:spcBef>
              <a:buAutoNum type="arabicPeriod"/>
              <a:tabLst>
                <a:tab pos="1437640" algn="l"/>
              </a:tabLst>
            </a:pPr>
            <a:r>
              <a:rPr sz="1600" spc="-25" dirty="0">
                <a:solidFill>
                  <a:srgbClr val="464646"/>
                </a:solidFill>
                <a:latin typeface="Arial"/>
                <a:cs typeface="Arial"/>
              </a:rPr>
              <a:t>Continue </a:t>
            </a:r>
            <a:r>
              <a:rPr sz="1600" spc="-20" dirty="0">
                <a:solidFill>
                  <a:srgbClr val="464646"/>
                </a:solidFill>
                <a:latin typeface="Arial"/>
                <a:cs typeface="Arial"/>
              </a:rPr>
              <a:t>gold </a:t>
            </a:r>
            <a:r>
              <a:rPr sz="1600" spc="-25" dirty="0">
                <a:solidFill>
                  <a:srgbClr val="464646"/>
                </a:solidFill>
                <a:latin typeface="Arial"/>
                <a:cs typeface="Arial"/>
              </a:rPr>
              <a:t>exploration </a:t>
            </a:r>
            <a:r>
              <a:rPr sz="1600" spc="-15" dirty="0">
                <a:solidFill>
                  <a:srgbClr val="464646"/>
                </a:solidFill>
                <a:latin typeface="Arial"/>
                <a:cs typeface="Arial"/>
              </a:rPr>
              <a:t>in </a:t>
            </a:r>
            <a:r>
              <a:rPr sz="1600" spc="-20" dirty="0">
                <a:solidFill>
                  <a:srgbClr val="464646"/>
                </a:solidFill>
                <a:latin typeface="Arial"/>
                <a:cs typeface="Arial"/>
              </a:rPr>
              <a:t>the </a:t>
            </a:r>
            <a:r>
              <a:rPr sz="1600" spc="-25" dirty="0">
                <a:solidFill>
                  <a:srgbClr val="464646"/>
                </a:solidFill>
                <a:latin typeface="Arial"/>
                <a:cs typeface="Arial"/>
              </a:rPr>
              <a:t>Golden </a:t>
            </a:r>
            <a:r>
              <a:rPr sz="1600" spc="-35" dirty="0">
                <a:solidFill>
                  <a:srgbClr val="464646"/>
                </a:solidFill>
                <a:latin typeface="Arial"/>
                <a:cs typeface="Arial"/>
              </a:rPr>
              <a:t>Ways </a:t>
            </a:r>
            <a:r>
              <a:rPr sz="1600" spc="-55" dirty="0">
                <a:solidFill>
                  <a:srgbClr val="464646"/>
                </a:solidFill>
                <a:latin typeface="Arial"/>
                <a:cs typeface="Arial"/>
              </a:rPr>
              <a:t>Target </a:t>
            </a:r>
            <a:r>
              <a:rPr sz="1600" spc="-20" dirty="0">
                <a:solidFill>
                  <a:srgbClr val="464646"/>
                </a:solidFill>
                <a:latin typeface="Arial"/>
                <a:cs typeface="Arial"/>
              </a:rPr>
              <a:t>Area, </a:t>
            </a:r>
            <a:r>
              <a:rPr sz="1600" spc="-25" dirty="0">
                <a:solidFill>
                  <a:srgbClr val="464646"/>
                </a:solidFill>
                <a:latin typeface="Arial"/>
                <a:cs typeface="Arial"/>
              </a:rPr>
              <a:t>particularly regarding  deeper </a:t>
            </a:r>
            <a:r>
              <a:rPr sz="1600" spc="-20" dirty="0">
                <a:solidFill>
                  <a:srgbClr val="464646"/>
                </a:solidFill>
                <a:latin typeface="Arial"/>
                <a:cs typeface="Arial"/>
              </a:rPr>
              <a:t>tests </a:t>
            </a:r>
            <a:r>
              <a:rPr sz="1600" spc="-10" dirty="0">
                <a:solidFill>
                  <a:srgbClr val="464646"/>
                </a:solidFill>
                <a:latin typeface="Arial"/>
                <a:cs typeface="Arial"/>
              </a:rPr>
              <a:t>of </a:t>
            </a:r>
            <a:r>
              <a:rPr sz="1600" spc="-20" dirty="0">
                <a:solidFill>
                  <a:srgbClr val="464646"/>
                </a:solidFill>
                <a:latin typeface="Arial"/>
                <a:cs typeface="Arial"/>
              </a:rPr>
              <a:t>the </a:t>
            </a:r>
            <a:r>
              <a:rPr sz="1600" spc="-25" dirty="0">
                <a:solidFill>
                  <a:srgbClr val="464646"/>
                </a:solidFill>
                <a:latin typeface="Arial"/>
                <a:cs typeface="Arial"/>
              </a:rPr>
              <a:t>outcropping </a:t>
            </a:r>
            <a:r>
              <a:rPr sz="1600" spc="-20" dirty="0">
                <a:solidFill>
                  <a:srgbClr val="464646"/>
                </a:solidFill>
                <a:latin typeface="Arial"/>
                <a:cs typeface="Arial"/>
              </a:rPr>
              <a:t>veins previously </a:t>
            </a:r>
            <a:r>
              <a:rPr sz="1600" spc="-25" dirty="0">
                <a:solidFill>
                  <a:srgbClr val="464646"/>
                </a:solidFill>
                <a:latin typeface="Arial"/>
                <a:cs typeface="Arial"/>
              </a:rPr>
              <a:t>drilled </a:t>
            </a:r>
            <a:r>
              <a:rPr sz="1600" spc="-10" dirty="0">
                <a:solidFill>
                  <a:srgbClr val="464646"/>
                </a:solidFill>
                <a:latin typeface="Arial"/>
                <a:cs typeface="Arial"/>
              </a:rPr>
              <a:t>at </a:t>
            </a:r>
            <a:r>
              <a:rPr sz="1600" spc="-20" dirty="0">
                <a:solidFill>
                  <a:srgbClr val="464646"/>
                </a:solidFill>
                <a:latin typeface="Arial"/>
                <a:cs typeface="Arial"/>
              </a:rPr>
              <a:t>shallow depths </a:t>
            </a:r>
            <a:r>
              <a:rPr sz="1600" spc="-15" dirty="0">
                <a:solidFill>
                  <a:srgbClr val="464646"/>
                </a:solidFill>
                <a:latin typeface="Arial"/>
                <a:cs typeface="Arial"/>
              </a:rPr>
              <a:t>in </a:t>
            </a:r>
            <a:r>
              <a:rPr sz="1600" spc="-20" dirty="0">
                <a:solidFill>
                  <a:srgbClr val="464646"/>
                </a:solidFill>
                <a:latin typeface="Arial"/>
                <a:cs typeface="Arial"/>
              </a:rPr>
              <a:t>2020  and new </a:t>
            </a:r>
            <a:r>
              <a:rPr sz="1600" spc="-25" dirty="0">
                <a:solidFill>
                  <a:srgbClr val="464646"/>
                </a:solidFill>
                <a:latin typeface="Arial"/>
                <a:cs typeface="Arial"/>
              </a:rPr>
              <a:t>drilling around </a:t>
            </a:r>
            <a:r>
              <a:rPr sz="1600" spc="-20" dirty="0">
                <a:solidFill>
                  <a:srgbClr val="464646"/>
                </a:solidFill>
                <a:latin typeface="Arial"/>
                <a:cs typeface="Arial"/>
              </a:rPr>
              <a:t>the </a:t>
            </a:r>
            <a:r>
              <a:rPr sz="1600" spc="-25" dirty="0">
                <a:solidFill>
                  <a:srgbClr val="464646"/>
                </a:solidFill>
                <a:latin typeface="Arial"/>
                <a:cs typeface="Arial"/>
              </a:rPr>
              <a:t>historical </a:t>
            </a:r>
            <a:r>
              <a:rPr sz="1600" spc="-20" dirty="0">
                <a:solidFill>
                  <a:srgbClr val="464646"/>
                </a:solidFill>
                <a:latin typeface="Arial"/>
                <a:cs typeface="Arial"/>
              </a:rPr>
              <a:t>New </a:t>
            </a:r>
            <a:r>
              <a:rPr sz="1600" spc="-25" dirty="0">
                <a:solidFill>
                  <a:srgbClr val="464646"/>
                </a:solidFill>
                <a:latin typeface="Arial"/>
                <a:cs typeface="Arial"/>
              </a:rPr>
              <a:t>England</a:t>
            </a:r>
            <a:r>
              <a:rPr sz="1600" spc="-55" dirty="0">
                <a:solidFill>
                  <a:srgbClr val="464646"/>
                </a:solidFill>
                <a:latin typeface="Arial"/>
                <a:cs typeface="Arial"/>
              </a:rPr>
              <a:t> </a:t>
            </a:r>
            <a:r>
              <a:rPr sz="1600" spc="-25" dirty="0">
                <a:solidFill>
                  <a:srgbClr val="464646"/>
                </a:solidFill>
                <a:latin typeface="Arial"/>
                <a:cs typeface="Arial"/>
              </a:rPr>
              <a:t>Prospect.</a:t>
            </a:r>
            <a:endParaRPr sz="1600" dirty="0">
              <a:latin typeface="Arial"/>
              <a:cs typeface="Arial"/>
            </a:endParaRPr>
          </a:p>
          <a:p>
            <a:pPr marL="1437005" marR="6985" lvl="1" indent="-539115" algn="just">
              <a:lnSpc>
                <a:spcPct val="100000"/>
              </a:lnSpc>
              <a:spcBef>
                <a:spcPts val="1200"/>
              </a:spcBef>
              <a:buAutoNum type="arabicPeriod"/>
              <a:tabLst>
                <a:tab pos="1438275" algn="l"/>
              </a:tabLst>
            </a:pPr>
            <a:r>
              <a:rPr sz="1600" spc="-20" dirty="0">
                <a:solidFill>
                  <a:srgbClr val="464646"/>
                </a:solidFill>
                <a:latin typeface="Arial"/>
                <a:cs typeface="Arial"/>
              </a:rPr>
              <a:t>Open </a:t>
            </a:r>
            <a:r>
              <a:rPr sz="1600" spc="-15" dirty="0">
                <a:solidFill>
                  <a:srgbClr val="464646"/>
                </a:solidFill>
                <a:latin typeface="Arial"/>
                <a:cs typeface="Arial"/>
              </a:rPr>
              <a:t>up </a:t>
            </a:r>
            <a:r>
              <a:rPr sz="1600" spc="-20" dirty="0">
                <a:solidFill>
                  <a:srgbClr val="464646"/>
                </a:solidFill>
                <a:latin typeface="Arial"/>
                <a:cs typeface="Arial"/>
              </a:rPr>
              <a:t>more previously untested ground </a:t>
            </a:r>
            <a:r>
              <a:rPr sz="1600" spc="-25" dirty="0">
                <a:solidFill>
                  <a:srgbClr val="464646"/>
                </a:solidFill>
                <a:latin typeface="Arial"/>
                <a:cs typeface="Arial"/>
              </a:rPr>
              <a:t>within </a:t>
            </a:r>
            <a:r>
              <a:rPr sz="1600" spc="-20" dirty="0">
                <a:solidFill>
                  <a:srgbClr val="464646"/>
                </a:solidFill>
                <a:latin typeface="Arial"/>
                <a:cs typeface="Arial"/>
              </a:rPr>
              <a:t>the </a:t>
            </a:r>
            <a:r>
              <a:rPr sz="1600" spc="-45" dirty="0">
                <a:solidFill>
                  <a:srgbClr val="464646"/>
                </a:solidFill>
                <a:latin typeface="Arial"/>
                <a:cs typeface="Arial"/>
              </a:rPr>
              <a:t>Yandal </a:t>
            </a:r>
            <a:r>
              <a:rPr sz="1600" spc="-20" dirty="0">
                <a:solidFill>
                  <a:srgbClr val="464646"/>
                </a:solidFill>
                <a:latin typeface="Arial"/>
                <a:cs typeface="Arial"/>
              </a:rPr>
              <a:t>Gold Project </a:t>
            </a:r>
            <a:r>
              <a:rPr sz="1600" spc="-15" dirty="0">
                <a:solidFill>
                  <a:srgbClr val="464646"/>
                </a:solidFill>
                <a:latin typeface="Arial"/>
                <a:cs typeface="Arial"/>
              </a:rPr>
              <a:t>for </a:t>
            </a:r>
            <a:r>
              <a:rPr sz="1600" spc="-20" dirty="0">
                <a:solidFill>
                  <a:srgbClr val="464646"/>
                </a:solidFill>
                <a:latin typeface="Arial"/>
                <a:cs typeface="Arial"/>
              </a:rPr>
              <a:t>gold  </a:t>
            </a:r>
            <a:r>
              <a:rPr sz="1600" spc="-35" dirty="0">
                <a:solidFill>
                  <a:srgbClr val="464646"/>
                </a:solidFill>
                <a:latin typeface="Arial"/>
                <a:cs typeface="Arial"/>
              </a:rPr>
              <a:t>prospectivity.</a:t>
            </a:r>
            <a:endParaRPr sz="1600" dirty="0">
              <a:latin typeface="Arial"/>
              <a:cs typeface="Arial"/>
            </a:endParaRPr>
          </a:p>
          <a:p>
            <a:pPr marL="1437005" lvl="1" indent="-539750">
              <a:lnSpc>
                <a:spcPct val="100000"/>
              </a:lnSpc>
              <a:spcBef>
                <a:spcPts val="1200"/>
              </a:spcBef>
              <a:buAutoNum type="arabicPeriod"/>
              <a:tabLst>
                <a:tab pos="1437005" algn="l"/>
                <a:tab pos="1437640" algn="l"/>
              </a:tabLst>
            </a:pPr>
            <a:r>
              <a:rPr sz="1600" spc="-20" dirty="0">
                <a:solidFill>
                  <a:srgbClr val="464646"/>
                </a:solidFill>
                <a:latin typeface="Arial"/>
                <a:cs typeface="Arial"/>
              </a:rPr>
              <a:t>Aid nickel </a:t>
            </a:r>
            <a:r>
              <a:rPr sz="1600" spc="-25" dirty="0">
                <a:solidFill>
                  <a:srgbClr val="464646"/>
                </a:solidFill>
                <a:latin typeface="Arial"/>
                <a:cs typeface="Arial"/>
              </a:rPr>
              <a:t>exploration </a:t>
            </a:r>
            <a:r>
              <a:rPr sz="1600" spc="-30" dirty="0">
                <a:solidFill>
                  <a:srgbClr val="464646"/>
                </a:solidFill>
                <a:latin typeface="Arial"/>
                <a:cs typeface="Arial"/>
              </a:rPr>
              <a:t>where </a:t>
            </a:r>
            <a:r>
              <a:rPr sz="1600" spc="-20" dirty="0">
                <a:solidFill>
                  <a:srgbClr val="464646"/>
                </a:solidFill>
                <a:latin typeface="Arial"/>
                <a:cs typeface="Arial"/>
              </a:rPr>
              <a:t>cover </a:t>
            </a:r>
            <a:r>
              <a:rPr sz="1600" spc="-25" dirty="0">
                <a:solidFill>
                  <a:srgbClr val="464646"/>
                </a:solidFill>
                <a:latin typeface="Arial"/>
                <a:cs typeface="Arial"/>
              </a:rPr>
              <a:t>material </a:t>
            </a:r>
            <a:r>
              <a:rPr sz="1600" spc="-15" dirty="0">
                <a:solidFill>
                  <a:srgbClr val="464646"/>
                </a:solidFill>
                <a:latin typeface="Arial"/>
                <a:cs typeface="Arial"/>
              </a:rPr>
              <a:t>is </a:t>
            </a:r>
            <a:r>
              <a:rPr sz="1600" spc="-25" dirty="0">
                <a:solidFill>
                  <a:srgbClr val="464646"/>
                </a:solidFill>
                <a:latin typeface="Arial"/>
                <a:cs typeface="Arial"/>
              </a:rPr>
              <a:t>favourable </a:t>
            </a:r>
            <a:r>
              <a:rPr sz="1600" spc="-20" dirty="0">
                <a:solidFill>
                  <a:srgbClr val="464646"/>
                </a:solidFill>
                <a:latin typeface="Arial"/>
                <a:cs typeface="Arial"/>
              </a:rPr>
              <a:t>for RC</a:t>
            </a:r>
            <a:r>
              <a:rPr sz="1600" spc="5" dirty="0">
                <a:solidFill>
                  <a:srgbClr val="464646"/>
                </a:solidFill>
                <a:latin typeface="Arial"/>
                <a:cs typeface="Arial"/>
              </a:rPr>
              <a:t> </a:t>
            </a:r>
            <a:r>
              <a:rPr sz="1600" spc="-25" dirty="0">
                <a:solidFill>
                  <a:srgbClr val="464646"/>
                </a:solidFill>
                <a:latin typeface="Arial"/>
                <a:cs typeface="Arial"/>
              </a:rPr>
              <a:t>drilling.</a:t>
            </a:r>
            <a:endParaRPr sz="1600" dirty="0">
              <a:latin typeface="Arial"/>
              <a:cs typeface="Arial"/>
            </a:endParaRPr>
          </a:p>
        </p:txBody>
      </p:sp>
      <p:sp>
        <p:nvSpPr>
          <p:cNvPr id="8" name="Slide Number Placeholder 7">
            <a:extLst>
              <a:ext uri="{FF2B5EF4-FFF2-40B4-BE49-F238E27FC236}">
                <a16:creationId xmlns:a16="http://schemas.microsoft.com/office/drawing/2014/main" id="{8AFCB215-5CBB-8A08-D2BE-AEE0B13065DA}"/>
              </a:ext>
            </a:extLst>
          </p:cNvPr>
          <p:cNvSpPr>
            <a:spLocks noGrp="1"/>
          </p:cNvSpPr>
          <p:nvPr>
            <p:ph type="sldNum" sz="quarter" idx="7"/>
          </p:nvPr>
        </p:nvSpPr>
        <p:spPr/>
        <p:txBody>
          <a:bodyPr/>
          <a:lstStyle/>
          <a:p>
            <a:fld id="{B6F15528-21DE-4FAA-801E-634DDDAF4B2B}" type="slidenum">
              <a:rPr lang="en-AU" smtClean="0"/>
              <a:t>24</a:t>
            </a:fld>
            <a:endParaRPr lang="en-A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89B935-F6DB-28F2-1107-39F46D518F92}"/>
              </a:ext>
            </a:extLst>
          </p:cNvPr>
          <p:cNvSpPr>
            <a:spLocks noGrp="1"/>
          </p:cNvSpPr>
          <p:nvPr>
            <p:ph type="body" idx="1"/>
          </p:nvPr>
        </p:nvSpPr>
        <p:spPr>
          <a:xfrm>
            <a:off x="152400" y="1219200"/>
            <a:ext cx="8470008" cy="4248599"/>
          </a:xfrm>
        </p:spPr>
        <p:txBody>
          <a:bodyPr/>
          <a:lstStyle/>
          <a:p>
            <a:pPr algn="just">
              <a:spcAft>
                <a:spcPts val="1200"/>
              </a:spcAft>
              <a:tabLst>
                <a:tab pos="2971800" algn="ctr"/>
                <a:tab pos="5943600" algn="r"/>
              </a:tabLst>
            </a:pP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rPr>
              <a:t>Opportunities identified to improve the Lake Maitland Uranium Project include:</a:t>
            </a: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U</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3</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8</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values in drilling results derived from geochemistry are often higher than what can be explained by positive disequilibrium and are often above the 1.25 disequilibrium factor already applied across the Lake Maitland deposit to gamma probe derived U</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3</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8</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values. </a:t>
            </a: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Therefore further core based drilling with geochemistry and upgrading of the U</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3</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8 </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resource from Indicated to Measured will result in an increase to the overall U</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3</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8</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resource and ultimately more U</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3</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8</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produced by any mining and processing operation. </a:t>
            </a:r>
            <a:endParaRPr lang="en-AU" sz="12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endParaRP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Due to the inherent relationship between uranium and vanadium in the potassium uranium vanadate ore mineral, carnotite, it is likely that with further drilling the V</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2</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O</a:t>
            </a:r>
            <a:r>
              <a:rPr lang="en-AU" sz="1500" baseline="-250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5</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resource will be upgraded to Indicated status (JORC 2012) and therefore increase the value of the resource and the </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rPr>
              <a:t>Lake Maitland Uranium Project</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a:t>
            </a:r>
            <a:endParaRPr lang="en-AU" sz="12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endParaRP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Further refinement of the </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rPr>
              <a:t>Lake Maitland Uranium Project</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flowsheet to reduce costs may be possible after a large scale pilot of the beneficiation circuit.</a:t>
            </a:r>
          </a:p>
          <a:p>
            <a:pPr marL="34290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latin typeface="Arial" panose="020B0604020202020204" pitchFamily="34" charset="0"/>
                <a:cs typeface="Cordia New" panose="020B0304020202020204" pitchFamily="34" charset="-34"/>
              </a:rPr>
              <a:t>JAURD and Itochu have the right to Joint Venture at Lake Maitland.</a:t>
            </a:r>
          </a:p>
          <a:p>
            <a:endParaRPr lang="en-AU" dirty="0"/>
          </a:p>
        </p:txBody>
      </p:sp>
      <p:sp>
        <p:nvSpPr>
          <p:cNvPr id="4" name="Slide Number Placeholder 3">
            <a:extLst>
              <a:ext uri="{FF2B5EF4-FFF2-40B4-BE49-F238E27FC236}">
                <a16:creationId xmlns:a16="http://schemas.microsoft.com/office/drawing/2014/main" id="{3F35FFB6-8B22-9E01-D00A-C1A95CEA687E}"/>
              </a:ext>
            </a:extLst>
          </p:cNvPr>
          <p:cNvSpPr>
            <a:spLocks noGrp="1"/>
          </p:cNvSpPr>
          <p:nvPr>
            <p:ph type="sldNum" sz="quarter" idx="7"/>
          </p:nvPr>
        </p:nvSpPr>
        <p:spPr/>
        <p:txBody>
          <a:bodyPr/>
          <a:lstStyle/>
          <a:p>
            <a:fld id="{B6F15528-21DE-4FAA-801E-634DDDAF4B2B}" type="slidenum">
              <a:rPr lang="en-AU" smtClean="0"/>
              <a:t>25</a:t>
            </a:fld>
            <a:endParaRPr lang="en-AU" dirty="0"/>
          </a:p>
        </p:txBody>
      </p:sp>
      <p:sp>
        <p:nvSpPr>
          <p:cNvPr id="5" name="object 2">
            <a:extLst>
              <a:ext uri="{FF2B5EF4-FFF2-40B4-BE49-F238E27FC236}">
                <a16:creationId xmlns:a16="http://schemas.microsoft.com/office/drawing/2014/main" id="{228FC9DA-7E02-0AC2-D118-A4225B5190F3}"/>
              </a:ext>
            </a:extLst>
          </p:cNvPr>
          <p:cNvSpPr txBox="1">
            <a:spLocks noGrp="1"/>
          </p:cNvSpPr>
          <p:nvPr>
            <p:ph type="title"/>
          </p:nvPr>
        </p:nvSpPr>
        <p:spPr>
          <a:xfrm>
            <a:off x="312469" y="228979"/>
            <a:ext cx="4553585" cy="628377"/>
          </a:xfrm>
          <a:prstGeom prst="rect">
            <a:avLst/>
          </a:prstGeom>
        </p:spPr>
        <p:txBody>
          <a:bodyPr vert="horz" wrap="square" lIns="0" tIns="12700" rIns="0" bIns="0" rtlCol="0">
            <a:spAutoFit/>
          </a:bodyPr>
          <a:lstStyle/>
          <a:p>
            <a:pPr marL="12700" marR="5080">
              <a:lnSpc>
                <a:spcPct val="100000"/>
              </a:lnSpc>
              <a:spcBef>
                <a:spcPts val="100"/>
              </a:spcBef>
            </a:pPr>
            <a:r>
              <a:rPr lang="en-AU" sz="2000" i="0" spc="100" dirty="0">
                <a:solidFill>
                  <a:srgbClr val="FFFFFF"/>
                </a:solidFill>
                <a:latin typeface="Arial"/>
                <a:cs typeface="Arial"/>
              </a:rPr>
              <a:t>URANIUM OPPORTUNITIES and ECONOMIC UPSIDE</a:t>
            </a:r>
            <a:endParaRPr sz="2000" dirty="0">
              <a:latin typeface="Arial"/>
              <a:cs typeface="Arial"/>
            </a:endParaRPr>
          </a:p>
        </p:txBody>
      </p:sp>
    </p:spTree>
    <p:extLst>
      <p:ext uri="{BB962C8B-B14F-4D97-AF65-F5344CB8AC3E}">
        <p14:creationId xmlns:p14="http://schemas.microsoft.com/office/powerpoint/2010/main" val="2228609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DA831B-C37C-DC22-1077-E001199845C3}"/>
              </a:ext>
            </a:extLst>
          </p:cNvPr>
          <p:cNvSpPr>
            <a:spLocks noGrp="1"/>
          </p:cNvSpPr>
          <p:nvPr>
            <p:ph type="body" idx="1"/>
          </p:nvPr>
        </p:nvSpPr>
        <p:spPr>
          <a:xfrm>
            <a:off x="394713" y="1309494"/>
            <a:ext cx="8227695" cy="5075748"/>
          </a:xfrm>
        </p:spPr>
        <p:txBody>
          <a:bodyPr/>
          <a:lstStyle/>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b="1"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The proposed production schedule does not include any Mineral Resources from Toro’s three other 100% owned uranium deposits comprising the Wiluna Project namely, Centipede, Millipede and Lake Way. </a:t>
            </a: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This could lead to increased mine life, increased production and increased revenue adding considerable value to the </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rPr>
              <a:t>Lake Maitland Uranium Project</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Integrating the other uranium deposits under the broader Wiluna Uranium Project may add value to the project in terms of extending the project and de-risking the dependency on Lake Maitland as a stand-alone operation. </a:t>
            </a: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b="1" dirty="0">
                <a:solidFill>
                  <a:schemeClr val="tx1">
                    <a:lumMod val="75000"/>
                    <a:lumOff val="25000"/>
                  </a:schemeClr>
                </a:solidFill>
                <a:latin typeface="Arial" panose="020B0604020202020204" pitchFamily="34" charset="0"/>
                <a:ea typeface="Times New Roman" panose="02020603050405020304" pitchFamily="18" charset="0"/>
                <a:cs typeface="Cordia New" panose="020B0304020202020204" pitchFamily="34" charset="-34"/>
              </a:rPr>
              <a:t>Investigate opportunity to process high grade well beyond the 7</a:t>
            </a:r>
            <a:r>
              <a:rPr lang="en-AU" sz="1500" b="1" baseline="30000" dirty="0">
                <a:solidFill>
                  <a:schemeClr val="tx1">
                    <a:lumMod val="75000"/>
                    <a:lumOff val="25000"/>
                  </a:schemeClr>
                </a:solidFill>
                <a:latin typeface="Arial" panose="020B0604020202020204" pitchFamily="34" charset="0"/>
                <a:ea typeface="Times New Roman" panose="02020603050405020304" pitchFamily="18" charset="0"/>
                <a:cs typeface="Cordia New" panose="020B0304020202020204" pitchFamily="34" charset="-34"/>
              </a:rPr>
              <a:t>th</a:t>
            </a:r>
            <a:r>
              <a:rPr lang="en-AU" sz="1500" b="1" dirty="0">
                <a:solidFill>
                  <a:schemeClr val="tx1">
                    <a:lumMod val="75000"/>
                    <a:lumOff val="25000"/>
                  </a:schemeClr>
                </a:solidFill>
                <a:latin typeface="Arial" panose="020B0604020202020204" pitchFamily="34" charset="0"/>
                <a:ea typeface="Times New Roman" panose="02020603050405020304" pitchFamily="18" charset="0"/>
                <a:cs typeface="Cordia New" panose="020B0304020202020204" pitchFamily="34" charset="-34"/>
              </a:rPr>
              <a:t> year of production</a:t>
            </a:r>
            <a:r>
              <a:rPr lang="en-AU" sz="1500" dirty="0">
                <a:solidFill>
                  <a:schemeClr val="tx1">
                    <a:lumMod val="75000"/>
                    <a:lumOff val="25000"/>
                  </a:schemeClr>
                </a:solidFill>
                <a:latin typeface="Arial" panose="020B0604020202020204" pitchFamily="34" charset="0"/>
                <a:ea typeface="Times New Roman" panose="02020603050405020304" pitchFamily="18" charset="0"/>
                <a:cs typeface="Cordia New" panose="020B0304020202020204" pitchFamily="34" charset="-34"/>
              </a:rPr>
              <a:t>.</a:t>
            </a:r>
            <a:endParaRPr lang="en-AU" sz="12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endParaRP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Further beneficiation test work at Toro’s three other 100% owned uranium deposits comprising the Wiluna Uranium Project, Centipede, Millipede and Lake Way, could show that parts of those deposit may be amenable to the same significant cost efficiencies as established in the Scoping Study for Lake Maitland.</a:t>
            </a:r>
          </a:p>
          <a:p>
            <a:pPr marL="342900" lvl="0" indent="-342900" algn="just">
              <a:lnSpc>
                <a:spcPct val="105000"/>
              </a:lnSpc>
              <a:spcAft>
                <a:spcPts val="800"/>
              </a:spcAft>
              <a:buFont typeface="Symbol" panose="05050102010706020507" pitchFamily="18" charset="2"/>
              <a:buChar char=""/>
              <a:tabLst>
                <a:tab pos="2971800" algn="ctr"/>
                <a:tab pos="5943600" algn="r"/>
                <a:tab pos="457200" algn="l"/>
              </a:tabLst>
            </a:pP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Updating of the Scoping Study components to ensure interfaces between each Study component are well aligned may highlight potential opportunities/synergies for the </a:t>
            </a:r>
            <a:r>
              <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rPr>
              <a:t>Lake Maitland Uranium Project</a:t>
            </a:r>
            <a:r>
              <a:rPr lang="en-AU" sz="1500" dirty="0">
                <a:solidFill>
                  <a:schemeClr val="tx1">
                    <a:lumMod val="75000"/>
                    <a:lumOff val="25000"/>
                  </a:schemeClr>
                </a:solidFill>
                <a:effectLst/>
                <a:latin typeface="Arial" panose="020B0604020202020204" pitchFamily="34" charset="0"/>
                <a:ea typeface="Times New Roman" panose="02020603050405020304" pitchFamily="18" charset="0"/>
                <a:cs typeface="Cordia New" panose="020B0304020202020204" pitchFamily="34" charset="-34"/>
              </a:rPr>
              <a:t>, particularly in relation to foreseen interfaces between pit dewatering, mining, hydrology, waste rock storage, tailings storage, hydrology, hydrogeology and mine closure. </a:t>
            </a:r>
            <a:endParaRPr lang="en-AU" sz="1500" dirty="0">
              <a:solidFill>
                <a:schemeClr val="tx1">
                  <a:lumMod val="75000"/>
                  <a:lumOff val="25000"/>
                </a:schemeClr>
              </a:solidFill>
              <a:effectLst/>
              <a:latin typeface="Arial" panose="020B0604020202020204" pitchFamily="34" charset="0"/>
              <a:ea typeface="Calibri" panose="020F0502020204030204" pitchFamily="34" charset="0"/>
              <a:cs typeface="Cordia New" panose="020B0304020202020204" pitchFamily="34" charset="-34"/>
            </a:endParaRPr>
          </a:p>
          <a:p>
            <a:endParaRPr lang="en-AU" dirty="0"/>
          </a:p>
        </p:txBody>
      </p:sp>
      <p:sp>
        <p:nvSpPr>
          <p:cNvPr id="4" name="Slide Number Placeholder 3">
            <a:extLst>
              <a:ext uri="{FF2B5EF4-FFF2-40B4-BE49-F238E27FC236}">
                <a16:creationId xmlns:a16="http://schemas.microsoft.com/office/drawing/2014/main" id="{F14BB2E5-4E46-F773-E846-B87464DDF77E}"/>
              </a:ext>
            </a:extLst>
          </p:cNvPr>
          <p:cNvSpPr>
            <a:spLocks noGrp="1"/>
          </p:cNvSpPr>
          <p:nvPr>
            <p:ph type="sldNum" sz="quarter" idx="7"/>
          </p:nvPr>
        </p:nvSpPr>
        <p:spPr/>
        <p:txBody>
          <a:bodyPr/>
          <a:lstStyle/>
          <a:p>
            <a:fld id="{B6F15528-21DE-4FAA-801E-634DDDAF4B2B}" type="slidenum">
              <a:rPr lang="en-AU" smtClean="0"/>
              <a:t>26</a:t>
            </a:fld>
            <a:endParaRPr lang="en-AU" dirty="0"/>
          </a:p>
        </p:txBody>
      </p:sp>
      <p:sp>
        <p:nvSpPr>
          <p:cNvPr id="5" name="object 2">
            <a:extLst>
              <a:ext uri="{FF2B5EF4-FFF2-40B4-BE49-F238E27FC236}">
                <a16:creationId xmlns:a16="http://schemas.microsoft.com/office/drawing/2014/main" id="{DB5A3BF9-96C5-03C0-479F-6E03CCBB49D5}"/>
              </a:ext>
            </a:extLst>
          </p:cNvPr>
          <p:cNvSpPr txBox="1">
            <a:spLocks/>
          </p:cNvSpPr>
          <p:nvPr/>
        </p:nvSpPr>
        <p:spPr>
          <a:xfrm>
            <a:off x="312469" y="228979"/>
            <a:ext cx="4553585" cy="320601"/>
          </a:xfrm>
          <a:prstGeom prst="rect">
            <a:avLst/>
          </a:prstGeom>
        </p:spPr>
        <p:txBody>
          <a:bodyPr vert="horz" wrap="square" lIns="0" tIns="12700" rIns="0" bIns="0" rtlCol="0">
            <a:spAutoFit/>
          </a:bodyPr>
          <a:lstStyle>
            <a:lvl1pPr>
              <a:defRPr sz="3200" b="1" i="1">
                <a:solidFill>
                  <a:srgbClr val="00CC00"/>
                </a:solidFill>
                <a:latin typeface="Calibri"/>
                <a:ea typeface="+mj-ea"/>
                <a:cs typeface="Calibri"/>
              </a:defRPr>
            </a:lvl1pPr>
          </a:lstStyle>
          <a:p>
            <a:pPr marL="12700" marR="5080">
              <a:spcBef>
                <a:spcPts val="100"/>
              </a:spcBef>
            </a:pPr>
            <a:r>
              <a:rPr lang="en-AU" sz="2000" i="0" kern="0" spc="100" dirty="0">
                <a:solidFill>
                  <a:srgbClr val="FFFFFF"/>
                </a:solidFill>
                <a:latin typeface="Arial"/>
                <a:cs typeface="Arial"/>
              </a:rPr>
              <a:t>URANIUM OPPORTUNITIES (Ctd)</a:t>
            </a:r>
            <a:endParaRPr lang="en-AU" sz="2000" kern="0" dirty="0">
              <a:latin typeface="Arial"/>
              <a:cs typeface="Arial"/>
            </a:endParaRPr>
          </a:p>
        </p:txBody>
      </p:sp>
    </p:spTree>
    <p:extLst>
      <p:ext uri="{BB962C8B-B14F-4D97-AF65-F5344CB8AC3E}">
        <p14:creationId xmlns:p14="http://schemas.microsoft.com/office/powerpoint/2010/main" val="802258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71" y="373380"/>
            <a:ext cx="3392804" cy="330835"/>
          </a:xfrm>
          <a:prstGeom prst="rect">
            <a:avLst/>
          </a:prstGeom>
        </p:spPr>
        <p:txBody>
          <a:bodyPr vert="horz" wrap="square" lIns="0" tIns="13335" rIns="0" bIns="0" rtlCol="0">
            <a:spAutoFit/>
          </a:bodyPr>
          <a:lstStyle/>
          <a:p>
            <a:pPr marL="12700">
              <a:lnSpc>
                <a:spcPct val="100000"/>
              </a:lnSpc>
              <a:spcBef>
                <a:spcPts val="105"/>
              </a:spcBef>
            </a:pPr>
            <a:r>
              <a:rPr sz="2000" i="0" spc="95" dirty="0">
                <a:solidFill>
                  <a:srgbClr val="FFFFFF"/>
                </a:solidFill>
                <a:latin typeface="Arial"/>
                <a:cs typeface="Arial"/>
              </a:rPr>
              <a:t>NEAR-TERM</a:t>
            </a:r>
            <a:r>
              <a:rPr sz="2000" i="0" spc="110" dirty="0">
                <a:solidFill>
                  <a:srgbClr val="FFFFFF"/>
                </a:solidFill>
                <a:latin typeface="Arial"/>
                <a:cs typeface="Arial"/>
              </a:rPr>
              <a:t> </a:t>
            </a:r>
            <a:r>
              <a:rPr sz="2000" i="0" spc="95" dirty="0">
                <a:solidFill>
                  <a:srgbClr val="FFFFFF"/>
                </a:solidFill>
                <a:latin typeface="Arial"/>
                <a:cs typeface="Arial"/>
              </a:rPr>
              <a:t>CATALYSTS</a:t>
            </a:r>
            <a:endParaRPr sz="2000" dirty="0">
              <a:latin typeface="Arial"/>
              <a:cs typeface="Arial"/>
            </a:endParaRPr>
          </a:p>
        </p:txBody>
      </p:sp>
      <p:sp>
        <p:nvSpPr>
          <p:cNvPr id="4" name="object 4"/>
          <p:cNvSpPr txBox="1"/>
          <p:nvPr/>
        </p:nvSpPr>
        <p:spPr>
          <a:xfrm>
            <a:off x="398779" y="1652016"/>
            <a:ext cx="8526145" cy="4813497"/>
          </a:xfrm>
          <a:prstGeom prst="rect">
            <a:avLst/>
          </a:prstGeom>
        </p:spPr>
        <p:txBody>
          <a:bodyPr vert="horz" wrap="square" lIns="0" tIns="12065" rIns="0" bIns="0" rtlCol="0">
            <a:spAutoFit/>
          </a:bodyPr>
          <a:lstStyle/>
          <a:p>
            <a:pPr marL="727075" marR="5080" indent="-715010">
              <a:lnSpc>
                <a:spcPct val="100000"/>
              </a:lnSpc>
              <a:buAutoNum type="arabicPeriod"/>
              <a:tabLst>
                <a:tab pos="727075" algn="l"/>
                <a:tab pos="727710" algn="l"/>
              </a:tabLst>
            </a:pPr>
            <a:r>
              <a:rPr spc="-35" dirty="0">
                <a:solidFill>
                  <a:schemeClr val="tx1">
                    <a:lumMod val="75000"/>
                    <a:lumOff val="25000"/>
                  </a:schemeClr>
                </a:solidFill>
                <a:latin typeface="Arial"/>
                <a:cs typeface="Arial"/>
              </a:rPr>
              <a:t>Continue </a:t>
            </a:r>
            <a:r>
              <a:rPr spc="-20" dirty="0">
                <a:solidFill>
                  <a:schemeClr val="tx1">
                    <a:lumMod val="75000"/>
                    <a:lumOff val="25000"/>
                  </a:schemeClr>
                </a:solidFill>
                <a:latin typeface="Arial"/>
                <a:cs typeface="Arial"/>
              </a:rPr>
              <a:t>to </a:t>
            </a:r>
            <a:r>
              <a:rPr spc="-35" dirty="0">
                <a:solidFill>
                  <a:schemeClr val="tx1">
                    <a:lumMod val="75000"/>
                    <a:lumOff val="25000"/>
                  </a:schemeClr>
                </a:solidFill>
                <a:latin typeface="Arial"/>
                <a:cs typeface="Arial"/>
              </a:rPr>
              <a:t>advance optimisation opportunities </a:t>
            </a:r>
            <a:r>
              <a:rPr spc="-30" dirty="0">
                <a:solidFill>
                  <a:schemeClr val="tx1">
                    <a:lumMod val="75000"/>
                    <a:lumOff val="25000"/>
                  </a:schemeClr>
                </a:solidFill>
                <a:latin typeface="Arial"/>
                <a:cs typeface="Arial"/>
              </a:rPr>
              <a:t>across the </a:t>
            </a:r>
            <a:r>
              <a:rPr spc="-35" dirty="0">
                <a:solidFill>
                  <a:schemeClr val="tx1">
                    <a:lumMod val="75000"/>
                    <a:lumOff val="25000"/>
                  </a:schemeClr>
                </a:solidFill>
                <a:latin typeface="Arial"/>
                <a:cs typeface="Arial"/>
              </a:rPr>
              <a:t>whole  Wiluna Uranium</a:t>
            </a:r>
            <a:r>
              <a:rPr spc="-85" dirty="0">
                <a:solidFill>
                  <a:schemeClr val="tx1">
                    <a:lumMod val="75000"/>
                    <a:lumOff val="25000"/>
                  </a:schemeClr>
                </a:solidFill>
                <a:latin typeface="Arial"/>
                <a:cs typeface="Arial"/>
              </a:rPr>
              <a:t> </a:t>
            </a:r>
            <a:r>
              <a:rPr spc="-35" dirty="0">
                <a:solidFill>
                  <a:schemeClr val="tx1">
                    <a:lumMod val="75000"/>
                    <a:lumOff val="25000"/>
                  </a:schemeClr>
                </a:solidFill>
                <a:latin typeface="Arial"/>
                <a:cs typeface="Arial"/>
              </a:rPr>
              <a:t>Project</a:t>
            </a:r>
            <a:endParaRPr dirty="0">
              <a:solidFill>
                <a:schemeClr val="tx1">
                  <a:lumMod val="75000"/>
                  <a:lumOff val="25000"/>
                </a:schemeClr>
              </a:solidFill>
              <a:latin typeface="Arial"/>
              <a:cs typeface="Arial"/>
            </a:endParaRPr>
          </a:p>
          <a:p>
            <a:pPr>
              <a:lnSpc>
                <a:spcPct val="100000"/>
              </a:lnSpc>
              <a:buFont typeface="Arial"/>
              <a:buAutoNum type="arabicPeriod"/>
            </a:pPr>
            <a:endParaRPr sz="2400"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spc="-35" dirty="0">
                <a:solidFill>
                  <a:schemeClr val="tx1">
                    <a:lumMod val="75000"/>
                    <a:lumOff val="25000"/>
                  </a:schemeClr>
                </a:solidFill>
                <a:latin typeface="Arial"/>
                <a:cs typeface="Arial"/>
              </a:rPr>
              <a:t>Significant optionality to maximise financial </a:t>
            </a:r>
            <a:r>
              <a:rPr lang="en-AU" spc="-35" dirty="0">
                <a:solidFill>
                  <a:schemeClr val="tx1">
                    <a:lumMod val="75000"/>
                    <a:lumOff val="25000"/>
                  </a:schemeClr>
                </a:solidFill>
                <a:latin typeface="Arial"/>
                <a:cs typeface="Arial"/>
              </a:rPr>
              <a:t>and technical </a:t>
            </a:r>
            <a:r>
              <a:rPr spc="-35" dirty="0">
                <a:solidFill>
                  <a:schemeClr val="tx1">
                    <a:lumMod val="75000"/>
                    <a:lumOff val="25000"/>
                  </a:schemeClr>
                </a:solidFill>
                <a:latin typeface="Arial"/>
                <a:cs typeface="Arial"/>
              </a:rPr>
              <a:t>feasibility</a:t>
            </a:r>
          </a:p>
          <a:p>
            <a:pPr marL="727075" marR="5080" indent="-715010">
              <a:buFont typeface="Arial"/>
              <a:buAutoNum type="arabicPeriod"/>
              <a:tabLst>
                <a:tab pos="727075" algn="l"/>
                <a:tab pos="727710" algn="l"/>
              </a:tabLst>
            </a:pPr>
            <a:endParaRPr spc="-35"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lang="en-AU" spc="-35" dirty="0">
                <a:solidFill>
                  <a:schemeClr val="tx1">
                    <a:lumMod val="75000"/>
                    <a:lumOff val="25000"/>
                  </a:schemeClr>
                </a:solidFill>
                <a:latin typeface="Arial"/>
                <a:cs typeface="Arial"/>
              </a:rPr>
              <a:t>Pre-feasibility Study will include large scale pilot of the beneficiation circuit</a:t>
            </a:r>
          </a:p>
          <a:p>
            <a:pPr marL="727075" marR="5080" indent="-715010">
              <a:buAutoNum type="arabicPeriod"/>
              <a:tabLst>
                <a:tab pos="727075" algn="l"/>
                <a:tab pos="727710" algn="l"/>
              </a:tabLst>
            </a:pPr>
            <a:endParaRPr lang="en-AU" spc="-35"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lang="en-AU" spc="-35" dirty="0">
                <a:solidFill>
                  <a:schemeClr val="tx1">
                    <a:lumMod val="75000"/>
                    <a:lumOff val="25000"/>
                  </a:schemeClr>
                </a:solidFill>
                <a:latin typeface="Arial"/>
                <a:cs typeface="Arial"/>
              </a:rPr>
              <a:t>D</a:t>
            </a:r>
            <a:r>
              <a:rPr spc="-35" dirty="0">
                <a:solidFill>
                  <a:schemeClr val="tx1">
                    <a:lumMod val="75000"/>
                    <a:lumOff val="25000"/>
                  </a:schemeClr>
                </a:solidFill>
                <a:latin typeface="Arial"/>
                <a:cs typeface="Arial"/>
              </a:rPr>
              <a:t>rilling programs at Dusty Nickel Project </a:t>
            </a:r>
            <a:r>
              <a:rPr lang="en-AU" spc="-35" dirty="0">
                <a:solidFill>
                  <a:schemeClr val="tx1">
                    <a:lumMod val="75000"/>
                    <a:lumOff val="25000"/>
                  </a:schemeClr>
                </a:solidFill>
                <a:latin typeface="Arial"/>
                <a:cs typeface="Arial"/>
              </a:rPr>
              <a:t>and Yandal Gold Project </a:t>
            </a:r>
          </a:p>
          <a:p>
            <a:pPr marL="727075" marR="5080" indent="-715010">
              <a:buAutoNum type="arabicPeriod"/>
              <a:tabLst>
                <a:tab pos="727075" algn="l"/>
                <a:tab pos="727710" algn="l"/>
              </a:tabLst>
            </a:pPr>
            <a:endParaRPr lang="en-AU" spc="-35"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lang="en-AU" spc="-35" dirty="0">
                <a:solidFill>
                  <a:schemeClr val="tx1">
                    <a:lumMod val="75000"/>
                    <a:lumOff val="25000"/>
                  </a:schemeClr>
                </a:solidFill>
                <a:latin typeface="Arial"/>
                <a:cs typeface="Arial"/>
              </a:rPr>
              <a:t>F</a:t>
            </a:r>
            <a:r>
              <a:rPr spc="-35" dirty="0">
                <a:solidFill>
                  <a:schemeClr val="tx1">
                    <a:lumMod val="75000"/>
                    <a:lumOff val="25000"/>
                  </a:schemeClr>
                </a:solidFill>
                <a:latin typeface="Arial"/>
                <a:cs typeface="Arial"/>
              </a:rPr>
              <a:t>irst assay</a:t>
            </a:r>
            <a:r>
              <a:rPr lang="en-AU" spc="-35" dirty="0">
                <a:solidFill>
                  <a:schemeClr val="tx1">
                    <a:lumMod val="75000"/>
                    <a:lumOff val="25000"/>
                  </a:schemeClr>
                </a:solidFill>
                <a:latin typeface="Arial"/>
                <a:cs typeface="Arial"/>
              </a:rPr>
              <a:t> results from 2022 Dusty program expected Q4 2022</a:t>
            </a:r>
          </a:p>
          <a:p>
            <a:pPr marL="727075" marR="5080" indent="-715010">
              <a:buAutoNum type="arabicPeriod"/>
              <a:tabLst>
                <a:tab pos="727075" algn="l"/>
                <a:tab pos="727710" algn="l"/>
              </a:tabLst>
            </a:pPr>
            <a:endParaRPr lang="en-AU" spc="-35"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lang="en-AU" spc="-35" dirty="0">
                <a:solidFill>
                  <a:schemeClr val="tx1">
                    <a:lumMod val="75000"/>
                    <a:lumOff val="25000"/>
                  </a:schemeClr>
                </a:solidFill>
                <a:latin typeface="Arial"/>
                <a:cs typeface="Arial"/>
              </a:rPr>
              <a:t>Yandal Gold Project results pending</a:t>
            </a:r>
          </a:p>
          <a:p>
            <a:pPr marL="727075" marR="5080" indent="-715010">
              <a:buAutoNum type="arabicPeriod"/>
              <a:tabLst>
                <a:tab pos="727075" algn="l"/>
                <a:tab pos="727710" algn="l"/>
              </a:tabLst>
            </a:pPr>
            <a:endParaRPr lang="en-AU" spc="-35" dirty="0">
              <a:solidFill>
                <a:schemeClr val="tx1">
                  <a:lumMod val="75000"/>
                  <a:lumOff val="25000"/>
                </a:schemeClr>
              </a:solidFill>
              <a:latin typeface="Arial"/>
              <a:cs typeface="Arial"/>
            </a:endParaRPr>
          </a:p>
          <a:p>
            <a:pPr marL="727075" marR="5080" indent="-715010">
              <a:buAutoNum type="arabicPeriod"/>
              <a:tabLst>
                <a:tab pos="727075" algn="l"/>
                <a:tab pos="727710" algn="l"/>
              </a:tabLst>
            </a:pPr>
            <a:r>
              <a:rPr lang="en-AU" spc="-35" dirty="0">
                <a:solidFill>
                  <a:schemeClr val="tx1">
                    <a:lumMod val="75000"/>
                    <a:lumOff val="25000"/>
                  </a:schemeClr>
                </a:solidFill>
                <a:latin typeface="Arial"/>
                <a:cs typeface="Arial"/>
              </a:rPr>
              <a:t>28.2Mlbs of U</a:t>
            </a:r>
            <a:r>
              <a:rPr lang="en-AU" spc="-35" baseline="-25000" dirty="0">
                <a:solidFill>
                  <a:schemeClr val="tx1">
                    <a:lumMod val="75000"/>
                    <a:lumOff val="25000"/>
                  </a:schemeClr>
                </a:solidFill>
                <a:latin typeface="Arial"/>
                <a:cs typeface="Arial"/>
              </a:rPr>
              <a:t>3</a:t>
            </a:r>
            <a:r>
              <a:rPr lang="en-AU" spc="-35" dirty="0">
                <a:solidFill>
                  <a:schemeClr val="tx1">
                    <a:lumMod val="75000"/>
                    <a:lumOff val="25000"/>
                  </a:schemeClr>
                </a:solidFill>
                <a:latin typeface="Arial"/>
                <a:cs typeface="Arial"/>
              </a:rPr>
              <a:t>O</a:t>
            </a:r>
            <a:r>
              <a:rPr lang="en-AU" spc="-35" baseline="-25000" dirty="0">
                <a:solidFill>
                  <a:schemeClr val="tx1">
                    <a:lumMod val="75000"/>
                    <a:lumOff val="25000"/>
                  </a:schemeClr>
                </a:solidFill>
                <a:latin typeface="Arial"/>
                <a:cs typeface="Arial"/>
              </a:rPr>
              <a:t>8</a:t>
            </a:r>
            <a:r>
              <a:rPr lang="en-AU" spc="-35" dirty="0">
                <a:solidFill>
                  <a:schemeClr val="tx1">
                    <a:lumMod val="75000"/>
                    <a:lumOff val="25000"/>
                  </a:schemeClr>
                </a:solidFill>
                <a:latin typeface="Arial"/>
                <a:cs typeface="Arial"/>
              </a:rPr>
              <a:t> outside Wiluna Uranium Project – exploration campaign to upgrade Mineral Resources</a:t>
            </a:r>
          </a:p>
          <a:p>
            <a:pPr marL="727075" marR="5080" indent="-715010">
              <a:buAutoNum type="arabicPeriod"/>
              <a:tabLst>
                <a:tab pos="727075" algn="l"/>
                <a:tab pos="727710" algn="l"/>
              </a:tabLst>
            </a:pPr>
            <a:endParaRPr lang="en-AU" spc="-35" dirty="0">
              <a:solidFill>
                <a:schemeClr val="tx1">
                  <a:lumMod val="75000"/>
                  <a:lumOff val="25000"/>
                </a:schemeClr>
              </a:solidFill>
              <a:latin typeface="Arial"/>
              <a:cs typeface="Arial"/>
            </a:endParaRPr>
          </a:p>
          <a:p>
            <a:pPr marL="727075" marR="5080" indent="-715010">
              <a:buFontTx/>
              <a:buAutoNum type="arabicPeriod"/>
              <a:tabLst>
                <a:tab pos="727075" algn="l"/>
                <a:tab pos="727710" algn="l"/>
              </a:tabLst>
            </a:pPr>
            <a:r>
              <a:rPr lang="en-AU" spc="-35" dirty="0">
                <a:solidFill>
                  <a:schemeClr val="tx1">
                    <a:lumMod val="75000"/>
                    <a:lumOff val="25000"/>
                  </a:schemeClr>
                </a:solidFill>
                <a:latin typeface="Arial"/>
                <a:cs typeface="Arial"/>
              </a:rPr>
              <a:t>Total Inventory of 90.9Mlbs of U</a:t>
            </a:r>
            <a:r>
              <a:rPr lang="en-AU" spc="-35" baseline="-25000" dirty="0">
                <a:solidFill>
                  <a:schemeClr val="tx1">
                    <a:lumMod val="75000"/>
                    <a:lumOff val="25000"/>
                  </a:schemeClr>
                </a:solidFill>
                <a:latin typeface="Arial"/>
                <a:cs typeface="Arial"/>
              </a:rPr>
              <a:t>3</a:t>
            </a:r>
            <a:r>
              <a:rPr lang="en-AU" spc="-35" dirty="0">
                <a:solidFill>
                  <a:schemeClr val="tx1">
                    <a:lumMod val="75000"/>
                    <a:lumOff val="25000"/>
                  </a:schemeClr>
                </a:solidFill>
                <a:latin typeface="Arial"/>
                <a:cs typeface="Arial"/>
              </a:rPr>
              <a:t>O</a:t>
            </a:r>
            <a:r>
              <a:rPr lang="en-AU" spc="-35" baseline="-25000" dirty="0">
                <a:solidFill>
                  <a:schemeClr val="tx1">
                    <a:lumMod val="75000"/>
                    <a:lumOff val="25000"/>
                  </a:schemeClr>
                </a:solidFill>
                <a:latin typeface="Arial"/>
                <a:cs typeface="Arial"/>
              </a:rPr>
              <a:t>8</a:t>
            </a:r>
            <a:r>
              <a:rPr lang="en-AU" spc="-35" dirty="0">
                <a:solidFill>
                  <a:schemeClr val="tx1">
                    <a:lumMod val="75000"/>
                    <a:lumOff val="25000"/>
                  </a:schemeClr>
                </a:solidFill>
                <a:latin typeface="Arial"/>
                <a:cs typeface="Arial"/>
              </a:rPr>
              <a:t> and 68Mlbs of V</a:t>
            </a:r>
            <a:r>
              <a:rPr lang="en-AU" spc="-35" baseline="-25000" dirty="0">
                <a:solidFill>
                  <a:schemeClr val="tx1">
                    <a:lumMod val="75000"/>
                    <a:lumOff val="25000"/>
                  </a:schemeClr>
                </a:solidFill>
                <a:latin typeface="Arial"/>
                <a:cs typeface="Arial"/>
              </a:rPr>
              <a:t>2</a:t>
            </a:r>
            <a:r>
              <a:rPr lang="en-AU" spc="-35" dirty="0">
                <a:solidFill>
                  <a:schemeClr val="tx1">
                    <a:lumMod val="75000"/>
                    <a:lumOff val="25000"/>
                  </a:schemeClr>
                </a:solidFill>
                <a:latin typeface="Arial"/>
                <a:cs typeface="Arial"/>
              </a:rPr>
              <a:t>O</a:t>
            </a:r>
            <a:r>
              <a:rPr lang="en-AU" spc="-35" baseline="-25000" dirty="0">
                <a:solidFill>
                  <a:schemeClr val="tx1">
                    <a:lumMod val="75000"/>
                    <a:lumOff val="25000"/>
                  </a:schemeClr>
                </a:solidFill>
                <a:latin typeface="Arial"/>
                <a:cs typeface="Arial"/>
              </a:rPr>
              <a:t>5</a:t>
            </a:r>
          </a:p>
        </p:txBody>
      </p:sp>
      <p:sp>
        <p:nvSpPr>
          <p:cNvPr id="9" name="Slide Number Placeholder 8">
            <a:extLst>
              <a:ext uri="{FF2B5EF4-FFF2-40B4-BE49-F238E27FC236}">
                <a16:creationId xmlns:a16="http://schemas.microsoft.com/office/drawing/2014/main" id="{B549DF0E-251F-E3E1-68CC-18F45DEE90E3}"/>
              </a:ext>
            </a:extLst>
          </p:cNvPr>
          <p:cNvSpPr>
            <a:spLocks noGrp="1"/>
          </p:cNvSpPr>
          <p:nvPr>
            <p:ph type="sldNum" sz="quarter" idx="7"/>
          </p:nvPr>
        </p:nvSpPr>
        <p:spPr/>
        <p:txBody>
          <a:bodyPr/>
          <a:lstStyle/>
          <a:p>
            <a:fld id="{B6F15528-21DE-4FAA-801E-634DDDAF4B2B}" type="slidenum">
              <a:rPr lang="en-AU" smtClean="0"/>
              <a:t>27</a:t>
            </a:fld>
            <a:endParaRPr lang="en-A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8879" y="470152"/>
            <a:ext cx="3886200" cy="330835"/>
          </a:xfrm>
          <a:prstGeom prst="rect">
            <a:avLst/>
          </a:prstGeom>
        </p:spPr>
        <p:txBody>
          <a:bodyPr vert="horz" wrap="square" lIns="0" tIns="13335" rIns="0" bIns="0" rtlCol="0">
            <a:spAutoFit/>
          </a:bodyPr>
          <a:lstStyle/>
          <a:p>
            <a:pPr marL="12700">
              <a:lnSpc>
                <a:spcPct val="100000"/>
              </a:lnSpc>
              <a:spcBef>
                <a:spcPts val="105"/>
              </a:spcBef>
              <a:tabLst>
                <a:tab pos="1969135" algn="l"/>
              </a:tabLst>
            </a:pPr>
            <a:r>
              <a:rPr sz="2000" i="0" spc="114" dirty="0">
                <a:solidFill>
                  <a:srgbClr val="FFFFFF"/>
                </a:solidFill>
                <a:latin typeface="Arial"/>
                <a:cs typeface="Arial"/>
              </a:rPr>
              <a:t>APPENDIX</a:t>
            </a:r>
            <a:r>
              <a:rPr sz="2000" i="0" spc="285" dirty="0">
                <a:solidFill>
                  <a:srgbClr val="FFFFFF"/>
                </a:solidFill>
                <a:latin typeface="Arial"/>
                <a:cs typeface="Arial"/>
              </a:rPr>
              <a:t> </a:t>
            </a:r>
            <a:r>
              <a:rPr sz="2000" i="0" dirty="0">
                <a:solidFill>
                  <a:srgbClr val="FFFFFF"/>
                </a:solidFill>
                <a:latin typeface="Arial"/>
                <a:cs typeface="Arial"/>
              </a:rPr>
              <a:t>1 -	</a:t>
            </a:r>
            <a:r>
              <a:rPr sz="2000" i="0" spc="125" dirty="0">
                <a:solidFill>
                  <a:srgbClr val="FFFFFF"/>
                </a:solidFill>
                <a:latin typeface="Arial"/>
                <a:cs typeface="Arial"/>
              </a:rPr>
              <a:t>REFERENCES</a:t>
            </a:r>
            <a:endParaRPr sz="2000" dirty="0">
              <a:latin typeface="Arial"/>
              <a:cs typeface="Arial"/>
            </a:endParaRPr>
          </a:p>
        </p:txBody>
      </p:sp>
      <p:sp>
        <p:nvSpPr>
          <p:cNvPr id="3" name="object 3"/>
          <p:cNvSpPr txBox="1"/>
          <p:nvPr/>
        </p:nvSpPr>
        <p:spPr>
          <a:xfrm>
            <a:off x="328879" y="1449702"/>
            <a:ext cx="8444865" cy="4845557"/>
          </a:xfrm>
          <a:prstGeom prst="rect">
            <a:avLst/>
          </a:prstGeom>
        </p:spPr>
        <p:txBody>
          <a:bodyPr vert="horz" wrap="square" lIns="0" tIns="13335" rIns="0" bIns="0" rtlCol="0">
            <a:spAutoFit/>
          </a:bodyPr>
          <a:lstStyle/>
          <a:p>
            <a:pPr marL="195580" indent="-183515">
              <a:lnSpc>
                <a:spcPct val="100000"/>
              </a:lnSpc>
              <a:spcBef>
                <a:spcPts val="105"/>
              </a:spcBef>
              <a:buFont typeface="Wingdings"/>
              <a:buChar char=""/>
              <a:tabLst>
                <a:tab pos="196215" algn="l"/>
              </a:tabLst>
            </a:pPr>
            <a:r>
              <a:rPr sz="1400" dirty="0">
                <a:solidFill>
                  <a:srgbClr val="464646"/>
                </a:solidFill>
                <a:latin typeface="Arial"/>
                <a:cs typeface="Arial"/>
              </a:rPr>
              <a:t>Echo</a:t>
            </a:r>
            <a:r>
              <a:rPr sz="1400" spc="-65" dirty="0">
                <a:solidFill>
                  <a:srgbClr val="464646"/>
                </a:solidFill>
                <a:latin typeface="Arial"/>
                <a:cs typeface="Arial"/>
              </a:rPr>
              <a:t> </a:t>
            </a:r>
            <a:r>
              <a:rPr sz="1400" spc="-10" dirty="0">
                <a:solidFill>
                  <a:srgbClr val="464646"/>
                </a:solidFill>
                <a:latin typeface="Arial"/>
                <a:cs typeface="Arial"/>
              </a:rPr>
              <a:t>Resources</a:t>
            </a:r>
            <a:r>
              <a:rPr sz="1400" spc="-100" dirty="0">
                <a:solidFill>
                  <a:srgbClr val="464646"/>
                </a:solidFill>
                <a:latin typeface="Arial"/>
                <a:cs typeface="Arial"/>
              </a:rPr>
              <a:t> </a:t>
            </a:r>
            <a:r>
              <a:rPr sz="1400" spc="-5" dirty="0">
                <a:solidFill>
                  <a:srgbClr val="464646"/>
                </a:solidFill>
                <a:latin typeface="Arial"/>
                <a:cs typeface="Arial"/>
              </a:rPr>
              <a:t>Limited</a:t>
            </a:r>
            <a:r>
              <a:rPr lang="en-AU" sz="1400" spc="-5" dirty="0">
                <a:solidFill>
                  <a:srgbClr val="464646"/>
                </a:solidFill>
                <a:latin typeface="Arial"/>
                <a:cs typeface="Arial"/>
              </a:rPr>
              <a:t> </a:t>
            </a:r>
            <a:r>
              <a:rPr sz="1400" spc="-235" dirty="0">
                <a:solidFill>
                  <a:srgbClr val="464646"/>
                </a:solidFill>
                <a:latin typeface="Arial"/>
                <a:cs typeface="Arial"/>
              </a:rPr>
              <a:t> </a:t>
            </a:r>
            <a:r>
              <a:rPr sz="1400" dirty="0">
                <a:solidFill>
                  <a:srgbClr val="464646"/>
                </a:solidFill>
                <a:latin typeface="Arial"/>
                <a:cs typeface="Arial"/>
              </a:rPr>
              <a:t>ASX</a:t>
            </a:r>
            <a:r>
              <a:rPr sz="1400" spc="-10" dirty="0">
                <a:solidFill>
                  <a:srgbClr val="464646"/>
                </a:solidFill>
                <a:latin typeface="Arial"/>
                <a:cs typeface="Arial"/>
              </a:rPr>
              <a:t> </a:t>
            </a:r>
            <a:r>
              <a:rPr sz="1400" spc="-5" dirty="0">
                <a:solidFill>
                  <a:srgbClr val="464646"/>
                </a:solidFill>
                <a:latin typeface="Arial"/>
                <a:cs typeface="Arial"/>
              </a:rPr>
              <a:t>release</a:t>
            </a:r>
            <a:r>
              <a:rPr sz="1400" spc="-105" dirty="0">
                <a:solidFill>
                  <a:srgbClr val="464646"/>
                </a:solidFill>
                <a:latin typeface="Arial"/>
                <a:cs typeface="Arial"/>
              </a:rPr>
              <a:t> </a:t>
            </a:r>
            <a:r>
              <a:rPr sz="1400" spc="-5" dirty="0">
                <a:solidFill>
                  <a:srgbClr val="464646"/>
                </a:solidFill>
                <a:latin typeface="Arial"/>
                <a:cs typeface="Arial"/>
              </a:rPr>
              <a:t>22</a:t>
            </a:r>
            <a:r>
              <a:rPr sz="1400" spc="-105" dirty="0">
                <a:solidFill>
                  <a:srgbClr val="464646"/>
                </a:solidFill>
                <a:latin typeface="Arial"/>
                <a:cs typeface="Arial"/>
              </a:rPr>
              <a:t> </a:t>
            </a:r>
            <a:r>
              <a:rPr sz="1400" spc="-5" dirty="0">
                <a:solidFill>
                  <a:srgbClr val="464646"/>
                </a:solidFill>
                <a:latin typeface="Arial"/>
                <a:cs typeface="Arial"/>
              </a:rPr>
              <a:t>August</a:t>
            </a:r>
            <a:r>
              <a:rPr sz="1400" spc="-85" dirty="0">
                <a:solidFill>
                  <a:srgbClr val="464646"/>
                </a:solidFill>
                <a:latin typeface="Arial"/>
                <a:cs typeface="Arial"/>
              </a:rPr>
              <a:t> </a:t>
            </a:r>
            <a:r>
              <a:rPr sz="1400" spc="-15" dirty="0">
                <a:solidFill>
                  <a:srgbClr val="464646"/>
                </a:solidFill>
                <a:latin typeface="Arial"/>
                <a:cs typeface="Arial"/>
              </a:rPr>
              <a:t>2017.</a:t>
            </a:r>
            <a:endParaRPr sz="1400" dirty="0">
              <a:latin typeface="Arial"/>
              <a:cs typeface="Arial"/>
            </a:endParaRPr>
          </a:p>
          <a:p>
            <a:pPr>
              <a:lnSpc>
                <a:spcPct val="100000"/>
              </a:lnSpc>
              <a:spcBef>
                <a:spcPts val="20"/>
              </a:spcBef>
              <a:buClr>
                <a:srgbClr val="464646"/>
              </a:buClr>
              <a:buFont typeface="Wingdings"/>
              <a:buChar char=""/>
            </a:pPr>
            <a:endParaRPr sz="1650" dirty="0">
              <a:latin typeface="Arial"/>
              <a:cs typeface="Arial"/>
            </a:endParaRPr>
          </a:p>
          <a:p>
            <a:pPr marL="195580" marR="5080" indent="-183515" algn="just">
              <a:lnSpc>
                <a:spcPct val="100000"/>
              </a:lnSpc>
              <a:buFont typeface="Wingdings"/>
              <a:buChar char=""/>
              <a:tabLst>
                <a:tab pos="196215" algn="l"/>
              </a:tabLst>
            </a:pPr>
            <a:r>
              <a:rPr sz="1400" spc="-15" dirty="0">
                <a:solidFill>
                  <a:srgbClr val="464646"/>
                </a:solidFill>
                <a:latin typeface="Arial"/>
                <a:cs typeface="Arial"/>
              </a:rPr>
              <a:t>Phillips, </a:t>
            </a:r>
            <a:r>
              <a:rPr sz="1400" spc="-10" dirty="0">
                <a:solidFill>
                  <a:srgbClr val="464646"/>
                </a:solidFill>
                <a:latin typeface="Arial"/>
                <a:cs typeface="Arial"/>
              </a:rPr>
              <a:t>G. N, </a:t>
            </a:r>
            <a:r>
              <a:rPr sz="1400" spc="-15" dirty="0">
                <a:solidFill>
                  <a:srgbClr val="464646"/>
                </a:solidFill>
                <a:latin typeface="Arial"/>
                <a:cs typeface="Arial"/>
              </a:rPr>
              <a:t>and </a:t>
            </a:r>
            <a:r>
              <a:rPr sz="1400" spc="-20" dirty="0">
                <a:solidFill>
                  <a:srgbClr val="464646"/>
                </a:solidFill>
                <a:latin typeface="Arial"/>
                <a:cs typeface="Arial"/>
              </a:rPr>
              <a:t>Anand, </a:t>
            </a:r>
            <a:r>
              <a:rPr sz="1400" spc="-10" dirty="0">
                <a:solidFill>
                  <a:srgbClr val="464646"/>
                </a:solidFill>
                <a:latin typeface="Arial"/>
                <a:cs typeface="Arial"/>
              </a:rPr>
              <a:t>R. R. </a:t>
            </a:r>
            <a:r>
              <a:rPr sz="1400" spc="-15" dirty="0">
                <a:solidFill>
                  <a:srgbClr val="464646"/>
                </a:solidFill>
                <a:latin typeface="Arial"/>
                <a:cs typeface="Arial"/>
              </a:rPr>
              <a:t>(2000) </a:t>
            </a:r>
            <a:r>
              <a:rPr sz="1400" spc="-20" dirty="0">
                <a:solidFill>
                  <a:srgbClr val="464646"/>
                </a:solidFill>
                <a:latin typeface="Arial"/>
                <a:cs typeface="Arial"/>
              </a:rPr>
              <a:t>Importance </a:t>
            </a:r>
            <a:r>
              <a:rPr sz="1400" spc="-10" dirty="0">
                <a:solidFill>
                  <a:srgbClr val="464646"/>
                </a:solidFill>
                <a:latin typeface="Arial"/>
                <a:cs typeface="Arial"/>
              </a:rPr>
              <a:t>of the </a:t>
            </a:r>
            <a:r>
              <a:rPr sz="1400" spc="-70" dirty="0">
                <a:solidFill>
                  <a:srgbClr val="464646"/>
                </a:solidFill>
                <a:latin typeface="Arial"/>
                <a:cs typeface="Arial"/>
              </a:rPr>
              <a:t>Yandal </a:t>
            </a:r>
            <a:r>
              <a:rPr sz="1400" spc="-20" dirty="0">
                <a:solidFill>
                  <a:srgbClr val="464646"/>
                </a:solidFill>
                <a:latin typeface="Arial"/>
                <a:cs typeface="Arial"/>
              </a:rPr>
              <a:t>greenstone belt, </a:t>
            </a:r>
            <a:r>
              <a:rPr sz="1400" spc="-5" dirty="0">
                <a:solidFill>
                  <a:srgbClr val="464646"/>
                </a:solidFill>
                <a:latin typeface="Arial"/>
                <a:cs typeface="Arial"/>
              </a:rPr>
              <a:t>In </a:t>
            </a:r>
            <a:r>
              <a:rPr sz="1400" spc="-75" dirty="0">
                <a:solidFill>
                  <a:srgbClr val="464646"/>
                </a:solidFill>
                <a:latin typeface="Arial"/>
                <a:cs typeface="Arial"/>
              </a:rPr>
              <a:t>Yandal </a:t>
            </a:r>
            <a:r>
              <a:rPr sz="1400" spc="-20" dirty="0">
                <a:solidFill>
                  <a:srgbClr val="464646"/>
                </a:solidFill>
                <a:latin typeface="Arial"/>
                <a:cs typeface="Arial"/>
              </a:rPr>
              <a:t>Greenstone  </a:t>
            </a:r>
            <a:r>
              <a:rPr sz="1400" spc="-10" dirty="0">
                <a:solidFill>
                  <a:srgbClr val="464646"/>
                </a:solidFill>
                <a:latin typeface="Arial"/>
                <a:cs typeface="Arial"/>
              </a:rPr>
              <a:t>Belt </a:t>
            </a:r>
            <a:r>
              <a:rPr sz="1400" spc="-20" dirty="0">
                <a:solidFill>
                  <a:srgbClr val="464646"/>
                </a:solidFill>
                <a:latin typeface="Arial"/>
                <a:cs typeface="Arial"/>
              </a:rPr>
              <a:t>Regolith,</a:t>
            </a:r>
            <a:r>
              <a:rPr sz="1400" spc="345" dirty="0">
                <a:solidFill>
                  <a:srgbClr val="464646"/>
                </a:solidFill>
                <a:latin typeface="Arial"/>
                <a:cs typeface="Arial"/>
              </a:rPr>
              <a:t> </a:t>
            </a:r>
            <a:r>
              <a:rPr sz="1400" spc="-20" dirty="0">
                <a:solidFill>
                  <a:srgbClr val="464646"/>
                </a:solidFill>
                <a:latin typeface="Arial"/>
                <a:cs typeface="Arial"/>
              </a:rPr>
              <a:t>Geology </a:t>
            </a:r>
            <a:r>
              <a:rPr sz="1400" spc="-10" dirty="0">
                <a:solidFill>
                  <a:srgbClr val="464646"/>
                </a:solidFill>
                <a:latin typeface="Arial"/>
                <a:cs typeface="Arial"/>
              </a:rPr>
              <a:t>and </a:t>
            </a:r>
            <a:r>
              <a:rPr sz="1400" spc="-25" dirty="0">
                <a:solidFill>
                  <a:srgbClr val="464646"/>
                </a:solidFill>
                <a:latin typeface="Arial"/>
                <a:cs typeface="Arial"/>
              </a:rPr>
              <a:t>Mineralisation, </a:t>
            </a:r>
            <a:r>
              <a:rPr sz="1400" spc="-20" dirty="0">
                <a:solidFill>
                  <a:srgbClr val="464646"/>
                </a:solidFill>
                <a:latin typeface="Arial"/>
                <a:cs typeface="Arial"/>
              </a:rPr>
              <a:t>(eds) Phillips, </a:t>
            </a:r>
            <a:r>
              <a:rPr sz="1400" dirty="0">
                <a:solidFill>
                  <a:srgbClr val="464646"/>
                </a:solidFill>
                <a:latin typeface="Arial"/>
                <a:cs typeface="Arial"/>
              </a:rPr>
              <a:t>G. </a:t>
            </a:r>
            <a:r>
              <a:rPr sz="1400" spc="-10" dirty="0">
                <a:solidFill>
                  <a:srgbClr val="464646"/>
                </a:solidFill>
                <a:latin typeface="Arial"/>
                <a:cs typeface="Arial"/>
              </a:rPr>
              <a:t>N, </a:t>
            </a:r>
            <a:r>
              <a:rPr sz="1400" spc="-15" dirty="0">
                <a:solidFill>
                  <a:srgbClr val="464646"/>
                </a:solidFill>
                <a:latin typeface="Arial"/>
                <a:cs typeface="Arial"/>
              </a:rPr>
              <a:t>and </a:t>
            </a:r>
            <a:r>
              <a:rPr sz="1400" spc="-20" dirty="0">
                <a:solidFill>
                  <a:srgbClr val="464646"/>
                </a:solidFill>
                <a:latin typeface="Arial"/>
                <a:cs typeface="Arial"/>
              </a:rPr>
              <a:t>Anand, </a:t>
            </a:r>
            <a:r>
              <a:rPr sz="1400" spc="-10" dirty="0">
                <a:solidFill>
                  <a:srgbClr val="464646"/>
                </a:solidFill>
                <a:latin typeface="Arial"/>
                <a:cs typeface="Arial"/>
              </a:rPr>
              <a:t>R. R., </a:t>
            </a:r>
            <a:r>
              <a:rPr sz="1400" spc="-15" dirty="0">
                <a:solidFill>
                  <a:srgbClr val="464646"/>
                </a:solidFill>
                <a:latin typeface="Arial"/>
                <a:cs typeface="Arial"/>
              </a:rPr>
              <a:t>CRC </a:t>
            </a:r>
            <a:r>
              <a:rPr sz="1400" spc="-5" dirty="0">
                <a:solidFill>
                  <a:srgbClr val="464646"/>
                </a:solidFill>
                <a:latin typeface="Arial"/>
                <a:cs typeface="Arial"/>
              </a:rPr>
              <a:t>for </a:t>
            </a:r>
            <a:r>
              <a:rPr sz="1400" spc="-20" dirty="0">
                <a:solidFill>
                  <a:srgbClr val="464646"/>
                </a:solidFill>
                <a:latin typeface="Arial"/>
                <a:cs typeface="Arial"/>
              </a:rPr>
              <a:t>Landscape  </a:t>
            </a:r>
            <a:r>
              <a:rPr sz="1400" spc="-15" dirty="0">
                <a:solidFill>
                  <a:srgbClr val="464646"/>
                </a:solidFill>
                <a:latin typeface="Arial"/>
                <a:cs typeface="Arial"/>
              </a:rPr>
              <a:t>Evolution </a:t>
            </a:r>
            <a:r>
              <a:rPr sz="1400" spc="-10" dirty="0">
                <a:solidFill>
                  <a:srgbClr val="464646"/>
                </a:solidFill>
                <a:latin typeface="Arial"/>
                <a:cs typeface="Arial"/>
              </a:rPr>
              <a:t>and </a:t>
            </a:r>
            <a:r>
              <a:rPr sz="1400" spc="-25" dirty="0">
                <a:solidFill>
                  <a:srgbClr val="464646"/>
                </a:solidFill>
                <a:latin typeface="Arial"/>
                <a:cs typeface="Arial"/>
              </a:rPr>
              <a:t>Mineral Exploration, </a:t>
            </a:r>
            <a:r>
              <a:rPr sz="1400" dirty="0">
                <a:solidFill>
                  <a:srgbClr val="464646"/>
                </a:solidFill>
                <a:latin typeface="Arial"/>
                <a:cs typeface="Arial"/>
              </a:rPr>
              <a:t>AIG </a:t>
            </a:r>
            <a:r>
              <a:rPr sz="1400" spc="-5" dirty="0">
                <a:solidFill>
                  <a:srgbClr val="464646"/>
                </a:solidFill>
                <a:latin typeface="Arial"/>
                <a:cs typeface="Arial"/>
              </a:rPr>
              <a:t>Bulletin No. 32,</a:t>
            </a:r>
            <a:r>
              <a:rPr sz="1400" spc="-260" dirty="0">
                <a:solidFill>
                  <a:srgbClr val="464646"/>
                </a:solidFill>
                <a:latin typeface="Arial"/>
                <a:cs typeface="Arial"/>
              </a:rPr>
              <a:t> </a:t>
            </a:r>
            <a:r>
              <a:rPr sz="1400" spc="5" dirty="0">
                <a:solidFill>
                  <a:srgbClr val="464646"/>
                </a:solidFill>
                <a:latin typeface="Arial"/>
                <a:cs typeface="Arial"/>
              </a:rPr>
              <a:t>July</a:t>
            </a:r>
            <a:r>
              <a:rPr lang="en-AU" sz="1400" spc="5" dirty="0">
                <a:solidFill>
                  <a:srgbClr val="464646"/>
                </a:solidFill>
                <a:latin typeface="Arial"/>
                <a:cs typeface="Arial"/>
              </a:rPr>
              <a:t> </a:t>
            </a:r>
            <a:r>
              <a:rPr sz="1400" spc="5" dirty="0">
                <a:solidFill>
                  <a:srgbClr val="464646"/>
                </a:solidFill>
                <a:latin typeface="Arial"/>
                <a:cs typeface="Arial"/>
              </a:rPr>
              <a:t>2000.</a:t>
            </a:r>
            <a:endParaRPr sz="1400" dirty="0">
              <a:latin typeface="Arial"/>
              <a:cs typeface="Arial"/>
            </a:endParaRPr>
          </a:p>
          <a:p>
            <a:pPr>
              <a:lnSpc>
                <a:spcPct val="100000"/>
              </a:lnSpc>
              <a:spcBef>
                <a:spcPts val="15"/>
              </a:spcBef>
              <a:buClr>
                <a:srgbClr val="464646"/>
              </a:buClr>
              <a:buFont typeface="Wingdings"/>
              <a:buChar char=""/>
            </a:pPr>
            <a:endParaRPr sz="1450" dirty="0">
              <a:latin typeface="Arial"/>
              <a:cs typeface="Arial"/>
            </a:endParaRPr>
          </a:p>
          <a:p>
            <a:pPr marL="195580" marR="798830" indent="-182880">
              <a:lnSpc>
                <a:spcPct val="100000"/>
              </a:lnSpc>
              <a:buFont typeface="Wingdings"/>
              <a:buChar char=""/>
              <a:tabLst>
                <a:tab pos="196215" algn="l"/>
              </a:tabLst>
            </a:pPr>
            <a:r>
              <a:rPr sz="1400" dirty="0">
                <a:solidFill>
                  <a:srgbClr val="464646"/>
                </a:solidFill>
                <a:latin typeface="Arial"/>
                <a:cs typeface="Arial"/>
              </a:rPr>
              <a:t>Echo</a:t>
            </a:r>
            <a:r>
              <a:rPr sz="1400" spc="-105" dirty="0">
                <a:solidFill>
                  <a:srgbClr val="464646"/>
                </a:solidFill>
                <a:latin typeface="Arial"/>
                <a:cs typeface="Arial"/>
              </a:rPr>
              <a:t> </a:t>
            </a:r>
            <a:r>
              <a:rPr sz="1400" spc="-5" dirty="0">
                <a:solidFill>
                  <a:srgbClr val="464646"/>
                </a:solidFill>
                <a:latin typeface="Arial"/>
                <a:cs typeface="Arial"/>
              </a:rPr>
              <a:t>Resources</a:t>
            </a:r>
            <a:r>
              <a:rPr sz="1400" spc="-105" dirty="0">
                <a:solidFill>
                  <a:srgbClr val="464646"/>
                </a:solidFill>
                <a:latin typeface="Arial"/>
                <a:cs typeface="Arial"/>
              </a:rPr>
              <a:t> </a:t>
            </a:r>
            <a:r>
              <a:rPr sz="1400" spc="-15" dirty="0">
                <a:solidFill>
                  <a:srgbClr val="464646"/>
                </a:solidFill>
                <a:latin typeface="Arial"/>
                <a:cs typeface="Arial"/>
              </a:rPr>
              <a:t>Limited</a:t>
            </a:r>
            <a:r>
              <a:rPr sz="1400" spc="-105" dirty="0">
                <a:solidFill>
                  <a:srgbClr val="464646"/>
                </a:solidFill>
                <a:latin typeface="Arial"/>
                <a:cs typeface="Arial"/>
              </a:rPr>
              <a:t> </a:t>
            </a:r>
            <a:r>
              <a:rPr sz="1400" spc="-15" dirty="0">
                <a:solidFill>
                  <a:srgbClr val="464646"/>
                </a:solidFill>
                <a:latin typeface="Arial"/>
                <a:cs typeface="Arial"/>
              </a:rPr>
              <a:t>Mineral</a:t>
            </a:r>
            <a:r>
              <a:rPr sz="1400" spc="-85" dirty="0">
                <a:solidFill>
                  <a:srgbClr val="464646"/>
                </a:solidFill>
                <a:latin typeface="Arial"/>
                <a:cs typeface="Arial"/>
              </a:rPr>
              <a:t> </a:t>
            </a:r>
            <a:r>
              <a:rPr sz="1400" spc="-5" dirty="0">
                <a:solidFill>
                  <a:srgbClr val="464646"/>
                </a:solidFill>
                <a:latin typeface="Arial"/>
                <a:cs typeface="Arial"/>
              </a:rPr>
              <a:t>Resource</a:t>
            </a:r>
            <a:r>
              <a:rPr sz="1400" spc="-130" dirty="0">
                <a:solidFill>
                  <a:srgbClr val="464646"/>
                </a:solidFill>
                <a:latin typeface="Arial"/>
                <a:cs typeface="Arial"/>
              </a:rPr>
              <a:t> </a:t>
            </a:r>
            <a:r>
              <a:rPr sz="1400" spc="-5" dirty="0">
                <a:solidFill>
                  <a:srgbClr val="464646"/>
                </a:solidFill>
                <a:latin typeface="Arial"/>
                <a:cs typeface="Arial"/>
              </a:rPr>
              <a:t>and</a:t>
            </a:r>
            <a:r>
              <a:rPr sz="1400" spc="-75" dirty="0">
                <a:solidFill>
                  <a:srgbClr val="464646"/>
                </a:solidFill>
                <a:latin typeface="Arial"/>
                <a:cs typeface="Arial"/>
              </a:rPr>
              <a:t> </a:t>
            </a:r>
            <a:r>
              <a:rPr sz="1400" dirty="0">
                <a:solidFill>
                  <a:srgbClr val="464646"/>
                </a:solidFill>
                <a:latin typeface="Arial"/>
                <a:cs typeface="Arial"/>
              </a:rPr>
              <a:t>Ore</a:t>
            </a:r>
            <a:r>
              <a:rPr sz="1400" spc="-70" dirty="0">
                <a:solidFill>
                  <a:srgbClr val="464646"/>
                </a:solidFill>
                <a:latin typeface="Arial"/>
                <a:cs typeface="Arial"/>
              </a:rPr>
              <a:t> </a:t>
            </a:r>
            <a:r>
              <a:rPr sz="1400" spc="-5" dirty="0">
                <a:solidFill>
                  <a:srgbClr val="464646"/>
                </a:solidFill>
                <a:latin typeface="Arial"/>
                <a:cs typeface="Arial"/>
              </a:rPr>
              <a:t>Reserve</a:t>
            </a:r>
            <a:r>
              <a:rPr sz="1400" spc="-100" dirty="0">
                <a:solidFill>
                  <a:srgbClr val="464646"/>
                </a:solidFill>
                <a:latin typeface="Arial"/>
                <a:cs typeface="Arial"/>
              </a:rPr>
              <a:t> </a:t>
            </a:r>
            <a:r>
              <a:rPr sz="1400" dirty="0">
                <a:solidFill>
                  <a:srgbClr val="464646"/>
                </a:solidFill>
                <a:latin typeface="Arial"/>
                <a:cs typeface="Arial"/>
              </a:rPr>
              <a:t>Estimates,</a:t>
            </a:r>
            <a:r>
              <a:rPr sz="1400" spc="-85" dirty="0">
                <a:solidFill>
                  <a:srgbClr val="464646"/>
                </a:solidFill>
                <a:latin typeface="Arial"/>
                <a:cs typeface="Arial"/>
              </a:rPr>
              <a:t> </a:t>
            </a:r>
            <a:r>
              <a:rPr sz="1400" dirty="0">
                <a:solidFill>
                  <a:srgbClr val="464646"/>
                </a:solidFill>
                <a:latin typeface="Arial"/>
                <a:cs typeface="Arial"/>
              </a:rPr>
              <a:t>refer</a:t>
            </a:r>
            <a:r>
              <a:rPr sz="1400" spc="-70" dirty="0">
                <a:solidFill>
                  <a:srgbClr val="464646"/>
                </a:solidFill>
                <a:latin typeface="Arial"/>
                <a:cs typeface="Arial"/>
              </a:rPr>
              <a:t> </a:t>
            </a:r>
            <a:r>
              <a:rPr sz="1400" dirty="0">
                <a:solidFill>
                  <a:srgbClr val="464646"/>
                </a:solidFill>
                <a:latin typeface="Arial"/>
                <a:cs typeface="Arial"/>
              </a:rPr>
              <a:t>to</a:t>
            </a:r>
            <a:r>
              <a:rPr sz="1400" spc="-235" dirty="0">
                <a:solidFill>
                  <a:srgbClr val="464646"/>
                </a:solidFill>
                <a:latin typeface="Arial"/>
                <a:cs typeface="Arial"/>
              </a:rPr>
              <a:t> </a:t>
            </a:r>
            <a:r>
              <a:rPr lang="en-AU" sz="1400" spc="-235" dirty="0">
                <a:solidFill>
                  <a:srgbClr val="464646"/>
                </a:solidFill>
                <a:latin typeface="Arial"/>
                <a:cs typeface="Arial"/>
              </a:rPr>
              <a:t> </a:t>
            </a:r>
            <a:r>
              <a:rPr sz="1400" dirty="0">
                <a:solidFill>
                  <a:srgbClr val="464646"/>
                </a:solidFill>
                <a:latin typeface="Arial"/>
                <a:cs typeface="Arial"/>
              </a:rPr>
              <a:t>ASX</a:t>
            </a:r>
            <a:r>
              <a:rPr sz="1400" spc="10" dirty="0">
                <a:solidFill>
                  <a:srgbClr val="464646"/>
                </a:solidFill>
                <a:latin typeface="Arial"/>
                <a:cs typeface="Arial"/>
              </a:rPr>
              <a:t> </a:t>
            </a:r>
            <a:r>
              <a:rPr sz="1400" spc="-5" dirty="0">
                <a:solidFill>
                  <a:srgbClr val="464646"/>
                </a:solidFill>
                <a:latin typeface="Arial"/>
                <a:cs typeface="Arial"/>
              </a:rPr>
              <a:t>Release</a:t>
            </a:r>
            <a:r>
              <a:rPr sz="1400" spc="-160" dirty="0">
                <a:solidFill>
                  <a:srgbClr val="464646"/>
                </a:solidFill>
                <a:latin typeface="Arial"/>
                <a:cs typeface="Arial"/>
              </a:rPr>
              <a:t> </a:t>
            </a:r>
            <a:r>
              <a:rPr sz="1400" spc="-5" dirty="0">
                <a:solidFill>
                  <a:srgbClr val="464646"/>
                </a:solidFill>
                <a:latin typeface="Arial"/>
                <a:cs typeface="Arial"/>
              </a:rPr>
              <a:t>27  </a:t>
            </a:r>
            <a:r>
              <a:rPr sz="1400" spc="-15" dirty="0">
                <a:solidFill>
                  <a:srgbClr val="464646"/>
                </a:solidFill>
                <a:latin typeface="Arial"/>
                <a:cs typeface="Arial"/>
              </a:rPr>
              <a:t>November</a:t>
            </a:r>
            <a:r>
              <a:rPr sz="1400" spc="-95" dirty="0">
                <a:solidFill>
                  <a:srgbClr val="464646"/>
                </a:solidFill>
                <a:latin typeface="Arial"/>
                <a:cs typeface="Arial"/>
              </a:rPr>
              <a:t> </a:t>
            </a:r>
            <a:r>
              <a:rPr sz="1400" spc="-15" dirty="0">
                <a:solidFill>
                  <a:srgbClr val="464646"/>
                </a:solidFill>
                <a:latin typeface="Arial"/>
                <a:cs typeface="Arial"/>
              </a:rPr>
              <a:t>2017.</a:t>
            </a:r>
            <a:endParaRPr sz="1400" dirty="0">
              <a:latin typeface="Arial"/>
              <a:cs typeface="Arial"/>
            </a:endParaRPr>
          </a:p>
          <a:p>
            <a:pPr>
              <a:lnSpc>
                <a:spcPct val="100000"/>
              </a:lnSpc>
            </a:pPr>
            <a:endParaRPr sz="1500" dirty="0">
              <a:latin typeface="Arial"/>
              <a:cs typeface="Arial"/>
            </a:endParaRPr>
          </a:p>
          <a:p>
            <a:pPr>
              <a:lnSpc>
                <a:spcPct val="100000"/>
              </a:lnSpc>
              <a:spcBef>
                <a:spcPts val="25"/>
              </a:spcBef>
            </a:pPr>
            <a:endParaRPr sz="1400" dirty="0">
              <a:latin typeface="Arial"/>
              <a:cs typeface="Arial"/>
            </a:endParaRPr>
          </a:p>
          <a:p>
            <a:pPr marL="12700" marR="20320">
              <a:lnSpc>
                <a:spcPct val="100000"/>
              </a:lnSpc>
            </a:pPr>
            <a:r>
              <a:rPr sz="1400" spc="-5" dirty="0">
                <a:solidFill>
                  <a:srgbClr val="464646"/>
                </a:solidFill>
                <a:latin typeface="Arial"/>
                <a:cs typeface="Arial"/>
              </a:rPr>
              <a:t>For </a:t>
            </a:r>
            <a:r>
              <a:rPr sz="1400" spc="-10" dirty="0">
                <a:solidFill>
                  <a:srgbClr val="464646"/>
                </a:solidFill>
                <a:latin typeface="Arial"/>
                <a:cs typeface="Arial"/>
              </a:rPr>
              <a:t>further information </a:t>
            </a:r>
            <a:r>
              <a:rPr sz="1400" spc="-5" dirty="0">
                <a:solidFill>
                  <a:srgbClr val="464646"/>
                </a:solidFill>
                <a:latin typeface="Arial"/>
                <a:cs typeface="Arial"/>
              </a:rPr>
              <a:t>on </a:t>
            </a:r>
            <a:r>
              <a:rPr sz="1400" spc="-15" dirty="0">
                <a:solidFill>
                  <a:srgbClr val="464646"/>
                </a:solidFill>
                <a:latin typeface="Arial"/>
                <a:cs typeface="Arial"/>
              </a:rPr>
              <a:t>the beneficiation </a:t>
            </a:r>
            <a:r>
              <a:rPr sz="1400" spc="-10" dirty="0">
                <a:solidFill>
                  <a:srgbClr val="464646"/>
                </a:solidFill>
                <a:latin typeface="Arial"/>
                <a:cs typeface="Arial"/>
              </a:rPr>
              <a:t>and processing </a:t>
            </a:r>
            <a:r>
              <a:rPr sz="1400" spc="-15" dirty="0">
                <a:solidFill>
                  <a:srgbClr val="464646"/>
                </a:solidFill>
                <a:latin typeface="Arial"/>
                <a:cs typeface="Arial"/>
              </a:rPr>
              <a:t>improvements </a:t>
            </a:r>
            <a:r>
              <a:rPr sz="1400" spc="-10" dirty="0">
                <a:solidFill>
                  <a:srgbClr val="464646"/>
                </a:solidFill>
                <a:latin typeface="Arial"/>
                <a:cs typeface="Arial"/>
              </a:rPr>
              <a:t>on the Wiluna </a:t>
            </a:r>
            <a:r>
              <a:rPr sz="1400" spc="-15" dirty="0">
                <a:solidFill>
                  <a:srgbClr val="464646"/>
                </a:solidFill>
                <a:latin typeface="Arial"/>
                <a:cs typeface="Arial"/>
              </a:rPr>
              <a:t>Uranium </a:t>
            </a:r>
            <a:r>
              <a:rPr sz="1400" spc="-10" dirty="0">
                <a:solidFill>
                  <a:srgbClr val="464646"/>
                </a:solidFill>
                <a:latin typeface="Arial"/>
                <a:cs typeface="Arial"/>
              </a:rPr>
              <a:t>Project  please</a:t>
            </a:r>
            <a:r>
              <a:rPr sz="1400" spc="40" dirty="0">
                <a:solidFill>
                  <a:srgbClr val="464646"/>
                </a:solidFill>
                <a:latin typeface="Arial"/>
                <a:cs typeface="Arial"/>
              </a:rPr>
              <a:t> </a:t>
            </a:r>
            <a:r>
              <a:rPr sz="1400" spc="-10" dirty="0">
                <a:solidFill>
                  <a:srgbClr val="464646"/>
                </a:solidFill>
                <a:latin typeface="Arial"/>
                <a:cs typeface="Arial"/>
              </a:rPr>
              <a:t>refer</a:t>
            </a:r>
            <a:r>
              <a:rPr sz="1400" spc="65" dirty="0">
                <a:solidFill>
                  <a:srgbClr val="464646"/>
                </a:solidFill>
                <a:latin typeface="Arial"/>
                <a:cs typeface="Arial"/>
              </a:rPr>
              <a:t> </a:t>
            </a:r>
            <a:r>
              <a:rPr sz="1400" spc="-5" dirty="0">
                <a:solidFill>
                  <a:srgbClr val="464646"/>
                </a:solidFill>
                <a:latin typeface="Arial"/>
                <a:cs typeface="Arial"/>
              </a:rPr>
              <a:t>to</a:t>
            </a:r>
            <a:r>
              <a:rPr sz="1400" spc="130" dirty="0">
                <a:solidFill>
                  <a:srgbClr val="464646"/>
                </a:solidFill>
                <a:latin typeface="Arial"/>
                <a:cs typeface="Arial"/>
              </a:rPr>
              <a:t> </a:t>
            </a:r>
            <a:r>
              <a:rPr sz="1400" spc="-5" dirty="0">
                <a:solidFill>
                  <a:srgbClr val="464646"/>
                </a:solidFill>
                <a:latin typeface="Arial"/>
                <a:cs typeface="Arial"/>
              </a:rPr>
              <a:t>ASX</a:t>
            </a:r>
            <a:r>
              <a:rPr sz="1400" spc="70" dirty="0">
                <a:solidFill>
                  <a:srgbClr val="464646"/>
                </a:solidFill>
                <a:latin typeface="Arial"/>
                <a:cs typeface="Arial"/>
              </a:rPr>
              <a:t> </a:t>
            </a:r>
            <a:r>
              <a:rPr sz="1400" spc="-10" dirty="0">
                <a:solidFill>
                  <a:srgbClr val="464646"/>
                </a:solidFill>
                <a:latin typeface="Arial"/>
                <a:cs typeface="Arial"/>
              </a:rPr>
              <a:t>announcements</a:t>
            </a:r>
            <a:r>
              <a:rPr sz="1400" spc="60" dirty="0">
                <a:solidFill>
                  <a:srgbClr val="464646"/>
                </a:solidFill>
                <a:latin typeface="Arial"/>
                <a:cs typeface="Arial"/>
              </a:rPr>
              <a:t> </a:t>
            </a:r>
            <a:r>
              <a:rPr sz="1400" spc="-5" dirty="0">
                <a:solidFill>
                  <a:srgbClr val="464646"/>
                </a:solidFill>
                <a:latin typeface="Arial"/>
                <a:cs typeface="Arial"/>
              </a:rPr>
              <a:t>of</a:t>
            </a:r>
            <a:r>
              <a:rPr sz="1400" spc="70" dirty="0">
                <a:solidFill>
                  <a:srgbClr val="464646"/>
                </a:solidFill>
                <a:latin typeface="Arial"/>
                <a:cs typeface="Arial"/>
              </a:rPr>
              <a:t> </a:t>
            </a:r>
            <a:r>
              <a:rPr sz="1400" spc="-10" dirty="0">
                <a:solidFill>
                  <a:srgbClr val="464646"/>
                </a:solidFill>
                <a:latin typeface="Arial"/>
                <a:cs typeface="Arial"/>
              </a:rPr>
              <a:t>18</a:t>
            </a:r>
            <a:r>
              <a:rPr sz="1400" spc="70" dirty="0">
                <a:solidFill>
                  <a:srgbClr val="464646"/>
                </a:solidFill>
                <a:latin typeface="Arial"/>
                <a:cs typeface="Arial"/>
              </a:rPr>
              <a:t> </a:t>
            </a:r>
            <a:r>
              <a:rPr sz="1400" spc="-60" dirty="0">
                <a:solidFill>
                  <a:srgbClr val="464646"/>
                </a:solidFill>
                <a:latin typeface="Arial"/>
                <a:cs typeface="Arial"/>
              </a:rPr>
              <a:t>May,</a:t>
            </a:r>
            <a:r>
              <a:rPr sz="1400" spc="35" dirty="0">
                <a:solidFill>
                  <a:srgbClr val="464646"/>
                </a:solidFill>
                <a:latin typeface="Arial"/>
                <a:cs typeface="Arial"/>
              </a:rPr>
              <a:t> </a:t>
            </a:r>
            <a:r>
              <a:rPr sz="1400" spc="-5" dirty="0">
                <a:solidFill>
                  <a:srgbClr val="464646"/>
                </a:solidFill>
                <a:latin typeface="Arial"/>
                <a:cs typeface="Arial"/>
              </a:rPr>
              <a:t>29</a:t>
            </a:r>
            <a:r>
              <a:rPr sz="1400" spc="80" dirty="0">
                <a:solidFill>
                  <a:srgbClr val="464646"/>
                </a:solidFill>
                <a:latin typeface="Arial"/>
                <a:cs typeface="Arial"/>
              </a:rPr>
              <a:t> </a:t>
            </a:r>
            <a:r>
              <a:rPr sz="1400" spc="-10" dirty="0">
                <a:solidFill>
                  <a:srgbClr val="464646"/>
                </a:solidFill>
                <a:latin typeface="Arial"/>
                <a:cs typeface="Arial"/>
              </a:rPr>
              <a:t>August</a:t>
            </a:r>
            <a:r>
              <a:rPr sz="1400" spc="70" dirty="0">
                <a:solidFill>
                  <a:srgbClr val="464646"/>
                </a:solidFill>
                <a:latin typeface="Arial"/>
                <a:cs typeface="Arial"/>
              </a:rPr>
              <a:t> </a:t>
            </a:r>
            <a:r>
              <a:rPr sz="1400" spc="-5" dirty="0">
                <a:solidFill>
                  <a:srgbClr val="464646"/>
                </a:solidFill>
                <a:latin typeface="Arial"/>
                <a:cs typeface="Arial"/>
              </a:rPr>
              <a:t>and</a:t>
            </a:r>
            <a:r>
              <a:rPr sz="1400" spc="55" dirty="0">
                <a:solidFill>
                  <a:srgbClr val="464646"/>
                </a:solidFill>
                <a:latin typeface="Arial"/>
                <a:cs typeface="Arial"/>
              </a:rPr>
              <a:t> </a:t>
            </a:r>
            <a:r>
              <a:rPr sz="1400" spc="-5" dirty="0">
                <a:solidFill>
                  <a:srgbClr val="464646"/>
                </a:solidFill>
                <a:latin typeface="Arial"/>
                <a:cs typeface="Arial"/>
              </a:rPr>
              <a:t>28</a:t>
            </a:r>
            <a:r>
              <a:rPr sz="1400" spc="65" dirty="0">
                <a:solidFill>
                  <a:srgbClr val="464646"/>
                </a:solidFill>
                <a:latin typeface="Arial"/>
                <a:cs typeface="Arial"/>
              </a:rPr>
              <a:t> </a:t>
            </a:r>
            <a:r>
              <a:rPr sz="1400" spc="-10" dirty="0">
                <a:solidFill>
                  <a:srgbClr val="464646"/>
                </a:solidFill>
                <a:latin typeface="Arial"/>
                <a:cs typeface="Arial"/>
              </a:rPr>
              <a:t>September</a:t>
            </a:r>
            <a:r>
              <a:rPr sz="1400" spc="65" dirty="0">
                <a:solidFill>
                  <a:srgbClr val="464646"/>
                </a:solidFill>
                <a:latin typeface="Arial"/>
                <a:cs typeface="Arial"/>
              </a:rPr>
              <a:t> </a:t>
            </a:r>
            <a:r>
              <a:rPr sz="1400" spc="-10" dirty="0">
                <a:solidFill>
                  <a:srgbClr val="464646"/>
                </a:solidFill>
                <a:latin typeface="Arial"/>
                <a:cs typeface="Arial"/>
              </a:rPr>
              <a:t>2016;</a:t>
            </a:r>
            <a:r>
              <a:rPr sz="1400" spc="75" dirty="0">
                <a:solidFill>
                  <a:srgbClr val="464646"/>
                </a:solidFill>
                <a:latin typeface="Arial"/>
                <a:cs typeface="Arial"/>
              </a:rPr>
              <a:t> </a:t>
            </a:r>
            <a:r>
              <a:rPr sz="1400" spc="-10" dirty="0">
                <a:solidFill>
                  <a:srgbClr val="464646"/>
                </a:solidFill>
                <a:latin typeface="Arial"/>
                <a:cs typeface="Arial"/>
              </a:rPr>
              <a:t>20</a:t>
            </a:r>
            <a:r>
              <a:rPr sz="1400" spc="65" dirty="0">
                <a:solidFill>
                  <a:srgbClr val="464646"/>
                </a:solidFill>
                <a:latin typeface="Arial"/>
                <a:cs typeface="Arial"/>
              </a:rPr>
              <a:t> </a:t>
            </a:r>
            <a:r>
              <a:rPr sz="1400" spc="-10" dirty="0">
                <a:solidFill>
                  <a:srgbClr val="464646"/>
                </a:solidFill>
                <a:latin typeface="Arial"/>
                <a:cs typeface="Arial"/>
              </a:rPr>
              <a:t>April,</a:t>
            </a:r>
            <a:r>
              <a:rPr sz="1400" spc="75" dirty="0">
                <a:solidFill>
                  <a:srgbClr val="464646"/>
                </a:solidFill>
                <a:latin typeface="Arial"/>
                <a:cs typeface="Arial"/>
              </a:rPr>
              <a:t> </a:t>
            </a:r>
            <a:r>
              <a:rPr sz="1400" spc="-10" dirty="0">
                <a:solidFill>
                  <a:srgbClr val="464646"/>
                </a:solidFill>
                <a:latin typeface="Arial"/>
                <a:cs typeface="Arial"/>
              </a:rPr>
              <a:t>20</a:t>
            </a:r>
            <a:r>
              <a:rPr sz="1400" spc="65" dirty="0">
                <a:solidFill>
                  <a:srgbClr val="464646"/>
                </a:solidFill>
                <a:latin typeface="Arial"/>
                <a:cs typeface="Arial"/>
              </a:rPr>
              <a:t> </a:t>
            </a:r>
            <a:r>
              <a:rPr sz="1400" spc="-5" dirty="0">
                <a:solidFill>
                  <a:srgbClr val="464646"/>
                </a:solidFill>
                <a:latin typeface="Arial"/>
                <a:cs typeface="Arial"/>
              </a:rPr>
              <a:t>June,</a:t>
            </a:r>
            <a:r>
              <a:rPr sz="1400" spc="75" dirty="0">
                <a:solidFill>
                  <a:srgbClr val="464646"/>
                </a:solidFill>
                <a:latin typeface="Arial"/>
                <a:cs typeface="Arial"/>
              </a:rPr>
              <a:t> </a:t>
            </a:r>
            <a:r>
              <a:rPr sz="1400" spc="-5" dirty="0">
                <a:solidFill>
                  <a:srgbClr val="464646"/>
                </a:solidFill>
                <a:latin typeface="Arial"/>
                <a:cs typeface="Arial"/>
              </a:rPr>
              <a:t>27</a:t>
            </a:r>
            <a:endParaRPr sz="1400" dirty="0">
              <a:latin typeface="Arial"/>
              <a:cs typeface="Arial"/>
            </a:endParaRPr>
          </a:p>
          <a:p>
            <a:pPr marL="12700">
              <a:lnSpc>
                <a:spcPct val="100000"/>
              </a:lnSpc>
            </a:pPr>
            <a:r>
              <a:rPr sz="1400" dirty="0">
                <a:solidFill>
                  <a:srgbClr val="464646"/>
                </a:solidFill>
                <a:latin typeface="Arial"/>
                <a:cs typeface="Arial"/>
              </a:rPr>
              <a:t>June, </a:t>
            </a:r>
            <a:r>
              <a:rPr sz="1400" spc="-5" dirty="0">
                <a:solidFill>
                  <a:srgbClr val="464646"/>
                </a:solidFill>
                <a:latin typeface="Arial"/>
                <a:cs typeface="Arial"/>
              </a:rPr>
              <a:t>12 September and</a:t>
            </a:r>
            <a:r>
              <a:rPr sz="1400" spc="-185" dirty="0">
                <a:solidFill>
                  <a:srgbClr val="464646"/>
                </a:solidFill>
                <a:latin typeface="Arial"/>
                <a:cs typeface="Arial"/>
              </a:rPr>
              <a:t> </a:t>
            </a:r>
            <a:r>
              <a:rPr sz="1400" spc="-5" dirty="0">
                <a:solidFill>
                  <a:srgbClr val="464646"/>
                </a:solidFill>
                <a:latin typeface="Arial"/>
                <a:cs typeface="Arial"/>
              </a:rPr>
              <a:t>19</a:t>
            </a:r>
            <a:r>
              <a:rPr lang="en-AU" sz="1400" spc="-5" dirty="0">
                <a:solidFill>
                  <a:srgbClr val="464646"/>
                </a:solidFill>
                <a:latin typeface="Arial"/>
                <a:cs typeface="Arial"/>
              </a:rPr>
              <a:t> </a:t>
            </a:r>
            <a:r>
              <a:rPr sz="1400" spc="-5" dirty="0">
                <a:solidFill>
                  <a:srgbClr val="464646"/>
                </a:solidFill>
                <a:latin typeface="Arial"/>
                <a:cs typeface="Arial"/>
              </a:rPr>
              <a:t>September</a:t>
            </a:r>
            <a:r>
              <a:rPr sz="1400" spc="-60" dirty="0">
                <a:solidFill>
                  <a:srgbClr val="464646"/>
                </a:solidFill>
                <a:latin typeface="Arial"/>
                <a:cs typeface="Arial"/>
              </a:rPr>
              <a:t> </a:t>
            </a:r>
            <a:r>
              <a:rPr sz="1400" spc="-5" dirty="0">
                <a:solidFill>
                  <a:srgbClr val="464646"/>
                </a:solidFill>
                <a:latin typeface="Arial"/>
                <a:cs typeface="Arial"/>
              </a:rPr>
              <a:t>2018;</a:t>
            </a:r>
            <a:r>
              <a:rPr sz="1400" spc="-50" dirty="0">
                <a:solidFill>
                  <a:srgbClr val="464646"/>
                </a:solidFill>
                <a:latin typeface="Arial"/>
                <a:cs typeface="Arial"/>
              </a:rPr>
              <a:t> </a:t>
            </a:r>
            <a:r>
              <a:rPr sz="1400" spc="-5" dirty="0">
                <a:solidFill>
                  <a:srgbClr val="464646"/>
                </a:solidFill>
                <a:latin typeface="Arial"/>
                <a:cs typeface="Arial"/>
              </a:rPr>
              <a:t>and</a:t>
            </a:r>
            <a:r>
              <a:rPr sz="1400" spc="-20" dirty="0">
                <a:solidFill>
                  <a:srgbClr val="464646"/>
                </a:solidFill>
                <a:latin typeface="Arial"/>
                <a:cs typeface="Arial"/>
              </a:rPr>
              <a:t> </a:t>
            </a:r>
            <a:r>
              <a:rPr sz="1400" dirty="0">
                <a:solidFill>
                  <a:srgbClr val="464646"/>
                </a:solidFill>
                <a:latin typeface="Arial"/>
                <a:cs typeface="Arial"/>
              </a:rPr>
              <a:t>7</a:t>
            </a:r>
            <a:r>
              <a:rPr sz="1400" spc="-10" dirty="0">
                <a:solidFill>
                  <a:srgbClr val="464646"/>
                </a:solidFill>
                <a:latin typeface="Arial"/>
                <a:cs typeface="Arial"/>
              </a:rPr>
              <a:t> </a:t>
            </a:r>
            <a:r>
              <a:rPr sz="1400" dirty="0">
                <a:solidFill>
                  <a:srgbClr val="464646"/>
                </a:solidFill>
                <a:latin typeface="Arial"/>
                <a:cs typeface="Arial"/>
              </a:rPr>
              <a:t>March</a:t>
            </a:r>
            <a:r>
              <a:rPr sz="1400" spc="-55" dirty="0">
                <a:solidFill>
                  <a:srgbClr val="464646"/>
                </a:solidFill>
                <a:latin typeface="Arial"/>
                <a:cs typeface="Arial"/>
              </a:rPr>
              <a:t> </a:t>
            </a:r>
            <a:r>
              <a:rPr sz="1400" spc="-5" dirty="0">
                <a:solidFill>
                  <a:srgbClr val="464646"/>
                </a:solidFill>
                <a:latin typeface="Arial"/>
                <a:cs typeface="Arial"/>
              </a:rPr>
              <a:t>and</a:t>
            </a:r>
            <a:r>
              <a:rPr sz="1400" spc="-20" dirty="0">
                <a:solidFill>
                  <a:srgbClr val="464646"/>
                </a:solidFill>
                <a:latin typeface="Arial"/>
                <a:cs typeface="Arial"/>
              </a:rPr>
              <a:t> </a:t>
            </a:r>
            <a:r>
              <a:rPr sz="1400" spc="-5" dirty="0">
                <a:solidFill>
                  <a:srgbClr val="464646"/>
                </a:solidFill>
                <a:latin typeface="Arial"/>
                <a:cs typeface="Arial"/>
              </a:rPr>
              <a:t>18</a:t>
            </a:r>
            <a:r>
              <a:rPr sz="1400" spc="-20" dirty="0">
                <a:solidFill>
                  <a:srgbClr val="464646"/>
                </a:solidFill>
                <a:latin typeface="Arial"/>
                <a:cs typeface="Arial"/>
              </a:rPr>
              <a:t> </a:t>
            </a:r>
            <a:r>
              <a:rPr sz="1400" dirty="0">
                <a:solidFill>
                  <a:srgbClr val="464646"/>
                </a:solidFill>
                <a:latin typeface="Arial"/>
                <a:cs typeface="Arial"/>
              </a:rPr>
              <a:t>March</a:t>
            </a:r>
            <a:r>
              <a:rPr sz="1400" spc="-150" dirty="0">
                <a:solidFill>
                  <a:srgbClr val="464646"/>
                </a:solidFill>
                <a:latin typeface="Arial"/>
                <a:cs typeface="Arial"/>
              </a:rPr>
              <a:t> </a:t>
            </a:r>
            <a:r>
              <a:rPr sz="1400" spc="-5" dirty="0">
                <a:solidFill>
                  <a:srgbClr val="464646"/>
                </a:solidFill>
                <a:latin typeface="Arial"/>
                <a:cs typeface="Arial"/>
              </a:rPr>
              <a:t>2019.</a:t>
            </a:r>
            <a:endParaRPr sz="1400" dirty="0">
              <a:latin typeface="Arial"/>
              <a:cs typeface="Arial"/>
            </a:endParaRPr>
          </a:p>
          <a:p>
            <a:pPr>
              <a:lnSpc>
                <a:spcPct val="100000"/>
              </a:lnSpc>
              <a:spcBef>
                <a:spcPts val="15"/>
              </a:spcBef>
            </a:pPr>
            <a:endParaRPr sz="1450" dirty="0">
              <a:latin typeface="Arial"/>
              <a:cs typeface="Arial"/>
            </a:endParaRPr>
          </a:p>
          <a:p>
            <a:pPr marL="12700" marR="16510" algn="just">
              <a:lnSpc>
                <a:spcPct val="100000"/>
              </a:lnSpc>
            </a:pPr>
            <a:r>
              <a:rPr sz="1400" dirty="0">
                <a:solidFill>
                  <a:srgbClr val="464646"/>
                </a:solidFill>
                <a:latin typeface="Arial"/>
                <a:cs typeface="Arial"/>
              </a:rPr>
              <a:t>For further information on the Yandal Gold Project, including the airborne magnetic survey, ground gravity  survey and all drilling releases and their accompanying JORC Table 1, please refer to ASX announcements  of 23 May, 3 May, 23 May, 29 June, 26 September, 17 October, 6 November and 9 November 2018; and 21</a:t>
            </a:r>
            <a:endParaRPr sz="1400" dirty="0">
              <a:latin typeface="Arial"/>
              <a:cs typeface="Arial"/>
            </a:endParaRPr>
          </a:p>
          <a:p>
            <a:pPr marL="12700" algn="just">
              <a:lnSpc>
                <a:spcPct val="100000"/>
              </a:lnSpc>
            </a:pPr>
            <a:r>
              <a:rPr sz="1400" dirty="0">
                <a:solidFill>
                  <a:srgbClr val="464646"/>
                </a:solidFill>
                <a:latin typeface="Arial"/>
                <a:cs typeface="Arial"/>
              </a:rPr>
              <a:t>March, 9 April, 28 May, 11 June, 26 June,</a:t>
            </a:r>
            <a:r>
              <a:rPr lang="en-AU" sz="1400" dirty="0">
                <a:solidFill>
                  <a:srgbClr val="464646"/>
                </a:solidFill>
                <a:latin typeface="Arial"/>
                <a:cs typeface="Arial"/>
              </a:rPr>
              <a:t> </a:t>
            </a:r>
            <a:r>
              <a:rPr sz="1400" dirty="0">
                <a:solidFill>
                  <a:srgbClr val="464646"/>
                </a:solidFill>
                <a:latin typeface="Arial"/>
                <a:cs typeface="Arial"/>
              </a:rPr>
              <a:t>9 July</a:t>
            </a:r>
            <a:r>
              <a:rPr lang="en-AU" sz="1400" dirty="0">
                <a:solidFill>
                  <a:srgbClr val="464646"/>
                </a:solidFill>
                <a:latin typeface="Arial"/>
                <a:cs typeface="Arial"/>
              </a:rPr>
              <a:t> </a:t>
            </a:r>
            <a:r>
              <a:rPr sz="1400" dirty="0">
                <a:solidFill>
                  <a:srgbClr val="464646"/>
                </a:solidFill>
                <a:latin typeface="Arial"/>
                <a:cs typeface="Arial"/>
              </a:rPr>
              <a:t>and 25 July 2019.</a:t>
            </a:r>
            <a:endParaRPr sz="1400" dirty="0">
              <a:latin typeface="Arial"/>
              <a:cs typeface="Arial"/>
            </a:endParaRPr>
          </a:p>
          <a:p>
            <a:pPr>
              <a:lnSpc>
                <a:spcPct val="100000"/>
              </a:lnSpc>
              <a:spcBef>
                <a:spcPts val="15"/>
              </a:spcBef>
            </a:pPr>
            <a:endParaRPr sz="1450" dirty="0">
              <a:latin typeface="Arial"/>
              <a:cs typeface="Arial"/>
            </a:endParaRPr>
          </a:p>
          <a:p>
            <a:pPr marL="12700" marR="901065" indent="-635">
              <a:lnSpc>
                <a:spcPct val="100000"/>
              </a:lnSpc>
            </a:pPr>
            <a:r>
              <a:rPr sz="1400" spc="-5" dirty="0">
                <a:solidFill>
                  <a:srgbClr val="464646"/>
                </a:solidFill>
                <a:latin typeface="Arial"/>
                <a:cs typeface="Arial"/>
              </a:rPr>
              <a:t>For</a:t>
            </a:r>
            <a:r>
              <a:rPr sz="1400" spc="-15" dirty="0">
                <a:solidFill>
                  <a:srgbClr val="464646"/>
                </a:solidFill>
                <a:latin typeface="Arial"/>
                <a:cs typeface="Arial"/>
              </a:rPr>
              <a:t> </a:t>
            </a:r>
            <a:r>
              <a:rPr sz="1400" dirty="0">
                <a:solidFill>
                  <a:srgbClr val="464646"/>
                </a:solidFill>
                <a:latin typeface="Arial"/>
                <a:cs typeface="Arial"/>
              </a:rPr>
              <a:t>further</a:t>
            </a:r>
            <a:r>
              <a:rPr sz="1400" spc="-35" dirty="0">
                <a:solidFill>
                  <a:srgbClr val="464646"/>
                </a:solidFill>
                <a:latin typeface="Arial"/>
                <a:cs typeface="Arial"/>
              </a:rPr>
              <a:t> </a:t>
            </a:r>
            <a:r>
              <a:rPr sz="1400" spc="-10" dirty="0">
                <a:solidFill>
                  <a:srgbClr val="464646"/>
                </a:solidFill>
                <a:latin typeface="Arial"/>
                <a:cs typeface="Arial"/>
              </a:rPr>
              <a:t>information</a:t>
            </a:r>
            <a:r>
              <a:rPr sz="1400" spc="-50" dirty="0">
                <a:solidFill>
                  <a:srgbClr val="464646"/>
                </a:solidFill>
                <a:latin typeface="Arial"/>
                <a:cs typeface="Arial"/>
              </a:rPr>
              <a:t> </a:t>
            </a:r>
            <a:r>
              <a:rPr sz="1400" spc="-5" dirty="0">
                <a:solidFill>
                  <a:srgbClr val="464646"/>
                </a:solidFill>
                <a:latin typeface="Arial"/>
                <a:cs typeface="Arial"/>
              </a:rPr>
              <a:t>on</a:t>
            </a:r>
            <a:r>
              <a:rPr sz="1400" dirty="0">
                <a:solidFill>
                  <a:srgbClr val="464646"/>
                </a:solidFill>
                <a:latin typeface="Arial"/>
                <a:cs typeface="Arial"/>
              </a:rPr>
              <a:t> the</a:t>
            </a:r>
            <a:r>
              <a:rPr sz="1400" spc="-30" dirty="0">
                <a:solidFill>
                  <a:srgbClr val="464646"/>
                </a:solidFill>
                <a:latin typeface="Arial"/>
                <a:cs typeface="Arial"/>
              </a:rPr>
              <a:t> </a:t>
            </a:r>
            <a:r>
              <a:rPr sz="1400" spc="-5" dirty="0">
                <a:solidFill>
                  <a:srgbClr val="464646"/>
                </a:solidFill>
                <a:latin typeface="Arial"/>
                <a:cs typeface="Arial"/>
              </a:rPr>
              <a:t>2016</a:t>
            </a:r>
            <a:r>
              <a:rPr sz="1400" spc="-15" dirty="0">
                <a:solidFill>
                  <a:srgbClr val="464646"/>
                </a:solidFill>
                <a:latin typeface="Arial"/>
                <a:cs typeface="Arial"/>
              </a:rPr>
              <a:t> </a:t>
            </a:r>
            <a:r>
              <a:rPr sz="1400" spc="-5" dirty="0">
                <a:solidFill>
                  <a:srgbClr val="464646"/>
                </a:solidFill>
                <a:latin typeface="Arial"/>
                <a:cs typeface="Arial"/>
              </a:rPr>
              <a:t>drilling</a:t>
            </a:r>
            <a:r>
              <a:rPr sz="1400" spc="-50" dirty="0">
                <a:solidFill>
                  <a:srgbClr val="464646"/>
                </a:solidFill>
                <a:latin typeface="Arial"/>
                <a:cs typeface="Arial"/>
              </a:rPr>
              <a:t> </a:t>
            </a:r>
            <a:r>
              <a:rPr sz="1400" spc="-5" dirty="0">
                <a:solidFill>
                  <a:srgbClr val="464646"/>
                </a:solidFill>
                <a:latin typeface="Arial"/>
                <a:cs typeface="Arial"/>
              </a:rPr>
              <a:t>at </a:t>
            </a:r>
            <a:r>
              <a:rPr sz="1400" dirty="0">
                <a:solidFill>
                  <a:srgbClr val="464646"/>
                </a:solidFill>
                <a:latin typeface="Arial"/>
                <a:cs typeface="Arial"/>
              </a:rPr>
              <a:t>the</a:t>
            </a:r>
            <a:r>
              <a:rPr sz="1400" spc="-40" dirty="0">
                <a:solidFill>
                  <a:srgbClr val="464646"/>
                </a:solidFill>
                <a:latin typeface="Arial"/>
                <a:cs typeface="Arial"/>
              </a:rPr>
              <a:t> </a:t>
            </a:r>
            <a:r>
              <a:rPr sz="1400" spc="-45" dirty="0">
                <a:solidFill>
                  <a:srgbClr val="464646"/>
                </a:solidFill>
                <a:latin typeface="Arial"/>
                <a:cs typeface="Arial"/>
              </a:rPr>
              <a:t>Yandal</a:t>
            </a:r>
            <a:r>
              <a:rPr sz="1400" spc="-25" dirty="0">
                <a:solidFill>
                  <a:srgbClr val="464646"/>
                </a:solidFill>
                <a:latin typeface="Arial"/>
                <a:cs typeface="Arial"/>
              </a:rPr>
              <a:t> </a:t>
            </a:r>
            <a:r>
              <a:rPr sz="1400" dirty="0">
                <a:solidFill>
                  <a:srgbClr val="464646"/>
                </a:solidFill>
                <a:latin typeface="Arial"/>
                <a:cs typeface="Arial"/>
              </a:rPr>
              <a:t>One</a:t>
            </a:r>
            <a:r>
              <a:rPr sz="1400" spc="-15" dirty="0">
                <a:solidFill>
                  <a:srgbClr val="464646"/>
                </a:solidFill>
                <a:latin typeface="Arial"/>
                <a:cs typeface="Arial"/>
              </a:rPr>
              <a:t> </a:t>
            </a:r>
            <a:r>
              <a:rPr sz="1400" dirty="0">
                <a:solidFill>
                  <a:srgbClr val="464646"/>
                </a:solidFill>
                <a:latin typeface="Arial"/>
                <a:cs typeface="Arial"/>
              </a:rPr>
              <a:t>nickel</a:t>
            </a:r>
            <a:r>
              <a:rPr sz="1400" spc="-35" dirty="0">
                <a:solidFill>
                  <a:srgbClr val="464646"/>
                </a:solidFill>
                <a:latin typeface="Arial"/>
                <a:cs typeface="Arial"/>
              </a:rPr>
              <a:t> </a:t>
            </a:r>
            <a:r>
              <a:rPr sz="1400" spc="-10" dirty="0">
                <a:solidFill>
                  <a:srgbClr val="464646"/>
                </a:solidFill>
                <a:latin typeface="Arial"/>
                <a:cs typeface="Arial"/>
              </a:rPr>
              <a:t>prospect</a:t>
            </a:r>
            <a:r>
              <a:rPr sz="1400" spc="-45" dirty="0">
                <a:solidFill>
                  <a:srgbClr val="464646"/>
                </a:solidFill>
                <a:latin typeface="Arial"/>
                <a:cs typeface="Arial"/>
              </a:rPr>
              <a:t> </a:t>
            </a:r>
            <a:r>
              <a:rPr sz="1400" spc="-5" dirty="0">
                <a:solidFill>
                  <a:srgbClr val="464646"/>
                </a:solidFill>
                <a:latin typeface="Arial"/>
                <a:cs typeface="Arial"/>
              </a:rPr>
              <a:t>please</a:t>
            </a:r>
            <a:r>
              <a:rPr sz="1400" spc="-50" dirty="0">
                <a:solidFill>
                  <a:srgbClr val="464646"/>
                </a:solidFill>
                <a:latin typeface="Arial"/>
                <a:cs typeface="Arial"/>
              </a:rPr>
              <a:t> </a:t>
            </a:r>
            <a:r>
              <a:rPr sz="1400" dirty="0">
                <a:solidFill>
                  <a:srgbClr val="464646"/>
                </a:solidFill>
                <a:latin typeface="Arial"/>
                <a:cs typeface="Arial"/>
              </a:rPr>
              <a:t>refer</a:t>
            </a:r>
            <a:r>
              <a:rPr sz="1400" spc="-25" dirty="0">
                <a:solidFill>
                  <a:srgbClr val="464646"/>
                </a:solidFill>
                <a:latin typeface="Arial"/>
                <a:cs typeface="Arial"/>
              </a:rPr>
              <a:t> </a:t>
            </a:r>
            <a:r>
              <a:rPr sz="1400" dirty="0">
                <a:solidFill>
                  <a:srgbClr val="464646"/>
                </a:solidFill>
                <a:latin typeface="Arial"/>
                <a:cs typeface="Arial"/>
              </a:rPr>
              <a:t>to</a:t>
            </a:r>
            <a:r>
              <a:rPr sz="1400" spc="-85" dirty="0">
                <a:solidFill>
                  <a:srgbClr val="464646"/>
                </a:solidFill>
                <a:latin typeface="Arial"/>
                <a:cs typeface="Arial"/>
              </a:rPr>
              <a:t> </a:t>
            </a:r>
            <a:r>
              <a:rPr sz="1400" dirty="0">
                <a:solidFill>
                  <a:srgbClr val="464646"/>
                </a:solidFill>
                <a:latin typeface="Arial"/>
                <a:cs typeface="Arial"/>
              </a:rPr>
              <a:t>ASX  </a:t>
            </a:r>
            <a:r>
              <a:rPr sz="1400" spc="-10" dirty="0">
                <a:solidFill>
                  <a:srgbClr val="464646"/>
                </a:solidFill>
                <a:latin typeface="Arial"/>
                <a:cs typeface="Arial"/>
              </a:rPr>
              <a:t>announcements </a:t>
            </a:r>
            <a:r>
              <a:rPr sz="1400" spc="-5" dirty="0">
                <a:solidFill>
                  <a:srgbClr val="464646"/>
                </a:solidFill>
                <a:latin typeface="Arial"/>
                <a:cs typeface="Arial"/>
              </a:rPr>
              <a:t>of </a:t>
            </a:r>
            <a:r>
              <a:rPr sz="1400" spc="-100" dirty="0">
                <a:solidFill>
                  <a:srgbClr val="464646"/>
                </a:solidFill>
                <a:latin typeface="Arial"/>
                <a:cs typeface="Arial"/>
              </a:rPr>
              <a:t>11 </a:t>
            </a:r>
            <a:r>
              <a:rPr sz="1400" spc="-5" dirty="0">
                <a:solidFill>
                  <a:srgbClr val="464646"/>
                </a:solidFill>
                <a:latin typeface="Arial"/>
                <a:cs typeface="Arial"/>
              </a:rPr>
              <a:t>December 2015 and 25 </a:t>
            </a:r>
            <a:r>
              <a:rPr sz="1400" spc="-10" dirty="0">
                <a:solidFill>
                  <a:srgbClr val="464646"/>
                </a:solidFill>
                <a:latin typeface="Arial"/>
                <a:cs typeface="Arial"/>
              </a:rPr>
              <a:t>November</a:t>
            </a:r>
            <a:r>
              <a:rPr sz="1400" spc="-90" dirty="0">
                <a:solidFill>
                  <a:srgbClr val="464646"/>
                </a:solidFill>
                <a:latin typeface="Arial"/>
                <a:cs typeface="Arial"/>
              </a:rPr>
              <a:t> </a:t>
            </a:r>
            <a:r>
              <a:rPr sz="1400" spc="-5" dirty="0">
                <a:solidFill>
                  <a:srgbClr val="464646"/>
                </a:solidFill>
                <a:latin typeface="Arial"/>
                <a:cs typeface="Arial"/>
              </a:rPr>
              <a:t>2016.</a:t>
            </a:r>
            <a:endParaRPr sz="1400" dirty="0">
              <a:latin typeface="Arial"/>
              <a:cs typeface="Arial"/>
            </a:endParaRPr>
          </a:p>
          <a:p>
            <a:pPr marR="240029" algn="r">
              <a:lnSpc>
                <a:spcPct val="100000"/>
              </a:lnSpc>
              <a:spcBef>
                <a:spcPts val="570"/>
              </a:spcBef>
            </a:pPr>
            <a:endParaRPr sz="1000" dirty="0">
              <a:latin typeface="Arial"/>
              <a:cs typeface="Arial"/>
            </a:endParaRPr>
          </a:p>
        </p:txBody>
      </p:sp>
      <p:sp>
        <p:nvSpPr>
          <p:cNvPr id="7" name="Slide Number Placeholder 6">
            <a:extLst>
              <a:ext uri="{FF2B5EF4-FFF2-40B4-BE49-F238E27FC236}">
                <a16:creationId xmlns:a16="http://schemas.microsoft.com/office/drawing/2014/main" id="{6E33DB31-D749-AE0F-AD1F-24E28A2F8050}"/>
              </a:ext>
            </a:extLst>
          </p:cNvPr>
          <p:cNvSpPr>
            <a:spLocks noGrp="1"/>
          </p:cNvSpPr>
          <p:nvPr>
            <p:ph type="sldNum" sz="quarter" idx="7"/>
          </p:nvPr>
        </p:nvSpPr>
        <p:spPr/>
        <p:txBody>
          <a:bodyPr/>
          <a:lstStyle/>
          <a:p>
            <a:fld id="{B6F15528-21DE-4FAA-801E-634DDDAF4B2B}" type="slidenum">
              <a:rPr lang="en-AU" smtClean="0"/>
              <a:t>28</a:t>
            </a:fld>
            <a:endParaRPr lang="en-A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8879" y="447927"/>
            <a:ext cx="3696970" cy="330835"/>
          </a:xfrm>
          <a:prstGeom prst="rect">
            <a:avLst/>
          </a:prstGeom>
        </p:spPr>
        <p:txBody>
          <a:bodyPr vert="horz" wrap="square" lIns="0" tIns="13335" rIns="0" bIns="0" rtlCol="0">
            <a:spAutoFit/>
          </a:bodyPr>
          <a:lstStyle/>
          <a:p>
            <a:pPr marL="12700">
              <a:lnSpc>
                <a:spcPct val="100000"/>
              </a:lnSpc>
              <a:spcBef>
                <a:spcPts val="105"/>
              </a:spcBef>
            </a:pPr>
            <a:r>
              <a:rPr sz="2000" i="0" spc="114" dirty="0">
                <a:solidFill>
                  <a:srgbClr val="FFFFFF"/>
                </a:solidFill>
                <a:latin typeface="Arial"/>
                <a:cs typeface="Arial"/>
              </a:rPr>
              <a:t>APPENDIX </a:t>
            </a:r>
            <a:r>
              <a:rPr sz="2000" i="0" dirty="0">
                <a:solidFill>
                  <a:srgbClr val="FFFFFF"/>
                </a:solidFill>
                <a:latin typeface="Arial"/>
                <a:cs typeface="Arial"/>
              </a:rPr>
              <a:t>2 -</a:t>
            </a:r>
            <a:r>
              <a:rPr sz="2000" i="0" spc="260" dirty="0">
                <a:solidFill>
                  <a:srgbClr val="FFFFFF"/>
                </a:solidFill>
                <a:latin typeface="Arial"/>
                <a:cs typeface="Arial"/>
              </a:rPr>
              <a:t> </a:t>
            </a:r>
            <a:r>
              <a:rPr sz="2000" i="0" spc="125" dirty="0">
                <a:solidFill>
                  <a:srgbClr val="FFFFFF"/>
                </a:solidFill>
                <a:latin typeface="Arial"/>
                <a:cs typeface="Arial"/>
              </a:rPr>
              <a:t>RESOURCES</a:t>
            </a:r>
            <a:endParaRPr sz="2000" dirty="0">
              <a:latin typeface="Arial"/>
              <a:cs typeface="Arial"/>
            </a:endParaRPr>
          </a:p>
        </p:txBody>
      </p:sp>
      <p:sp>
        <p:nvSpPr>
          <p:cNvPr id="3" name="object 3"/>
          <p:cNvSpPr/>
          <p:nvPr/>
        </p:nvSpPr>
        <p:spPr>
          <a:xfrm>
            <a:off x="336804" y="1371600"/>
            <a:ext cx="8212835" cy="4774679"/>
          </a:xfrm>
          <a:prstGeom prst="rect">
            <a:avLst/>
          </a:prstGeom>
          <a:blipFill>
            <a:blip r:embed="rId2" cstate="print"/>
            <a:stretch>
              <a:fillRect/>
            </a:stretch>
          </a:blipFill>
        </p:spPr>
        <p:txBody>
          <a:bodyPr wrap="square" lIns="0" tIns="0" rIns="0" bIns="0" rtlCol="0"/>
          <a:lstStyle/>
          <a:p>
            <a:endParaRPr dirty="0"/>
          </a:p>
        </p:txBody>
      </p:sp>
      <p:sp>
        <p:nvSpPr>
          <p:cNvPr id="8" name="Slide Number Placeholder 7">
            <a:extLst>
              <a:ext uri="{FF2B5EF4-FFF2-40B4-BE49-F238E27FC236}">
                <a16:creationId xmlns:a16="http://schemas.microsoft.com/office/drawing/2014/main" id="{0F49C053-4423-9D5E-BFCB-1261CB4F4A53}"/>
              </a:ext>
            </a:extLst>
          </p:cNvPr>
          <p:cNvSpPr>
            <a:spLocks noGrp="1"/>
          </p:cNvSpPr>
          <p:nvPr>
            <p:ph type="sldNum" sz="quarter" idx="7"/>
          </p:nvPr>
        </p:nvSpPr>
        <p:spPr/>
        <p:txBody>
          <a:bodyPr/>
          <a:lstStyle/>
          <a:p>
            <a:fld id="{B6F15528-21DE-4FAA-801E-634DDDAF4B2B}" type="slidenum">
              <a:rPr lang="en-AU" smtClean="0"/>
              <a:t>29</a:t>
            </a:fld>
            <a:endParaRPr lang="en-A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307" y="360169"/>
            <a:ext cx="5090795" cy="636270"/>
          </a:xfrm>
          <a:prstGeom prst="rect">
            <a:avLst/>
          </a:prstGeom>
        </p:spPr>
        <p:txBody>
          <a:bodyPr vert="horz" wrap="square" lIns="0" tIns="13335" rIns="0" bIns="0" rtlCol="0">
            <a:spAutoFit/>
          </a:bodyPr>
          <a:lstStyle/>
          <a:p>
            <a:pPr marL="12700" marR="5080">
              <a:lnSpc>
                <a:spcPct val="100000"/>
              </a:lnSpc>
              <a:spcBef>
                <a:spcPts val="105"/>
              </a:spcBef>
            </a:pPr>
            <a:r>
              <a:rPr sz="2000" i="0" spc="114" dirty="0">
                <a:solidFill>
                  <a:srgbClr val="FFFFFF"/>
                </a:solidFill>
                <a:latin typeface="Arial"/>
                <a:cs typeface="Arial"/>
              </a:rPr>
              <a:t>APPENDIX </a:t>
            </a:r>
            <a:r>
              <a:rPr sz="2000" i="0" dirty="0">
                <a:solidFill>
                  <a:srgbClr val="FFFFFF"/>
                </a:solidFill>
                <a:latin typeface="Arial"/>
                <a:cs typeface="Arial"/>
              </a:rPr>
              <a:t>3 : </a:t>
            </a:r>
            <a:r>
              <a:rPr sz="2000" i="0" spc="114" dirty="0">
                <a:solidFill>
                  <a:srgbClr val="FFFFFF"/>
                </a:solidFill>
                <a:latin typeface="Arial"/>
                <a:cs typeface="Arial"/>
              </a:rPr>
              <a:t>COMPETENT </a:t>
            </a:r>
            <a:r>
              <a:rPr sz="2000" i="0" spc="100" dirty="0">
                <a:solidFill>
                  <a:srgbClr val="FFFFFF"/>
                </a:solidFill>
                <a:latin typeface="Arial"/>
                <a:cs typeface="Arial"/>
              </a:rPr>
              <a:t>PERSONS  </a:t>
            </a:r>
            <a:r>
              <a:rPr sz="2000" i="0" spc="105" dirty="0">
                <a:solidFill>
                  <a:srgbClr val="FFFFFF"/>
                </a:solidFill>
                <a:latin typeface="Arial"/>
                <a:cs typeface="Arial"/>
              </a:rPr>
              <a:t>STATEMENTS</a:t>
            </a:r>
            <a:endParaRPr sz="2000" dirty="0">
              <a:latin typeface="Arial"/>
              <a:cs typeface="Arial"/>
            </a:endParaRPr>
          </a:p>
        </p:txBody>
      </p:sp>
      <p:sp>
        <p:nvSpPr>
          <p:cNvPr id="3" name="object 3"/>
          <p:cNvSpPr txBox="1"/>
          <p:nvPr/>
        </p:nvSpPr>
        <p:spPr>
          <a:xfrm>
            <a:off x="326897" y="1486661"/>
            <a:ext cx="8496300" cy="1553210"/>
          </a:xfrm>
          <a:prstGeom prst="rect">
            <a:avLst/>
          </a:prstGeom>
          <a:ln w="22225">
            <a:solidFill>
              <a:srgbClr val="629F13"/>
            </a:solidFill>
          </a:ln>
        </p:spPr>
        <p:txBody>
          <a:bodyPr vert="horz" wrap="square" lIns="0" tIns="51435" rIns="0" bIns="0" rtlCol="0">
            <a:spAutoFit/>
          </a:bodyPr>
          <a:lstStyle/>
          <a:p>
            <a:pPr marR="14604" algn="ctr">
              <a:lnSpc>
                <a:spcPct val="100000"/>
              </a:lnSpc>
              <a:spcBef>
                <a:spcPts val="405"/>
              </a:spcBef>
            </a:pPr>
            <a:r>
              <a:rPr sz="1200" b="1" spc="-5" dirty="0">
                <a:latin typeface="Arial"/>
                <a:cs typeface="Arial"/>
              </a:rPr>
              <a:t>Competent</a:t>
            </a:r>
            <a:r>
              <a:rPr sz="1200" b="1" spc="-95" dirty="0">
                <a:latin typeface="Arial"/>
                <a:cs typeface="Arial"/>
              </a:rPr>
              <a:t> </a:t>
            </a:r>
            <a:r>
              <a:rPr sz="1200" b="1" spc="-5" dirty="0">
                <a:latin typeface="Arial"/>
                <a:cs typeface="Arial"/>
              </a:rPr>
              <a:t>Persons</a:t>
            </a:r>
            <a:r>
              <a:rPr sz="1200" b="1" spc="-65" dirty="0">
                <a:latin typeface="Arial"/>
                <a:cs typeface="Arial"/>
              </a:rPr>
              <a:t> </a:t>
            </a:r>
            <a:r>
              <a:rPr sz="1200" b="1" spc="-10" dirty="0">
                <a:latin typeface="Arial"/>
                <a:cs typeface="Arial"/>
              </a:rPr>
              <a:t>Statement</a:t>
            </a:r>
            <a:r>
              <a:rPr sz="1200" b="1" spc="-75" dirty="0">
                <a:latin typeface="Arial"/>
                <a:cs typeface="Arial"/>
              </a:rPr>
              <a:t> </a:t>
            </a:r>
            <a:r>
              <a:rPr sz="1200" b="1" dirty="0">
                <a:latin typeface="Arial"/>
                <a:cs typeface="Arial"/>
              </a:rPr>
              <a:t>–</a:t>
            </a:r>
            <a:r>
              <a:rPr sz="1200" b="1" spc="-5" dirty="0">
                <a:latin typeface="Arial"/>
                <a:cs typeface="Arial"/>
              </a:rPr>
              <a:t> Geology</a:t>
            </a:r>
            <a:r>
              <a:rPr sz="1200" b="1" spc="-20" dirty="0">
                <a:latin typeface="Arial"/>
                <a:cs typeface="Arial"/>
              </a:rPr>
              <a:t> </a:t>
            </a:r>
            <a:r>
              <a:rPr sz="1200" b="1" spc="-5" dirty="0">
                <a:latin typeface="Arial"/>
                <a:cs typeface="Arial"/>
              </a:rPr>
              <a:t>and</a:t>
            </a:r>
            <a:r>
              <a:rPr sz="1200" b="1" spc="-204" dirty="0">
                <a:latin typeface="Arial"/>
                <a:cs typeface="Arial"/>
              </a:rPr>
              <a:t> </a:t>
            </a:r>
            <a:r>
              <a:rPr sz="1200" b="1" spc="-5" dirty="0">
                <a:latin typeface="Arial"/>
                <a:cs typeface="Arial"/>
              </a:rPr>
              <a:t>Exploration</a:t>
            </a:r>
            <a:endParaRPr sz="1200" dirty="0">
              <a:latin typeface="Arial"/>
              <a:cs typeface="Arial"/>
            </a:endParaRPr>
          </a:p>
          <a:p>
            <a:pPr>
              <a:lnSpc>
                <a:spcPct val="100000"/>
              </a:lnSpc>
              <a:spcBef>
                <a:spcPts val="10"/>
              </a:spcBef>
            </a:pPr>
            <a:endParaRPr sz="1400" dirty="0">
              <a:latin typeface="Arial"/>
              <a:cs typeface="Arial"/>
            </a:endParaRPr>
          </a:p>
          <a:p>
            <a:pPr marL="88265" marR="53975" algn="just">
              <a:lnSpc>
                <a:spcPct val="100000"/>
              </a:lnSpc>
            </a:pPr>
            <a:r>
              <a:rPr sz="1200" i="1" spc="-5" dirty="0">
                <a:solidFill>
                  <a:srgbClr val="1F1F1F"/>
                </a:solidFill>
                <a:latin typeface="Arial"/>
                <a:cs typeface="Arial"/>
              </a:rPr>
              <a:t>The </a:t>
            </a:r>
            <a:r>
              <a:rPr sz="1200" i="1" spc="-25" dirty="0">
                <a:solidFill>
                  <a:srgbClr val="1F1F1F"/>
                </a:solidFill>
                <a:latin typeface="Arial"/>
                <a:cs typeface="Arial"/>
              </a:rPr>
              <a:t>information </a:t>
            </a:r>
            <a:r>
              <a:rPr sz="1200" i="1" spc="-10" dirty="0">
                <a:solidFill>
                  <a:srgbClr val="1F1F1F"/>
                </a:solidFill>
                <a:latin typeface="Arial"/>
                <a:cs typeface="Arial"/>
              </a:rPr>
              <a:t>in this </a:t>
            </a:r>
            <a:r>
              <a:rPr sz="1200" i="1" spc="-25" dirty="0">
                <a:solidFill>
                  <a:srgbClr val="1F1F1F"/>
                </a:solidFill>
                <a:latin typeface="Arial"/>
                <a:cs typeface="Arial"/>
              </a:rPr>
              <a:t>document </a:t>
            </a:r>
            <a:r>
              <a:rPr sz="1200" i="1" spc="-5" dirty="0">
                <a:solidFill>
                  <a:srgbClr val="1F1F1F"/>
                </a:solidFill>
                <a:latin typeface="Arial"/>
                <a:cs typeface="Arial"/>
              </a:rPr>
              <a:t>that </a:t>
            </a:r>
            <a:r>
              <a:rPr sz="1200" i="1" spc="-20" dirty="0">
                <a:solidFill>
                  <a:srgbClr val="1F1F1F"/>
                </a:solidFill>
                <a:latin typeface="Arial"/>
                <a:cs typeface="Arial"/>
              </a:rPr>
              <a:t>relates </a:t>
            </a:r>
            <a:r>
              <a:rPr sz="1200" i="1" spc="-5" dirty="0">
                <a:solidFill>
                  <a:srgbClr val="1F1F1F"/>
                </a:solidFill>
                <a:latin typeface="Arial"/>
                <a:cs typeface="Arial"/>
              </a:rPr>
              <a:t>to </a:t>
            </a:r>
            <a:r>
              <a:rPr sz="1200" i="1" spc="-20" dirty="0">
                <a:solidFill>
                  <a:srgbClr val="1F1F1F"/>
                </a:solidFill>
                <a:latin typeface="Arial"/>
                <a:cs typeface="Arial"/>
              </a:rPr>
              <a:t>geology </a:t>
            </a:r>
            <a:r>
              <a:rPr sz="1200" i="1" spc="-15" dirty="0">
                <a:solidFill>
                  <a:srgbClr val="1F1F1F"/>
                </a:solidFill>
                <a:latin typeface="Arial"/>
                <a:cs typeface="Arial"/>
              </a:rPr>
              <a:t>and </a:t>
            </a:r>
            <a:r>
              <a:rPr sz="1200" i="1" spc="-25" dirty="0">
                <a:solidFill>
                  <a:srgbClr val="1F1F1F"/>
                </a:solidFill>
                <a:latin typeface="Arial"/>
                <a:cs typeface="Arial"/>
              </a:rPr>
              <a:t>exploration </a:t>
            </a:r>
            <a:r>
              <a:rPr sz="1200" i="1" spc="-5" dirty="0">
                <a:solidFill>
                  <a:srgbClr val="1F1F1F"/>
                </a:solidFill>
                <a:latin typeface="Arial"/>
                <a:cs typeface="Arial"/>
              </a:rPr>
              <a:t>was </a:t>
            </a:r>
            <a:r>
              <a:rPr sz="1200" i="1" spc="-20" dirty="0">
                <a:solidFill>
                  <a:srgbClr val="1F1F1F"/>
                </a:solidFill>
                <a:latin typeface="Arial"/>
                <a:cs typeface="Arial"/>
              </a:rPr>
              <a:t>authorised </a:t>
            </a:r>
            <a:r>
              <a:rPr sz="1200" i="1" dirty="0">
                <a:solidFill>
                  <a:srgbClr val="1F1F1F"/>
                </a:solidFill>
                <a:latin typeface="Arial"/>
                <a:cs typeface="Arial"/>
              </a:rPr>
              <a:t>by </a:t>
            </a:r>
            <a:r>
              <a:rPr sz="1200" i="1" spc="-5" dirty="0">
                <a:solidFill>
                  <a:srgbClr val="1F1F1F"/>
                </a:solidFill>
                <a:latin typeface="Arial"/>
                <a:cs typeface="Arial"/>
              </a:rPr>
              <a:t>Dr </a:t>
            </a:r>
            <a:r>
              <a:rPr sz="1200" i="1" spc="-10" dirty="0">
                <a:solidFill>
                  <a:srgbClr val="1F1F1F"/>
                </a:solidFill>
                <a:latin typeface="Arial"/>
                <a:cs typeface="Arial"/>
              </a:rPr>
              <a:t>Greg </a:t>
            </a:r>
            <a:r>
              <a:rPr sz="1200" i="1" spc="-20" dirty="0">
                <a:solidFill>
                  <a:srgbClr val="1F1F1F"/>
                </a:solidFill>
                <a:latin typeface="Arial"/>
                <a:cs typeface="Arial"/>
              </a:rPr>
              <a:t>Shirtliff, </a:t>
            </a:r>
            <a:r>
              <a:rPr sz="1200" i="1" spc="-10" dirty="0">
                <a:solidFill>
                  <a:srgbClr val="1F1F1F"/>
                </a:solidFill>
                <a:latin typeface="Arial"/>
                <a:cs typeface="Arial"/>
              </a:rPr>
              <a:t>who is </a:t>
            </a:r>
            <a:r>
              <a:rPr sz="1200" i="1" dirty="0">
                <a:solidFill>
                  <a:srgbClr val="1F1F1F"/>
                </a:solidFill>
                <a:latin typeface="Arial"/>
                <a:cs typeface="Arial"/>
              </a:rPr>
              <a:t>a </a:t>
            </a:r>
            <a:r>
              <a:rPr sz="1200" i="1" spc="-10" dirty="0">
                <a:solidFill>
                  <a:srgbClr val="1F1F1F"/>
                </a:solidFill>
                <a:latin typeface="Arial"/>
                <a:cs typeface="Arial"/>
              </a:rPr>
              <a:t>full- </a:t>
            </a:r>
            <a:r>
              <a:rPr sz="1200" i="1" spc="-30" dirty="0">
                <a:solidFill>
                  <a:srgbClr val="1F1F1F"/>
                </a:solidFill>
                <a:latin typeface="Arial"/>
                <a:cs typeface="Arial"/>
              </a:rPr>
              <a:t>time  </a:t>
            </a:r>
            <a:r>
              <a:rPr sz="1200" i="1" spc="-20" dirty="0">
                <a:solidFill>
                  <a:srgbClr val="1F1F1F"/>
                </a:solidFill>
                <a:latin typeface="Arial"/>
                <a:cs typeface="Arial"/>
              </a:rPr>
              <a:t>employee </a:t>
            </a:r>
            <a:r>
              <a:rPr sz="1200" i="1" dirty="0">
                <a:solidFill>
                  <a:srgbClr val="1F1F1F"/>
                </a:solidFill>
                <a:latin typeface="Arial"/>
                <a:cs typeface="Arial"/>
              </a:rPr>
              <a:t>of </a:t>
            </a:r>
            <a:r>
              <a:rPr sz="1200" i="1" spc="-90" dirty="0">
                <a:solidFill>
                  <a:srgbClr val="1F1F1F"/>
                </a:solidFill>
                <a:latin typeface="Arial"/>
                <a:cs typeface="Arial"/>
              </a:rPr>
              <a:t>Toro </a:t>
            </a:r>
            <a:r>
              <a:rPr sz="1200" i="1" spc="-15" dirty="0">
                <a:solidFill>
                  <a:srgbClr val="1F1F1F"/>
                </a:solidFill>
                <a:latin typeface="Arial"/>
                <a:cs typeface="Arial"/>
              </a:rPr>
              <a:t>Energy Limited. </a:t>
            </a:r>
            <a:r>
              <a:rPr sz="1200" i="1" spc="-10" dirty="0">
                <a:solidFill>
                  <a:srgbClr val="1F1F1F"/>
                </a:solidFill>
                <a:latin typeface="Arial"/>
                <a:cs typeface="Arial"/>
              </a:rPr>
              <a:t>Dr </a:t>
            </a:r>
            <a:r>
              <a:rPr sz="1200" i="1" spc="-15" dirty="0">
                <a:solidFill>
                  <a:srgbClr val="1F1F1F"/>
                </a:solidFill>
                <a:latin typeface="Arial"/>
                <a:cs typeface="Arial"/>
              </a:rPr>
              <a:t>Shirtliff </a:t>
            </a:r>
            <a:r>
              <a:rPr sz="1200" i="1" spc="-10" dirty="0">
                <a:solidFill>
                  <a:srgbClr val="1F1F1F"/>
                </a:solidFill>
                <a:latin typeface="Arial"/>
                <a:cs typeface="Arial"/>
              </a:rPr>
              <a:t>is </a:t>
            </a:r>
            <a:r>
              <a:rPr sz="1200" i="1" dirty="0">
                <a:solidFill>
                  <a:srgbClr val="1F1F1F"/>
                </a:solidFill>
                <a:latin typeface="Arial"/>
                <a:cs typeface="Arial"/>
              </a:rPr>
              <a:t>a </a:t>
            </a:r>
            <a:r>
              <a:rPr sz="1200" i="1" spc="-20" dirty="0">
                <a:solidFill>
                  <a:srgbClr val="1F1F1F"/>
                </a:solidFill>
                <a:latin typeface="Arial"/>
                <a:cs typeface="Arial"/>
              </a:rPr>
              <a:t>Member </a:t>
            </a:r>
            <a:r>
              <a:rPr sz="1200" i="1" dirty="0">
                <a:solidFill>
                  <a:srgbClr val="1F1F1F"/>
                </a:solidFill>
                <a:latin typeface="Arial"/>
                <a:cs typeface="Arial"/>
              </a:rPr>
              <a:t>of </a:t>
            </a:r>
            <a:r>
              <a:rPr sz="1200" i="1" spc="-15" dirty="0">
                <a:solidFill>
                  <a:srgbClr val="1F1F1F"/>
                </a:solidFill>
                <a:latin typeface="Arial"/>
                <a:cs typeface="Arial"/>
              </a:rPr>
              <a:t>the </a:t>
            </a:r>
            <a:r>
              <a:rPr sz="1200" i="1" spc="-20" dirty="0">
                <a:solidFill>
                  <a:srgbClr val="1F1F1F"/>
                </a:solidFill>
                <a:latin typeface="Arial"/>
                <a:cs typeface="Arial"/>
              </a:rPr>
              <a:t>Australian </a:t>
            </a:r>
            <a:r>
              <a:rPr sz="1200" i="1" spc="-15" dirty="0">
                <a:solidFill>
                  <a:srgbClr val="1F1F1F"/>
                </a:solidFill>
                <a:latin typeface="Arial"/>
                <a:cs typeface="Arial"/>
              </a:rPr>
              <a:t>Institute </a:t>
            </a:r>
            <a:r>
              <a:rPr sz="1200" i="1" dirty="0">
                <a:solidFill>
                  <a:srgbClr val="1F1F1F"/>
                </a:solidFill>
                <a:latin typeface="Arial"/>
                <a:cs typeface="Arial"/>
              </a:rPr>
              <a:t>of </a:t>
            </a:r>
            <a:r>
              <a:rPr sz="1200" i="1" spc="-20" dirty="0">
                <a:solidFill>
                  <a:srgbClr val="1F1F1F"/>
                </a:solidFill>
                <a:latin typeface="Arial"/>
                <a:cs typeface="Arial"/>
              </a:rPr>
              <a:t>Mining </a:t>
            </a:r>
            <a:r>
              <a:rPr sz="1200" i="1" spc="-15" dirty="0">
                <a:solidFill>
                  <a:srgbClr val="1F1F1F"/>
                </a:solidFill>
                <a:latin typeface="Arial"/>
                <a:cs typeface="Arial"/>
              </a:rPr>
              <a:t>and </a:t>
            </a:r>
            <a:r>
              <a:rPr sz="1200" i="1" spc="-25" dirty="0">
                <a:solidFill>
                  <a:srgbClr val="1F1F1F"/>
                </a:solidFill>
                <a:latin typeface="Arial"/>
                <a:cs typeface="Arial"/>
              </a:rPr>
              <a:t>Metallurgy </a:t>
            </a:r>
            <a:r>
              <a:rPr sz="1200" i="1" spc="-10" dirty="0">
                <a:solidFill>
                  <a:srgbClr val="1F1F1F"/>
                </a:solidFill>
                <a:latin typeface="Arial"/>
                <a:cs typeface="Arial"/>
              </a:rPr>
              <a:t>and </a:t>
            </a:r>
            <a:r>
              <a:rPr sz="1200" i="1" spc="-25" dirty="0">
                <a:solidFill>
                  <a:srgbClr val="1F1F1F"/>
                </a:solidFill>
                <a:latin typeface="Arial"/>
                <a:cs typeface="Arial"/>
              </a:rPr>
              <a:t>has </a:t>
            </a:r>
            <a:r>
              <a:rPr sz="1200" i="1" spc="-15" dirty="0">
                <a:solidFill>
                  <a:srgbClr val="1F1F1F"/>
                </a:solidFill>
                <a:latin typeface="Arial"/>
                <a:cs typeface="Arial"/>
              </a:rPr>
              <a:t>sufficient  </a:t>
            </a:r>
            <a:r>
              <a:rPr sz="1200" i="1" spc="-25" dirty="0">
                <a:solidFill>
                  <a:srgbClr val="1F1F1F"/>
                </a:solidFill>
                <a:latin typeface="Arial"/>
                <a:cs typeface="Arial"/>
              </a:rPr>
              <a:t>experience </a:t>
            </a:r>
            <a:r>
              <a:rPr sz="1200" i="1" dirty="0">
                <a:solidFill>
                  <a:srgbClr val="1F1F1F"/>
                </a:solidFill>
                <a:latin typeface="Arial"/>
                <a:cs typeface="Arial"/>
              </a:rPr>
              <a:t>of </a:t>
            </a:r>
            <a:r>
              <a:rPr sz="1200" i="1" spc="-25" dirty="0">
                <a:solidFill>
                  <a:srgbClr val="1F1F1F"/>
                </a:solidFill>
                <a:latin typeface="Arial"/>
                <a:cs typeface="Arial"/>
              </a:rPr>
              <a:t>relevance </a:t>
            </a:r>
            <a:r>
              <a:rPr sz="1200" i="1" dirty="0">
                <a:solidFill>
                  <a:srgbClr val="1F1F1F"/>
                </a:solidFill>
                <a:latin typeface="Arial"/>
                <a:cs typeface="Arial"/>
              </a:rPr>
              <a:t>to </a:t>
            </a:r>
            <a:r>
              <a:rPr sz="1200" i="1" spc="-15" dirty="0">
                <a:solidFill>
                  <a:srgbClr val="1F1F1F"/>
                </a:solidFill>
                <a:latin typeface="Arial"/>
                <a:cs typeface="Arial"/>
              </a:rPr>
              <a:t>the </a:t>
            </a:r>
            <a:r>
              <a:rPr sz="1200" i="1" spc="-5" dirty="0">
                <a:solidFill>
                  <a:srgbClr val="1F1F1F"/>
                </a:solidFill>
                <a:latin typeface="Arial"/>
                <a:cs typeface="Arial"/>
              </a:rPr>
              <a:t>tasks </a:t>
            </a:r>
            <a:r>
              <a:rPr sz="1200" i="1" spc="-10" dirty="0">
                <a:solidFill>
                  <a:srgbClr val="1F1F1F"/>
                </a:solidFill>
                <a:latin typeface="Arial"/>
                <a:cs typeface="Arial"/>
              </a:rPr>
              <a:t>with </a:t>
            </a:r>
            <a:r>
              <a:rPr sz="1200" i="1" spc="-20" dirty="0">
                <a:solidFill>
                  <a:srgbClr val="1F1F1F"/>
                </a:solidFill>
                <a:latin typeface="Arial"/>
                <a:cs typeface="Arial"/>
              </a:rPr>
              <a:t>which </a:t>
            </a:r>
            <a:r>
              <a:rPr sz="1200" i="1" spc="-5" dirty="0">
                <a:solidFill>
                  <a:srgbClr val="1F1F1F"/>
                </a:solidFill>
                <a:latin typeface="Arial"/>
                <a:cs typeface="Arial"/>
              </a:rPr>
              <a:t>he was </a:t>
            </a:r>
            <a:r>
              <a:rPr sz="1200" i="1" spc="-25" dirty="0">
                <a:solidFill>
                  <a:srgbClr val="1F1F1F"/>
                </a:solidFill>
                <a:latin typeface="Arial"/>
                <a:cs typeface="Arial"/>
              </a:rPr>
              <a:t>employed </a:t>
            </a:r>
            <a:r>
              <a:rPr sz="1200" i="1" dirty="0">
                <a:solidFill>
                  <a:srgbClr val="1F1F1F"/>
                </a:solidFill>
                <a:latin typeface="Arial"/>
                <a:cs typeface="Arial"/>
              </a:rPr>
              <a:t>to </a:t>
            </a:r>
            <a:r>
              <a:rPr sz="1200" i="1" spc="-15" dirty="0">
                <a:solidFill>
                  <a:srgbClr val="1F1F1F"/>
                </a:solidFill>
                <a:latin typeface="Arial"/>
                <a:cs typeface="Arial"/>
              </a:rPr>
              <a:t>qualify </a:t>
            </a:r>
            <a:r>
              <a:rPr sz="1200" i="1" dirty="0">
                <a:solidFill>
                  <a:srgbClr val="1F1F1F"/>
                </a:solidFill>
                <a:latin typeface="Arial"/>
                <a:cs typeface="Arial"/>
              </a:rPr>
              <a:t>as a </a:t>
            </a:r>
            <a:r>
              <a:rPr sz="1200" i="1" spc="-25" dirty="0">
                <a:solidFill>
                  <a:srgbClr val="1F1F1F"/>
                </a:solidFill>
                <a:latin typeface="Arial"/>
                <a:cs typeface="Arial"/>
              </a:rPr>
              <a:t>Competent </a:t>
            </a:r>
            <a:r>
              <a:rPr sz="1200" i="1" spc="-20" dirty="0">
                <a:solidFill>
                  <a:srgbClr val="1F1F1F"/>
                </a:solidFill>
                <a:latin typeface="Arial"/>
                <a:cs typeface="Arial"/>
              </a:rPr>
              <a:t>Person </a:t>
            </a:r>
            <a:r>
              <a:rPr sz="1200" i="1" dirty="0">
                <a:solidFill>
                  <a:srgbClr val="1F1F1F"/>
                </a:solidFill>
                <a:latin typeface="Arial"/>
                <a:cs typeface="Arial"/>
              </a:rPr>
              <a:t>as </a:t>
            </a:r>
            <a:r>
              <a:rPr sz="1200" i="1" spc="-25" dirty="0">
                <a:solidFill>
                  <a:srgbClr val="1F1F1F"/>
                </a:solidFill>
                <a:latin typeface="Arial"/>
                <a:cs typeface="Arial"/>
              </a:rPr>
              <a:t>defined </a:t>
            </a:r>
            <a:r>
              <a:rPr sz="1200" i="1" spc="-20" dirty="0">
                <a:solidFill>
                  <a:srgbClr val="1F1F1F"/>
                </a:solidFill>
                <a:latin typeface="Arial"/>
                <a:cs typeface="Arial"/>
              </a:rPr>
              <a:t>in</a:t>
            </a:r>
            <a:r>
              <a:rPr sz="1200" i="1" spc="290" dirty="0">
                <a:solidFill>
                  <a:srgbClr val="1F1F1F"/>
                </a:solidFill>
                <a:latin typeface="Arial"/>
                <a:cs typeface="Arial"/>
              </a:rPr>
              <a:t> </a:t>
            </a:r>
            <a:r>
              <a:rPr sz="1200" i="1" spc="-10" dirty="0">
                <a:solidFill>
                  <a:srgbClr val="1F1F1F"/>
                </a:solidFill>
                <a:latin typeface="Arial"/>
                <a:cs typeface="Arial"/>
              </a:rPr>
              <a:t>the </a:t>
            </a:r>
            <a:r>
              <a:rPr sz="1200" i="1" spc="-20" dirty="0">
                <a:solidFill>
                  <a:srgbClr val="1F1F1F"/>
                </a:solidFill>
                <a:latin typeface="Arial"/>
                <a:cs typeface="Arial"/>
              </a:rPr>
              <a:t>2012   </a:t>
            </a:r>
            <a:r>
              <a:rPr sz="1200" i="1" spc="-25" dirty="0">
                <a:solidFill>
                  <a:srgbClr val="1F1F1F"/>
                </a:solidFill>
                <a:latin typeface="Arial"/>
                <a:cs typeface="Arial"/>
              </a:rPr>
              <a:t>Edition </a:t>
            </a:r>
            <a:r>
              <a:rPr sz="1200" i="1" dirty="0">
                <a:solidFill>
                  <a:srgbClr val="1F1F1F"/>
                </a:solidFill>
                <a:latin typeface="Arial"/>
                <a:cs typeface="Arial"/>
              </a:rPr>
              <a:t>of </a:t>
            </a:r>
            <a:r>
              <a:rPr sz="1200" i="1" spc="-10" dirty="0">
                <a:solidFill>
                  <a:srgbClr val="1F1F1F"/>
                </a:solidFill>
                <a:latin typeface="Arial"/>
                <a:cs typeface="Arial"/>
              </a:rPr>
              <a:t>the </a:t>
            </a:r>
            <a:r>
              <a:rPr sz="1200" i="1" spc="-15" dirty="0">
                <a:solidFill>
                  <a:srgbClr val="1F1F1F"/>
                </a:solidFill>
                <a:latin typeface="Arial"/>
                <a:cs typeface="Arial"/>
              </a:rPr>
              <a:t>Joint Ore </a:t>
            </a:r>
            <a:r>
              <a:rPr sz="1200" i="1" spc="-25" dirty="0">
                <a:solidFill>
                  <a:srgbClr val="1F1F1F"/>
                </a:solidFill>
                <a:latin typeface="Arial"/>
                <a:cs typeface="Arial"/>
              </a:rPr>
              <a:t>Reserves </a:t>
            </a:r>
            <a:r>
              <a:rPr sz="1200" i="1" spc="-15" dirty="0">
                <a:solidFill>
                  <a:srgbClr val="1F1F1F"/>
                </a:solidFill>
                <a:latin typeface="Arial"/>
                <a:cs typeface="Arial"/>
              </a:rPr>
              <a:t>Committee (JORC) </a:t>
            </a:r>
            <a:r>
              <a:rPr sz="1200" i="1" spc="-20" dirty="0">
                <a:solidFill>
                  <a:srgbClr val="1F1F1F"/>
                </a:solidFill>
                <a:latin typeface="Arial"/>
                <a:cs typeface="Arial"/>
              </a:rPr>
              <a:t>Australasian </a:t>
            </a:r>
            <a:r>
              <a:rPr sz="1200" i="1" spc="-25" dirty="0">
                <a:solidFill>
                  <a:srgbClr val="1F1F1F"/>
                </a:solidFill>
                <a:latin typeface="Arial"/>
                <a:cs typeface="Arial"/>
              </a:rPr>
              <a:t>Code </a:t>
            </a:r>
            <a:r>
              <a:rPr sz="1200" i="1" spc="-5" dirty="0">
                <a:solidFill>
                  <a:srgbClr val="1F1F1F"/>
                </a:solidFill>
                <a:latin typeface="Arial"/>
                <a:cs typeface="Arial"/>
              </a:rPr>
              <a:t>for </a:t>
            </a:r>
            <a:r>
              <a:rPr sz="1200" i="1" spc="-25" dirty="0">
                <a:solidFill>
                  <a:srgbClr val="1F1F1F"/>
                </a:solidFill>
                <a:latin typeface="Arial"/>
                <a:cs typeface="Arial"/>
              </a:rPr>
              <a:t>Reporting </a:t>
            </a:r>
            <a:r>
              <a:rPr sz="1200" i="1" dirty="0">
                <a:solidFill>
                  <a:srgbClr val="1F1F1F"/>
                </a:solidFill>
                <a:latin typeface="Arial"/>
                <a:cs typeface="Arial"/>
              </a:rPr>
              <a:t>of </a:t>
            </a:r>
            <a:r>
              <a:rPr sz="1200" i="1" spc="-25" dirty="0">
                <a:solidFill>
                  <a:srgbClr val="1F1F1F"/>
                </a:solidFill>
                <a:latin typeface="Arial"/>
                <a:cs typeface="Arial"/>
              </a:rPr>
              <a:t>Exploration </a:t>
            </a:r>
            <a:r>
              <a:rPr sz="1200" i="1" spc="-20" dirty="0">
                <a:solidFill>
                  <a:srgbClr val="1F1F1F"/>
                </a:solidFill>
                <a:latin typeface="Arial"/>
                <a:cs typeface="Arial"/>
              </a:rPr>
              <a:t>Results, </a:t>
            </a:r>
            <a:r>
              <a:rPr sz="1200" i="1" spc="-25" dirty="0">
                <a:solidFill>
                  <a:srgbClr val="1F1F1F"/>
                </a:solidFill>
                <a:latin typeface="Arial"/>
                <a:cs typeface="Arial"/>
              </a:rPr>
              <a:t>Mineral  </a:t>
            </a:r>
            <a:r>
              <a:rPr sz="1200" i="1" spc="-20" dirty="0">
                <a:solidFill>
                  <a:srgbClr val="1F1F1F"/>
                </a:solidFill>
                <a:latin typeface="Arial"/>
                <a:cs typeface="Arial"/>
              </a:rPr>
              <a:t>Resources </a:t>
            </a:r>
            <a:r>
              <a:rPr sz="1200" i="1" spc="-15" dirty="0">
                <a:solidFill>
                  <a:srgbClr val="1F1F1F"/>
                </a:solidFill>
                <a:latin typeface="Arial"/>
                <a:cs typeface="Arial"/>
              </a:rPr>
              <a:t>and </a:t>
            </a:r>
            <a:r>
              <a:rPr sz="1200" i="1" spc="-10" dirty="0">
                <a:solidFill>
                  <a:srgbClr val="1F1F1F"/>
                </a:solidFill>
                <a:latin typeface="Arial"/>
                <a:cs typeface="Arial"/>
              </a:rPr>
              <a:t>Ore </a:t>
            </a:r>
            <a:r>
              <a:rPr sz="1200" i="1" spc="-20" dirty="0">
                <a:solidFill>
                  <a:srgbClr val="1F1F1F"/>
                </a:solidFill>
                <a:latin typeface="Arial"/>
                <a:cs typeface="Arial"/>
              </a:rPr>
              <a:t>Reserves. </a:t>
            </a:r>
            <a:r>
              <a:rPr sz="1200" i="1" spc="-5" dirty="0">
                <a:solidFill>
                  <a:srgbClr val="1F1F1F"/>
                </a:solidFill>
                <a:latin typeface="Arial"/>
                <a:cs typeface="Arial"/>
              </a:rPr>
              <a:t>Dr </a:t>
            </a:r>
            <a:r>
              <a:rPr sz="1200" i="1" spc="-15" dirty="0">
                <a:solidFill>
                  <a:srgbClr val="1F1F1F"/>
                </a:solidFill>
                <a:latin typeface="Arial"/>
                <a:cs typeface="Arial"/>
              </a:rPr>
              <a:t>Shirtliff consents </a:t>
            </a:r>
            <a:r>
              <a:rPr sz="1200" i="1" spc="-5" dirty="0">
                <a:solidFill>
                  <a:srgbClr val="1F1F1F"/>
                </a:solidFill>
                <a:latin typeface="Arial"/>
                <a:cs typeface="Arial"/>
              </a:rPr>
              <a:t>to </a:t>
            </a:r>
            <a:r>
              <a:rPr sz="1200" i="1" spc="-10" dirty="0">
                <a:solidFill>
                  <a:srgbClr val="1F1F1F"/>
                </a:solidFill>
                <a:latin typeface="Arial"/>
                <a:cs typeface="Arial"/>
              </a:rPr>
              <a:t>the </a:t>
            </a:r>
            <a:r>
              <a:rPr sz="1200" i="1" spc="-25" dirty="0">
                <a:solidFill>
                  <a:srgbClr val="1F1F1F"/>
                </a:solidFill>
                <a:latin typeface="Arial"/>
                <a:cs typeface="Arial"/>
              </a:rPr>
              <a:t>inclusion </a:t>
            </a:r>
            <a:r>
              <a:rPr sz="1200" i="1" spc="-15" dirty="0">
                <a:solidFill>
                  <a:srgbClr val="1F1F1F"/>
                </a:solidFill>
                <a:latin typeface="Arial"/>
                <a:cs typeface="Arial"/>
              </a:rPr>
              <a:t>in the </a:t>
            </a:r>
            <a:r>
              <a:rPr sz="1200" i="1" spc="-20" dirty="0">
                <a:solidFill>
                  <a:srgbClr val="1F1F1F"/>
                </a:solidFill>
                <a:latin typeface="Arial"/>
                <a:cs typeface="Arial"/>
              </a:rPr>
              <a:t>report </a:t>
            </a:r>
            <a:r>
              <a:rPr sz="1200" i="1" dirty="0">
                <a:solidFill>
                  <a:srgbClr val="1F1F1F"/>
                </a:solidFill>
                <a:latin typeface="Arial"/>
                <a:cs typeface="Arial"/>
              </a:rPr>
              <a:t>of </a:t>
            </a:r>
            <a:r>
              <a:rPr sz="1200" i="1" spc="-15" dirty="0">
                <a:solidFill>
                  <a:srgbClr val="1F1F1F"/>
                </a:solidFill>
                <a:latin typeface="Arial"/>
                <a:cs typeface="Arial"/>
              </a:rPr>
              <a:t>matters based </a:t>
            </a:r>
            <a:r>
              <a:rPr sz="1200" i="1" spc="-5" dirty="0">
                <a:solidFill>
                  <a:srgbClr val="1F1F1F"/>
                </a:solidFill>
                <a:latin typeface="Arial"/>
                <a:cs typeface="Arial"/>
              </a:rPr>
              <a:t>on </a:t>
            </a:r>
            <a:r>
              <a:rPr sz="1200" i="1" spc="-25" dirty="0">
                <a:solidFill>
                  <a:srgbClr val="1F1F1F"/>
                </a:solidFill>
                <a:latin typeface="Arial"/>
                <a:cs typeface="Arial"/>
              </a:rPr>
              <a:t>information </a:t>
            </a:r>
            <a:r>
              <a:rPr sz="1200" i="1" spc="-15" dirty="0">
                <a:solidFill>
                  <a:srgbClr val="1F1F1F"/>
                </a:solidFill>
                <a:latin typeface="Arial"/>
                <a:cs typeface="Arial"/>
              </a:rPr>
              <a:t>in </a:t>
            </a:r>
            <a:r>
              <a:rPr sz="1200" i="1" dirty="0">
                <a:solidFill>
                  <a:srgbClr val="1F1F1F"/>
                </a:solidFill>
                <a:latin typeface="Arial"/>
                <a:cs typeface="Arial"/>
              </a:rPr>
              <a:t>the </a:t>
            </a:r>
            <a:r>
              <a:rPr sz="1200" i="1" spc="-5" dirty="0">
                <a:solidFill>
                  <a:srgbClr val="1F1F1F"/>
                </a:solidFill>
                <a:latin typeface="Arial"/>
                <a:cs typeface="Arial"/>
              </a:rPr>
              <a:t>form  </a:t>
            </a:r>
            <a:r>
              <a:rPr sz="1200" i="1" dirty="0">
                <a:solidFill>
                  <a:srgbClr val="1F1F1F"/>
                </a:solidFill>
                <a:latin typeface="Arial"/>
                <a:cs typeface="Arial"/>
              </a:rPr>
              <a:t>and </a:t>
            </a:r>
            <a:r>
              <a:rPr sz="1200" i="1" spc="-5" dirty="0">
                <a:solidFill>
                  <a:srgbClr val="1F1F1F"/>
                </a:solidFill>
                <a:latin typeface="Arial"/>
                <a:cs typeface="Arial"/>
              </a:rPr>
              <a:t>context in which</a:t>
            </a:r>
            <a:r>
              <a:rPr sz="1200" i="1" spc="-200" dirty="0">
                <a:solidFill>
                  <a:srgbClr val="1F1F1F"/>
                </a:solidFill>
                <a:latin typeface="Arial"/>
                <a:cs typeface="Arial"/>
              </a:rPr>
              <a:t> </a:t>
            </a:r>
            <a:r>
              <a:rPr sz="1200" i="1" spc="-5" dirty="0">
                <a:solidFill>
                  <a:srgbClr val="1F1F1F"/>
                </a:solidFill>
                <a:latin typeface="Arial"/>
                <a:cs typeface="Arial"/>
              </a:rPr>
              <a:t>it</a:t>
            </a:r>
            <a:r>
              <a:rPr lang="en-AU" sz="1200" i="1" spc="-5" dirty="0">
                <a:solidFill>
                  <a:srgbClr val="1F1F1F"/>
                </a:solidFill>
                <a:latin typeface="Arial"/>
                <a:cs typeface="Arial"/>
              </a:rPr>
              <a:t> </a:t>
            </a:r>
            <a:r>
              <a:rPr sz="1200" i="1" spc="-5" dirty="0">
                <a:solidFill>
                  <a:srgbClr val="1F1F1F"/>
                </a:solidFill>
                <a:latin typeface="Arial"/>
                <a:cs typeface="Arial"/>
              </a:rPr>
              <a:t>appears.</a:t>
            </a:r>
            <a:endParaRPr sz="1200" dirty="0">
              <a:latin typeface="Arial"/>
              <a:cs typeface="Arial"/>
            </a:endParaRPr>
          </a:p>
        </p:txBody>
      </p:sp>
      <p:sp>
        <p:nvSpPr>
          <p:cNvPr id="4" name="object 4"/>
          <p:cNvSpPr/>
          <p:nvPr/>
        </p:nvSpPr>
        <p:spPr>
          <a:xfrm>
            <a:off x="321307" y="3304641"/>
            <a:ext cx="8496300" cy="3093720"/>
          </a:xfrm>
          <a:custGeom>
            <a:avLst/>
            <a:gdLst/>
            <a:ahLst/>
            <a:cxnLst/>
            <a:rect l="l" t="t" r="r" b="b"/>
            <a:pathLst>
              <a:path w="8496300" h="3093720">
                <a:moveTo>
                  <a:pt x="0" y="3093212"/>
                </a:moveTo>
                <a:lnTo>
                  <a:pt x="8496300" y="3093212"/>
                </a:lnTo>
                <a:lnTo>
                  <a:pt x="8496300" y="0"/>
                </a:lnTo>
                <a:lnTo>
                  <a:pt x="0" y="0"/>
                </a:lnTo>
                <a:lnTo>
                  <a:pt x="0" y="3093212"/>
                </a:lnTo>
                <a:close/>
              </a:path>
            </a:pathLst>
          </a:custGeom>
          <a:ln w="22225">
            <a:solidFill>
              <a:srgbClr val="629F13"/>
            </a:solidFill>
          </a:ln>
        </p:spPr>
        <p:txBody>
          <a:bodyPr wrap="square" lIns="0" tIns="0" rIns="0" bIns="0" rtlCol="0"/>
          <a:lstStyle/>
          <a:p>
            <a:endParaRPr dirty="0"/>
          </a:p>
        </p:txBody>
      </p:sp>
      <p:sp>
        <p:nvSpPr>
          <p:cNvPr id="5" name="object 5"/>
          <p:cNvSpPr txBox="1"/>
          <p:nvPr/>
        </p:nvSpPr>
        <p:spPr>
          <a:xfrm>
            <a:off x="442263" y="3387976"/>
            <a:ext cx="8258809" cy="2736647"/>
          </a:xfrm>
          <a:prstGeom prst="rect">
            <a:avLst/>
          </a:prstGeom>
        </p:spPr>
        <p:txBody>
          <a:bodyPr vert="horz" wrap="square" lIns="0" tIns="12700" rIns="0" bIns="0" rtlCol="0">
            <a:spAutoFit/>
          </a:bodyPr>
          <a:lstStyle/>
          <a:p>
            <a:pPr marR="2540" algn="ctr">
              <a:lnSpc>
                <a:spcPct val="100000"/>
              </a:lnSpc>
              <a:spcBef>
                <a:spcPts val="100"/>
              </a:spcBef>
            </a:pPr>
            <a:r>
              <a:rPr sz="1200" b="1" spc="-5" dirty="0">
                <a:solidFill>
                  <a:srgbClr val="3B3B3B"/>
                </a:solidFill>
                <a:latin typeface="Arial"/>
                <a:cs typeface="Arial"/>
              </a:rPr>
              <a:t>Competent</a:t>
            </a:r>
            <a:r>
              <a:rPr sz="1200" b="1" spc="-45" dirty="0">
                <a:solidFill>
                  <a:srgbClr val="3B3B3B"/>
                </a:solidFill>
                <a:latin typeface="Arial"/>
                <a:cs typeface="Arial"/>
              </a:rPr>
              <a:t> </a:t>
            </a:r>
            <a:r>
              <a:rPr sz="1200" b="1" spc="-5" dirty="0">
                <a:solidFill>
                  <a:srgbClr val="3B3B3B"/>
                </a:solidFill>
                <a:latin typeface="Arial"/>
                <a:cs typeface="Arial"/>
              </a:rPr>
              <a:t>Persons’</a:t>
            </a:r>
            <a:r>
              <a:rPr lang="en-AU" sz="1200" b="1" spc="-5" dirty="0">
                <a:solidFill>
                  <a:srgbClr val="3B3B3B"/>
                </a:solidFill>
                <a:latin typeface="Arial"/>
                <a:cs typeface="Arial"/>
              </a:rPr>
              <a:t> </a:t>
            </a:r>
            <a:r>
              <a:rPr sz="1200" b="1" spc="-5" dirty="0">
                <a:solidFill>
                  <a:srgbClr val="3B3B3B"/>
                </a:solidFill>
                <a:latin typeface="Arial"/>
                <a:cs typeface="Arial"/>
              </a:rPr>
              <a:t>Statement</a:t>
            </a:r>
            <a:endParaRPr sz="1200" dirty="0">
              <a:latin typeface="Arial"/>
              <a:cs typeface="Arial"/>
            </a:endParaRPr>
          </a:p>
          <a:p>
            <a:pPr>
              <a:lnSpc>
                <a:spcPct val="100000"/>
              </a:lnSpc>
              <a:spcBef>
                <a:spcPts val="20"/>
              </a:spcBef>
            </a:pPr>
            <a:endParaRPr sz="1650" dirty="0">
              <a:latin typeface="Arial"/>
              <a:cs typeface="Arial"/>
            </a:endParaRPr>
          </a:p>
          <a:p>
            <a:pPr marL="379730" marR="386080" algn="ctr">
              <a:lnSpc>
                <a:spcPct val="100000"/>
              </a:lnSpc>
            </a:pPr>
            <a:r>
              <a:rPr sz="1200" b="1" spc="-5" dirty="0">
                <a:solidFill>
                  <a:srgbClr val="3B3B3B"/>
                </a:solidFill>
                <a:latin typeface="Arial"/>
                <a:cs typeface="Arial"/>
              </a:rPr>
              <a:t>Wiluna</a:t>
            </a:r>
            <a:r>
              <a:rPr sz="1200" b="1" spc="-25" dirty="0">
                <a:solidFill>
                  <a:srgbClr val="3B3B3B"/>
                </a:solidFill>
                <a:latin typeface="Arial"/>
                <a:cs typeface="Arial"/>
              </a:rPr>
              <a:t> </a:t>
            </a:r>
            <a:r>
              <a:rPr sz="1200" b="1" spc="-5" dirty="0">
                <a:solidFill>
                  <a:srgbClr val="3B3B3B"/>
                </a:solidFill>
                <a:latin typeface="Arial"/>
                <a:cs typeface="Arial"/>
              </a:rPr>
              <a:t>Project</a:t>
            </a:r>
            <a:r>
              <a:rPr sz="1200" b="1" spc="-35" dirty="0">
                <a:solidFill>
                  <a:srgbClr val="3B3B3B"/>
                </a:solidFill>
                <a:latin typeface="Arial"/>
                <a:cs typeface="Arial"/>
              </a:rPr>
              <a:t> </a:t>
            </a:r>
            <a:r>
              <a:rPr sz="1200" b="1" spc="-5" dirty="0">
                <a:solidFill>
                  <a:srgbClr val="3B3B3B"/>
                </a:solidFill>
                <a:latin typeface="Arial"/>
                <a:cs typeface="Arial"/>
              </a:rPr>
              <a:t>Mineral</a:t>
            </a:r>
            <a:r>
              <a:rPr sz="1200" b="1" spc="-30" dirty="0">
                <a:solidFill>
                  <a:srgbClr val="3B3B3B"/>
                </a:solidFill>
                <a:latin typeface="Arial"/>
                <a:cs typeface="Arial"/>
              </a:rPr>
              <a:t> </a:t>
            </a:r>
            <a:r>
              <a:rPr sz="1200" b="1" spc="-10" dirty="0">
                <a:solidFill>
                  <a:srgbClr val="3B3B3B"/>
                </a:solidFill>
                <a:latin typeface="Arial"/>
                <a:cs typeface="Arial"/>
              </a:rPr>
              <a:t>Resources</a:t>
            </a:r>
            <a:r>
              <a:rPr sz="1200" b="1" spc="-40" dirty="0">
                <a:solidFill>
                  <a:srgbClr val="3B3B3B"/>
                </a:solidFill>
                <a:latin typeface="Arial"/>
                <a:cs typeface="Arial"/>
              </a:rPr>
              <a:t> </a:t>
            </a:r>
            <a:r>
              <a:rPr sz="1200" b="1" dirty="0">
                <a:solidFill>
                  <a:srgbClr val="3B3B3B"/>
                </a:solidFill>
                <a:latin typeface="Arial"/>
                <a:cs typeface="Arial"/>
              </a:rPr>
              <a:t>–</a:t>
            </a:r>
            <a:r>
              <a:rPr sz="1200" b="1" spc="-5" dirty="0">
                <a:solidFill>
                  <a:srgbClr val="3B3B3B"/>
                </a:solidFill>
                <a:latin typeface="Arial"/>
                <a:cs typeface="Arial"/>
              </a:rPr>
              <a:t> </a:t>
            </a:r>
            <a:r>
              <a:rPr sz="1200" b="1" dirty="0">
                <a:solidFill>
                  <a:srgbClr val="3B3B3B"/>
                </a:solidFill>
                <a:latin typeface="Arial"/>
                <a:cs typeface="Arial"/>
              </a:rPr>
              <a:t>2012</a:t>
            </a:r>
            <a:r>
              <a:rPr sz="1200" b="1" spc="-25" dirty="0">
                <a:solidFill>
                  <a:srgbClr val="3B3B3B"/>
                </a:solidFill>
                <a:latin typeface="Arial"/>
                <a:cs typeface="Arial"/>
              </a:rPr>
              <a:t> </a:t>
            </a:r>
            <a:r>
              <a:rPr sz="1200" b="1" spc="-5" dirty="0">
                <a:solidFill>
                  <a:srgbClr val="3B3B3B"/>
                </a:solidFill>
                <a:latin typeface="Arial"/>
                <a:cs typeface="Arial"/>
              </a:rPr>
              <a:t>JORC</a:t>
            </a:r>
            <a:r>
              <a:rPr sz="1200" b="1" spc="-35" dirty="0">
                <a:solidFill>
                  <a:srgbClr val="3B3B3B"/>
                </a:solidFill>
                <a:latin typeface="Arial"/>
                <a:cs typeface="Arial"/>
              </a:rPr>
              <a:t> </a:t>
            </a:r>
            <a:r>
              <a:rPr sz="1200" b="1" spc="-5" dirty="0">
                <a:solidFill>
                  <a:srgbClr val="3B3B3B"/>
                </a:solidFill>
                <a:latin typeface="Arial"/>
                <a:cs typeface="Arial"/>
              </a:rPr>
              <a:t>Code</a:t>
            </a:r>
            <a:r>
              <a:rPr sz="1200" b="1" spc="-15" dirty="0">
                <a:solidFill>
                  <a:srgbClr val="3B3B3B"/>
                </a:solidFill>
                <a:latin typeface="Arial"/>
                <a:cs typeface="Arial"/>
              </a:rPr>
              <a:t> </a:t>
            </a:r>
            <a:r>
              <a:rPr sz="1200" b="1" spc="-5" dirty="0">
                <a:solidFill>
                  <a:srgbClr val="3B3B3B"/>
                </a:solidFill>
                <a:latin typeface="Arial"/>
                <a:cs typeface="Arial"/>
              </a:rPr>
              <a:t>Compliant</a:t>
            </a:r>
            <a:r>
              <a:rPr sz="1200" b="1" spc="-35" dirty="0">
                <a:solidFill>
                  <a:srgbClr val="3B3B3B"/>
                </a:solidFill>
                <a:latin typeface="Arial"/>
                <a:cs typeface="Arial"/>
              </a:rPr>
              <a:t> </a:t>
            </a:r>
            <a:r>
              <a:rPr sz="1200" b="1" spc="-5" dirty="0">
                <a:solidFill>
                  <a:srgbClr val="3B3B3B"/>
                </a:solidFill>
                <a:latin typeface="Arial"/>
                <a:cs typeface="Arial"/>
              </a:rPr>
              <a:t>Resource</a:t>
            </a:r>
            <a:r>
              <a:rPr sz="1200" b="1" spc="-40" dirty="0">
                <a:solidFill>
                  <a:srgbClr val="3B3B3B"/>
                </a:solidFill>
                <a:latin typeface="Arial"/>
                <a:cs typeface="Arial"/>
              </a:rPr>
              <a:t> </a:t>
            </a:r>
            <a:r>
              <a:rPr sz="1200" b="1" spc="-5" dirty="0">
                <a:solidFill>
                  <a:srgbClr val="3B3B3B"/>
                </a:solidFill>
                <a:latin typeface="Arial"/>
                <a:cs typeface="Arial"/>
              </a:rPr>
              <a:t>Estimates</a:t>
            </a:r>
            <a:r>
              <a:rPr sz="1200" b="1" spc="-50" dirty="0">
                <a:solidFill>
                  <a:srgbClr val="3B3B3B"/>
                </a:solidFill>
                <a:latin typeface="Arial"/>
                <a:cs typeface="Arial"/>
              </a:rPr>
              <a:t> </a:t>
            </a:r>
            <a:r>
              <a:rPr sz="1200" b="1" dirty="0">
                <a:solidFill>
                  <a:srgbClr val="3B3B3B"/>
                </a:solidFill>
                <a:latin typeface="Arial"/>
                <a:cs typeface="Arial"/>
              </a:rPr>
              <a:t>–</a:t>
            </a:r>
            <a:r>
              <a:rPr sz="1200" b="1" spc="15" dirty="0">
                <a:solidFill>
                  <a:srgbClr val="3B3B3B"/>
                </a:solidFill>
                <a:latin typeface="Arial"/>
                <a:cs typeface="Arial"/>
              </a:rPr>
              <a:t> </a:t>
            </a:r>
            <a:r>
              <a:rPr sz="1200" b="1" spc="-5" dirty="0">
                <a:solidFill>
                  <a:srgbClr val="3B3B3B"/>
                </a:solidFill>
                <a:latin typeface="Arial"/>
                <a:cs typeface="Arial"/>
              </a:rPr>
              <a:t>U</a:t>
            </a:r>
            <a:r>
              <a:rPr sz="1200" b="1" spc="-7" baseline="-13888" dirty="0">
                <a:solidFill>
                  <a:srgbClr val="3B3B3B"/>
                </a:solidFill>
                <a:latin typeface="Arial"/>
                <a:cs typeface="Arial"/>
              </a:rPr>
              <a:t>3</a:t>
            </a:r>
            <a:r>
              <a:rPr sz="1200" b="1" spc="-5" dirty="0">
                <a:solidFill>
                  <a:srgbClr val="3B3B3B"/>
                </a:solidFill>
                <a:latin typeface="Arial"/>
                <a:cs typeface="Arial"/>
              </a:rPr>
              <a:t>O</a:t>
            </a:r>
            <a:r>
              <a:rPr sz="1200" b="1" spc="-7" baseline="-13888" dirty="0">
                <a:solidFill>
                  <a:srgbClr val="3B3B3B"/>
                </a:solidFill>
                <a:latin typeface="Arial"/>
                <a:cs typeface="Arial"/>
              </a:rPr>
              <a:t>8</a:t>
            </a:r>
            <a:r>
              <a:rPr sz="1200" b="1" spc="-37" baseline="-13888" dirty="0">
                <a:solidFill>
                  <a:srgbClr val="3B3B3B"/>
                </a:solidFill>
                <a:latin typeface="Arial"/>
                <a:cs typeface="Arial"/>
              </a:rPr>
              <a:t> </a:t>
            </a:r>
            <a:r>
              <a:rPr sz="1200" b="1" spc="-5" dirty="0">
                <a:solidFill>
                  <a:srgbClr val="3B3B3B"/>
                </a:solidFill>
                <a:latin typeface="Arial"/>
                <a:cs typeface="Arial"/>
              </a:rPr>
              <a:t>and</a:t>
            </a:r>
            <a:r>
              <a:rPr sz="1200" b="1" spc="-140" dirty="0">
                <a:solidFill>
                  <a:srgbClr val="3B3B3B"/>
                </a:solidFill>
                <a:latin typeface="Arial"/>
                <a:cs typeface="Arial"/>
              </a:rPr>
              <a:t> </a:t>
            </a:r>
            <a:r>
              <a:rPr sz="1200" b="1" spc="-5" dirty="0">
                <a:solidFill>
                  <a:srgbClr val="3B3B3B"/>
                </a:solidFill>
                <a:latin typeface="Arial"/>
                <a:cs typeface="Arial"/>
              </a:rPr>
              <a:t>V</a:t>
            </a:r>
            <a:r>
              <a:rPr sz="1200" b="1" spc="-7" baseline="-13888" dirty="0">
                <a:solidFill>
                  <a:srgbClr val="3B3B3B"/>
                </a:solidFill>
                <a:latin typeface="Arial"/>
                <a:cs typeface="Arial"/>
              </a:rPr>
              <a:t>2</a:t>
            </a:r>
            <a:r>
              <a:rPr sz="1200" b="1" spc="-5" dirty="0">
                <a:solidFill>
                  <a:srgbClr val="3B3B3B"/>
                </a:solidFill>
                <a:latin typeface="Arial"/>
                <a:cs typeface="Arial"/>
              </a:rPr>
              <a:t>O</a:t>
            </a:r>
            <a:r>
              <a:rPr sz="1200" b="1" spc="-7" baseline="-13888" dirty="0">
                <a:solidFill>
                  <a:srgbClr val="3B3B3B"/>
                </a:solidFill>
                <a:latin typeface="Arial"/>
                <a:cs typeface="Arial"/>
              </a:rPr>
              <a:t>5</a:t>
            </a:r>
            <a:r>
              <a:rPr sz="1200" b="1" spc="-30" baseline="-13888" dirty="0">
                <a:solidFill>
                  <a:srgbClr val="3B3B3B"/>
                </a:solidFill>
                <a:latin typeface="Arial"/>
                <a:cs typeface="Arial"/>
              </a:rPr>
              <a:t> </a:t>
            </a:r>
            <a:r>
              <a:rPr sz="1200" b="1" spc="-5" dirty="0">
                <a:solidFill>
                  <a:srgbClr val="3B3B3B"/>
                </a:solidFill>
                <a:latin typeface="Arial"/>
                <a:cs typeface="Arial"/>
              </a:rPr>
              <a:t>for  Centipede-Millipede, Lake </a:t>
            </a:r>
            <a:r>
              <a:rPr sz="1200" b="1" spc="-30" dirty="0">
                <a:solidFill>
                  <a:srgbClr val="3B3B3B"/>
                </a:solidFill>
                <a:latin typeface="Arial"/>
                <a:cs typeface="Arial"/>
              </a:rPr>
              <a:t>Way </a:t>
            </a:r>
            <a:r>
              <a:rPr sz="1200" b="1" spc="-5" dirty="0">
                <a:solidFill>
                  <a:srgbClr val="3B3B3B"/>
                </a:solidFill>
                <a:latin typeface="Arial"/>
                <a:cs typeface="Arial"/>
              </a:rPr>
              <a:t>and Lake</a:t>
            </a:r>
            <a:r>
              <a:rPr sz="1200" b="1" spc="-220" dirty="0">
                <a:solidFill>
                  <a:srgbClr val="3B3B3B"/>
                </a:solidFill>
                <a:latin typeface="Arial"/>
                <a:cs typeface="Arial"/>
              </a:rPr>
              <a:t> </a:t>
            </a:r>
            <a:r>
              <a:rPr sz="1200" b="1" spc="-5" dirty="0">
                <a:solidFill>
                  <a:srgbClr val="3B3B3B"/>
                </a:solidFill>
                <a:latin typeface="Arial"/>
                <a:cs typeface="Arial"/>
              </a:rPr>
              <a:t>Maitland.</a:t>
            </a:r>
            <a:endParaRPr sz="1200" dirty="0">
              <a:latin typeface="Arial"/>
              <a:cs typeface="Arial"/>
            </a:endParaRPr>
          </a:p>
          <a:p>
            <a:pPr>
              <a:lnSpc>
                <a:spcPct val="100000"/>
              </a:lnSpc>
              <a:spcBef>
                <a:spcPts val="25"/>
              </a:spcBef>
            </a:pPr>
            <a:endParaRPr sz="1650" dirty="0">
              <a:latin typeface="Arial"/>
              <a:cs typeface="Arial"/>
            </a:endParaRPr>
          </a:p>
          <a:p>
            <a:pPr marL="50800" marR="43180" algn="just">
              <a:lnSpc>
                <a:spcPct val="100000"/>
              </a:lnSpc>
            </a:pPr>
            <a:r>
              <a:rPr sz="1200" i="1" spc="-5" dirty="0">
                <a:latin typeface="Arial"/>
                <a:cs typeface="Arial"/>
              </a:rPr>
              <a:t>The </a:t>
            </a:r>
            <a:r>
              <a:rPr sz="1200" i="1" spc="-20" dirty="0">
                <a:latin typeface="Arial"/>
                <a:cs typeface="Arial"/>
              </a:rPr>
              <a:t>information presented </a:t>
            </a:r>
            <a:r>
              <a:rPr sz="1200" i="1" spc="-10" dirty="0">
                <a:latin typeface="Arial"/>
                <a:cs typeface="Arial"/>
              </a:rPr>
              <a:t>here </a:t>
            </a:r>
            <a:r>
              <a:rPr sz="1200" i="1" spc="-5" dirty="0">
                <a:latin typeface="Arial"/>
                <a:cs typeface="Arial"/>
              </a:rPr>
              <a:t>that </a:t>
            </a:r>
            <a:r>
              <a:rPr sz="1200" i="1" spc="-15" dirty="0">
                <a:latin typeface="Arial"/>
                <a:cs typeface="Arial"/>
              </a:rPr>
              <a:t>relates </a:t>
            </a:r>
            <a:r>
              <a:rPr sz="1200" i="1" spc="-5" dirty="0">
                <a:latin typeface="Arial"/>
                <a:cs typeface="Arial"/>
              </a:rPr>
              <a:t>to U</a:t>
            </a:r>
            <a:r>
              <a:rPr sz="1200" i="1" spc="-7" baseline="-13888" dirty="0">
                <a:latin typeface="Arial"/>
                <a:cs typeface="Arial"/>
              </a:rPr>
              <a:t>3</a:t>
            </a:r>
            <a:r>
              <a:rPr sz="1200" i="1" spc="-5" dirty="0">
                <a:latin typeface="Arial"/>
                <a:cs typeface="Arial"/>
              </a:rPr>
              <a:t>O</a:t>
            </a:r>
            <a:r>
              <a:rPr sz="1200" i="1" spc="-7" baseline="-13888" dirty="0">
                <a:latin typeface="Arial"/>
                <a:cs typeface="Arial"/>
              </a:rPr>
              <a:t>8 </a:t>
            </a:r>
            <a:r>
              <a:rPr sz="1200" i="1" spc="-10" dirty="0">
                <a:latin typeface="Arial"/>
                <a:cs typeface="Arial"/>
              </a:rPr>
              <a:t>and </a:t>
            </a:r>
            <a:r>
              <a:rPr sz="1200" i="1" spc="-5" dirty="0">
                <a:latin typeface="Arial"/>
                <a:cs typeface="Arial"/>
              </a:rPr>
              <a:t>V</a:t>
            </a:r>
            <a:r>
              <a:rPr sz="1200" i="1" spc="-7" baseline="-13888" dirty="0">
                <a:latin typeface="Arial"/>
                <a:cs typeface="Arial"/>
              </a:rPr>
              <a:t>2</a:t>
            </a:r>
            <a:r>
              <a:rPr sz="1200" i="1" spc="-5" dirty="0">
                <a:latin typeface="Arial"/>
                <a:cs typeface="Arial"/>
              </a:rPr>
              <a:t>O</a:t>
            </a:r>
            <a:r>
              <a:rPr sz="1200" i="1" spc="-7" baseline="-13888" dirty="0">
                <a:latin typeface="Arial"/>
                <a:cs typeface="Arial"/>
              </a:rPr>
              <a:t>5 </a:t>
            </a:r>
            <a:r>
              <a:rPr sz="1200" i="1" spc="-15" dirty="0">
                <a:latin typeface="Arial"/>
                <a:cs typeface="Arial"/>
              </a:rPr>
              <a:t>Mineral </a:t>
            </a:r>
            <a:r>
              <a:rPr sz="1200" i="1" spc="-20" dirty="0">
                <a:latin typeface="Arial"/>
                <a:cs typeface="Arial"/>
              </a:rPr>
              <a:t>Resources </a:t>
            </a:r>
            <a:r>
              <a:rPr sz="1200" i="1" dirty="0">
                <a:latin typeface="Arial"/>
                <a:cs typeface="Arial"/>
              </a:rPr>
              <a:t>of </a:t>
            </a:r>
            <a:r>
              <a:rPr sz="1200" i="1" spc="-10" dirty="0">
                <a:latin typeface="Arial"/>
                <a:cs typeface="Arial"/>
              </a:rPr>
              <a:t>the </a:t>
            </a:r>
            <a:r>
              <a:rPr sz="1200" i="1" spc="-25" dirty="0">
                <a:latin typeface="Arial"/>
                <a:cs typeface="Arial"/>
              </a:rPr>
              <a:t>Centipede-Millipede, </a:t>
            </a:r>
            <a:r>
              <a:rPr sz="1200" i="1" spc="-20" dirty="0">
                <a:latin typeface="Arial"/>
                <a:cs typeface="Arial"/>
              </a:rPr>
              <a:t>Lake Way and  </a:t>
            </a:r>
            <a:r>
              <a:rPr sz="1200" i="1" spc="-15" dirty="0">
                <a:latin typeface="Arial"/>
                <a:cs typeface="Arial"/>
              </a:rPr>
              <a:t>Lake </a:t>
            </a:r>
            <a:r>
              <a:rPr sz="1200" i="1" spc="-20" dirty="0">
                <a:latin typeface="Arial"/>
                <a:cs typeface="Arial"/>
              </a:rPr>
              <a:t>Maitland </a:t>
            </a:r>
            <a:r>
              <a:rPr sz="1200" i="1" spc="-15" dirty="0">
                <a:latin typeface="Arial"/>
                <a:cs typeface="Arial"/>
              </a:rPr>
              <a:t>deposits </a:t>
            </a:r>
            <a:r>
              <a:rPr sz="1200" i="1" spc="-5" dirty="0">
                <a:latin typeface="Arial"/>
                <a:cs typeface="Arial"/>
              </a:rPr>
              <a:t>is </a:t>
            </a:r>
            <a:r>
              <a:rPr sz="1200" i="1" spc="-20" dirty="0">
                <a:latin typeface="Arial"/>
                <a:cs typeface="Arial"/>
              </a:rPr>
              <a:t>based </a:t>
            </a:r>
            <a:r>
              <a:rPr sz="1200" i="1" spc="-10" dirty="0">
                <a:latin typeface="Arial"/>
                <a:cs typeface="Arial"/>
              </a:rPr>
              <a:t>on </a:t>
            </a:r>
            <a:r>
              <a:rPr sz="1200" i="1" spc="-20" dirty="0">
                <a:latin typeface="Arial"/>
                <a:cs typeface="Arial"/>
              </a:rPr>
              <a:t>information compiled </a:t>
            </a:r>
            <a:r>
              <a:rPr sz="1200" i="1" spc="-5" dirty="0">
                <a:latin typeface="Arial"/>
                <a:cs typeface="Arial"/>
              </a:rPr>
              <a:t>by </a:t>
            </a:r>
            <a:r>
              <a:rPr sz="1200" i="1" spc="-10" dirty="0">
                <a:latin typeface="Arial"/>
                <a:cs typeface="Arial"/>
              </a:rPr>
              <a:t>Dr Greg </a:t>
            </a:r>
            <a:r>
              <a:rPr sz="1200" i="1" spc="-15" dirty="0">
                <a:latin typeface="Arial"/>
                <a:cs typeface="Arial"/>
              </a:rPr>
              <a:t>Shirtliff </a:t>
            </a:r>
            <a:r>
              <a:rPr sz="1200" i="1" dirty="0">
                <a:latin typeface="Arial"/>
                <a:cs typeface="Arial"/>
              </a:rPr>
              <a:t>of </a:t>
            </a:r>
            <a:r>
              <a:rPr sz="1200" i="1" spc="-75" dirty="0">
                <a:latin typeface="Arial"/>
                <a:cs typeface="Arial"/>
              </a:rPr>
              <a:t>Toro </a:t>
            </a:r>
            <a:r>
              <a:rPr sz="1200" i="1" spc="-15" dirty="0">
                <a:latin typeface="Arial"/>
                <a:cs typeface="Arial"/>
              </a:rPr>
              <a:t>Energy Limited </a:t>
            </a:r>
            <a:r>
              <a:rPr sz="1200" i="1" spc="-10" dirty="0">
                <a:latin typeface="Arial"/>
                <a:cs typeface="Arial"/>
              </a:rPr>
              <a:t>and Mr Daniel </a:t>
            </a:r>
            <a:r>
              <a:rPr sz="1200" i="1" spc="-15" dirty="0">
                <a:latin typeface="Arial"/>
                <a:cs typeface="Arial"/>
              </a:rPr>
              <a:t>Guibal </a:t>
            </a:r>
            <a:r>
              <a:rPr sz="1200" i="1" dirty="0">
                <a:latin typeface="Arial"/>
                <a:cs typeface="Arial"/>
              </a:rPr>
              <a:t>of  </a:t>
            </a:r>
            <a:r>
              <a:rPr sz="1200" i="1" spc="-15" dirty="0">
                <a:latin typeface="Arial"/>
                <a:cs typeface="Arial"/>
              </a:rPr>
              <a:t>Condor Geostats Services </a:t>
            </a:r>
            <a:r>
              <a:rPr sz="1200" i="1" dirty="0">
                <a:latin typeface="Arial"/>
                <a:cs typeface="Arial"/>
              </a:rPr>
              <a:t>Pty </a:t>
            </a:r>
            <a:r>
              <a:rPr sz="1200" i="1" spc="-5" dirty="0">
                <a:latin typeface="Arial"/>
                <a:cs typeface="Arial"/>
              </a:rPr>
              <a:t>Ltd. Mr </a:t>
            </a:r>
            <a:r>
              <a:rPr sz="1200" i="1" spc="-10" dirty="0">
                <a:latin typeface="Arial"/>
                <a:cs typeface="Arial"/>
              </a:rPr>
              <a:t>Guibal takes </a:t>
            </a:r>
            <a:r>
              <a:rPr sz="1200" i="1" spc="-20" dirty="0">
                <a:latin typeface="Arial"/>
                <a:cs typeface="Arial"/>
              </a:rPr>
              <a:t>overall </a:t>
            </a:r>
            <a:r>
              <a:rPr sz="1200" i="1" spc="-15" dirty="0">
                <a:latin typeface="Arial"/>
                <a:cs typeface="Arial"/>
              </a:rPr>
              <a:t>responsibility </a:t>
            </a:r>
            <a:r>
              <a:rPr sz="1200" i="1" dirty="0">
                <a:latin typeface="Arial"/>
                <a:cs typeface="Arial"/>
              </a:rPr>
              <a:t>for </a:t>
            </a:r>
            <a:r>
              <a:rPr sz="1200" i="1" spc="-10" dirty="0">
                <a:latin typeface="Arial"/>
                <a:cs typeface="Arial"/>
              </a:rPr>
              <a:t>the </a:t>
            </a:r>
            <a:r>
              <a:rPr sz="1200" i="1" spc="-20" dirty="0">
                <a:latin typeface="Arial"/>
                <a:cs typeface="Arial"/>
              </a:rPr>
              <a:t>Resource </a:t>
            </a:r>
            <a:r>
              <a:rPr sz="1200" i="1" spc="-15" dirty="0">
                <a:latin typeface="Arial"/>
                <a:cs typeface="Arial"/>
              </a:rPr>
              <a:t>Estimate, </a:t>
            </a:r>
            <a:r>
              <a:rPr sz="1200" i="1" spc="-10" dirty="0">
                <a:latin typeface="Arial"/>
                <a:cs typeface="Arial"/>
              </a:rPr>
              <a:t>and Dr </a:t>
            </a:r>
            <a:r>
              <a:rPr sz="1200" i="1" spc="-15" dirty="0">
                <a:latin typeface="Arial"/>
                <a:cs typeface="Arial"/>
              </a:rPr>
              <a:t>Shirtliff </a:t>
            </a:r>
            <a:r>
              <a:rPr sz="1200" i="1" spc="-10" dirty="0">
                <a:latin typeface="Arial"/>
                <a:cs typeface="Arial"/>
              </a:rPr>
              <a:t>takes  </a:t>
            </a:r>
            <a:r>
              <a:rPr sz="1200" i="1" spc="-15" dirty="0">
                <a:latin typeface="Arial"/>
                <a:cs typeface="Arial"/>
              </a:rPr>
              <a:t>responsibility </a:t>
            </a:r>
            <a:r>
              <a:rPr sz="1200" i="1" spc="-10" dirty="0">
                <a:latin typeface="Arial"/>
                <a:cs typeface="Arial"/>
              </a:rPr>
              <a:t>for the </a:t>
            </a:r>
            <a:r>
              <a:rPr sz="1200" i="1" spc="-20" dirty="0">
                <a:latin typeface="Arial"/>
                <a:cs typeface="Arial"/>
              </a:rPr>
              <a:t>integrity </a:t>
            </a:r>
            <a:r>
              <a:rPr sz="1200" i="1" dirty="0">
                <a:latin typeface="Arial"/>
                <a:cs typeface="Arial"/>
              </a:rPr>
              <a:t>of </a:t>
            </a:r>
            <a:r>
              <a:rPr sz="1200" i="1" spc="-15" dirty="0">
                <a:latin typeface="Arial"/>
                <a:cs typeface="Arial"/>
              </a:rPr>
              <a:t>the data supplied </a:t>
            </a:r>
            <a:r>
              <a:rPr sz="1200" i="1" spc="-10" dirty="0">
                <a:latin typeface="Arial"/>
                <a:cs typeface="Arial"/>
              </a:rPr>
              <a:t>for the </a:t>
            </a:r>
            <a:r>
              <a:rPr sz="1200" i="1" spc="-15" dirty="0">
                <a:latin typeface="Arial"/>
                <a:cs typeface="Arial"/>
              </a:rPr>
              <a:t>estimation. </a:t>
            </a:r>
            <a:r>
              <a:rPr sz="1200" i="1" spc="-5" dirty="0">
                <a:latin typeface="Arial"/>
                <a:cs typeface="Arial"/>
              </a:rPr>
              <a:t>Dr </a:t>
            </a:r>
            <a:r>
              <a:rPr sz="1200" i="1" spc="-15" dirty="0">
                <a:latin typeface="Arial"/>
                <a:cs typeface="Arial"/>
              </a:rPr>
              <a:t>Shirtliff </a:t>
            </a:r>
            <a:r>
              <a:rPr sz="1200" i="1" spc="-5" dirty="0">
                <a:latin typeface="Arial"/>
                <a:cs typeface="Arial"/>
              </a:rPr>
              <a:t>is </a:t>
            </a:r>
            <a:r>
              <a:rPr sz="1200" i="1" dirty="0">
                <a:latin typeface="Arial"/>
                <a:cs typeface="Arial"/>
              </a:rPr>
              <a:t>a </a:t>
            </a:r>
            <a:r>
              <a:rPr sz="1200" i="1" spc="-20" dirty="0">
                <a:latin typeface="Arial"/>
                <a:cs typeface="Arial"/>
              </a:rPr>
              <a:t>Member </a:t>
            </a:r>
            <a:r>
              <a:rPr sz="1200" i="1" dirty="0">
                <a:latin typeface="Arial"/>
                <a:cs typeface="Arial"/>
              </a:rPr>
              <a:t>of </a:t>
            </a:r>
            <a:r>
              <a:rPr sz="1200" i="1" spc="-10" dirty="0">
                <a:latin typeface="Arial"/>
                <a:cs typeface="Arial"/>
              </a:rPr>
              <a:t>the </a:t>
            </a:r>
            <a:r>
              <a:rPr sz="1200" i="1" spc="-15" dirty="0">
                <a:latin typeface="Arial"/>
                <a:cs typeface="Arial"/>
              </a:rPr>
              <a:t>Australasian Institute </a:t>
            </a:r>
            <a:r>
              <a:rPr sz="1200" i="1" dirty="0">
                <a:latin typeface="Arial"/>
                <a:cs typeface="Arial"/>
              </a:rPr>
              <a:t>of  </a:t>
            </a:r>
            <a:r>
              <a:rPr sz="1200" i="1" spc="-15" dirty="0">
                <a:latin typeface="Arial"/>
                <a:cs typeface="Arial"/>
              </a:rPr>
              <a:t>Mining and Metallurgy (AusIMM) </a:t>
            </a:r>
            <a:r>
              <a:rPr sz="1200" i="1" spc="-10" dirty="0">
                <a:latin typeface="Arial"/>
                <a:cs typeface="Arial"/>
              </a:rPr>
              <a:t>and </a:t>
            </a:r>
            <a:r>
              <a:rPr sz="1200" i="1" spc="-5" dirty="0">
                <a:latin typeface="Arial"/>
                <a:cs typeface="Arial"/>
              </a:rPr>
              <a:t>Mr </a:t>
            </a:r>
            <a:r>
              <a:rPr sz="1200" i="1" spc="-15" dirty="0">
                <a:latin typeface="Arial"/>
                <a:cs typeface="Arial"/>
              </a:rPr>
              <a:t>Guibal </a:t>
            </a:r>
            <a:r>
              <a:rPr sz="1200" i="1" spc="-5" dirty="0">
                <a:latin typeface="Arial"/>
                <a:cs typeface="Arial"/>
              </a:rPr>
              <a:t>is </a:t>
            </a:r>
            <a:r>
              <a:rPr sz="1200" i="1" dirty="0">
                <a:latin typeface="Arial"/>
                <a:cs typeface="Arial"/>
              </a:rPr>
              <a:t>a </a:t>
            </a:r>
            <a:r>
              <a:rPr sz="1200" i="1" spc="-20" dirty="0">
                <a:latin typeface="Arial"/>
                <a:cs typeface="Arial"/>
              </a:rPr>
              <a:t>Fellow </a:t>
            </a:r>
            <a:r>
              <a:rPr sz="1200" i="1" dirty="0">
                <a:latin typeface="Arial"/>
                <a:cs typeface="Arial"/>
              </a:rPr>
              <a:t>of </a:t>
            </a:r>
            <a:r>
              <a:rPr sz="1200" i="1" spc="-10" dirty="0">
                <a:latin typeface="Arial"/>
                <a:cs typeface="Arial"/>
              </a:rPr>
              <a:t>the </a:t>
            </a:r>
            <a:r>
              <a:rPr sz="1200" i="1" spc="-5" dirty="0">
                <a:latin typeface="Arial"/>
                <a:cs typeface="Arial"/>
              </a:rPr>
              <a:t>AusIMM </a:t>
            </a:r>
            <a:r>
              <a:rPr sz="1200" i="1" spc="-10" dirty="0">
                <a:latin typeface="Arial"/>
                <a:cs typeface="Arial"/>
              </a:rPr>
              <a:t>and they </a:t>
            </a:r>
            <a:r>
              <a:rPr sz="1200" i="1" spc="-15" dirty="0">
                <a:latin typeface="Arial"/>
                <a:cs typeface="Arial"/>
              </a:rPr>
              <a:t>have sufficient </a:t>
            </a:r>
            <a:r>
              <a:rPr sz="1200" i="1" spc="-20" dirty="0">
                <a:latin typeface="Arial"/>
                <a:cs typeface="Arial"/>
              </a:rPr>
              <a:t>experience </a:t>
            </a:r>
            <a:r>
              <a:rPr sz="1200" i="1" spc="-15" dirty="0">
                <a:latin typeface="Arial"/>
                <a:cs typeface="Arial"/>
              </a:rPr>
              <a:t>which is  relevant </a:t>
            </a:r>
            <a:r>
              <a:rPr sz="1200" i="1" spc="-5" dirty="0">
                <a:latin typeface="Arial"/>
                <a:cs typeface="Arial"/>
              </a:rPr>
              <a:t>to </a:t>
            </a:r>
            <a:r>
              <a:rPr sz="1200" i="1" spc="-10" dirty="0">
                <a:latin typeface="Arial"/>
                <a:cs typeface="Arial"/>
              </a:rPr>
              <a:t>the </a:t>
            </a:r>
            <a:r>
              <a:rPr sz="1200" i="1" spc="-15" dirty="0">
                <a:latin typeface="Arial"/>
                <a:cs typeface="Arial"/>
              </a:rPr>
              <a:t>style </a:t>
            </a:r>
            <a:r>
              <a:rPr sz="1200" i="1" dirty="0">
                <a:latin typeface="Arial"/>
                <a:cs typeface="Arial"/>
              </a:rPr>
              <a:t>of </a:t>
            </a:r>
            <a:r>
              <a:rPr sz="1200" i="1" spc="-20" dirty="0">
                <a:latin typeface="Arial"/>
                <a:cs typeface="Arial"/>
              </a:rPr>
              <a:t>mineralisation </a:t>
            </a:r>
            <a:r>
              <a:rPr sz="1200" i="1" spc="-15" dirty="0">
                <a:latin typeface="Arial"/>
                <a:cs typeface="Arial"/>
              </a:rPr>
              <a:t>and type </a:t>
            </a:r>
            <a:r>
              <a:rPr sz="1200" i="1" dirty="0">
                <a:latin typeface="Arial"/>
                <a:cs typeface="Arial"/>
              </a:rPr>
              <a:t>of </a:t>
            </a:r>
            <a:r>
              <a:rPr sz="1200" i="1" spc="-15" dirty="0">
                <a:latin typeface="Arial"/>
                <a:cs typeface="Arial"/>
              </a:rPr>
              <a:t>deposit under consideration </a:t>
            </a:r>
            <a:r>
              <a:rPr sz="1200" i="1" spc="-10" dirty="0">
                <a:latin typeface="Arial"/>
                <a:cs typeface="Arial"/>
              </a:rPr>
              <a:t>and </a:t>
            </a:r>
            <a:r>
              <a:rPr sz="1200" i="1" spc="-5" dirty="0">
                <a:latin typeface="Arial"/>
                <a:cs typeface="Arial"/>
              </a:rPr>
              <a:t>to </a:t>
            </a:r>
            <a:r>
              <a:rPr sz="1200" i="1" spc="-10" dirty="0">
                <a:latin typeface="Arial"/>
                <a:cs typeface="Arial"/>
              </a:rPr>
              <a:t>the activity they are </a:t>
            </a:r>
            <a:r>
              <a:rPr sz="1200" i="1" spc="-15" dirty="0">
                <a:latin typeface="Arial"/>
                <a:cs typeface="Arial"/>
              </a:rPr>
              <a:t>undertaking </a:t>
            </a:r>
            <a:r>
              <a:rPr sz="1200" i="1" spc="-10" dirty="0">
                <a:latin typeface="Arial"/>
                <a:cs typeface="Arial"/>
              </a:rPr>
              <a:t>to  </a:t>
            </a:r>
            <a:r>
              <a:rPr sz="1200" i="1" spc="-15" dirty="0">
                <a:latin typeface="Arial"/>
                <a:cs typeface="Arial"/>
              </a:rPr>
              <a:t>qualify </a:t>
            </a:r>
            <a:r>
              <a:rPr sz="1200" i="1" dirty="0">
                <a:latin typeface="Arial"/>
                <a:cs typeface="Arial"/>
              </a:rPr>
              <a:t>as </a:t>
            </a:r>
            <a:r>
              <a:rPr sz="1200" i="1" spc="-20" dirty="0">
                <a:latin typeface="Arial"/>
                <a:cs typeface="Arial"/>
              </a:rPr>
              <a:t>Competent </a:t>
            </a:r>
            <a:r>
              <a:rPr sz="1200" i="1" spc="-15" dirty="0">
                <a:latin typeface="Arial"/>
                <a:cs typeface="Arial"/>
              </a:rPr>
              <a:t>Persons </a:t>
            </a:r>
            <a:r>
              <a:rPr sz="1200" i="1" dirty="0">
                <a:latin typeface="Arial"/>
                <a:cs typeface="Arial"/>
              </a:rPr>
              <a:t>as </a:t>
            </a:r>
            <a:r>
              <a:rPr sz="1200" i="1" spc="-20" dirty="0">
                <a:latin typeface="Arial"/>
                <a:cs typeface="Arial"/>
              </a:rPr>
              <a:t>defined </a:t>
            </a:r>
            <a:r>
              <a:rPr sz="1200" i="1" spc="-10" dirty="0">
                <a:latin typeface="Arial"/>
                <a:cs typeface="Arial"/>
              </a:rPr>
              <a:t>in the </a:t>
            </a:r>
            <a:r>
              <a:rPr sz="1200" i="1" spc="-15" dirty="0">
                <a:latin typeface="Arial"/>
                <a:cs typeface="Arial"/>
              </a:rPr>
              <a:t>2012 </a:t>
            </a:r>
            <a:r>
              <a:rPr sz="1200" i="1" spc="-20" dirty="0">
                <a:latin typeface="Arial"/>
                <a:cs typeface="Arial"/>
              </a:rPr>
              <a:t>Edition </a:t>
            </a:r>
            <a:r>
              <a:rPr sz="1200" i="1" dirty="0">
                <a:latin typeface="Arial"/>
                <a:cs typeface="Arial"/>
              </a:rPr>
              <a:t>of </a:t>
            </a:r>
            <a:r>
              <a:rPr sz="1200" i="1" spc="-15" dirty="0">
                <a:latin typeface="Arial"/>
                <a:cs typeface="Arial"/>
              </a:rPr>
              <a:t>the ‘Australasian </a:t>
            </a:r>
            <a:r>
              <a:rPr sz="1200" i="1" spc="-20" dirty="0">
                <a:latin typeface="Arial"/>
                <a:cs typeface="Arial"/>
              </a:rPr>
              <a:t>Code </a:t>
            </a:r>
            <a:r>
              <a:rPr sz="1200" i="1" dirty="0">
                <a:latin typeface="Arial"/>
                <a:cs typeface="Arial"/>
              </a:rPr>
              <a:t>for </a:t>
            </a:r>
            <a:r>
              <a:rPr sz="1200" i="1" spc="-15" dirty="0">
                <a:latin typeface="Arial"/>
                <a:cs typeface="Arial"/>
              </a:rPr>
              <a:t>Reporting </a:t>
            </a:r>
            <a:r>
              <a:rPr sz="1200" i="1" dirty="0">
                <a:latin typeface="Arial"/>
                <a:cs typeface="Arial"/>
              </a:rPr>
              <a:t>of </a:t>
            </a:r>
            <a:r>
              <a:rPr sz="1200" i="1" spc="-20" dirty="0">
                <a:latin typeface="Arial"/>
                <a:cs typeface="Arial"/>
              </a:rPr>
              <a:t>Exploration  </a:t>
            </a:r>
            <a:r>
              <a:rPr sz="1200" i="1" spc="-15" dirty="0">
                <a:latin typeface="Arial"/>
                <a:cs typeface="Arial"/>
              </a:rPr>
              <a:t>Results, </a:t>
            </a:r>
            <a:r>
              <a:rPr sz="1200" i="1" spc="-20" dirty="0">
                <a:latin typeface="Arial"/>
                <a:cs typeface="Arial"/>
              </a:rPr>
              <a:t>Mineral </a:t>
            </a:r>
            <a:r>
              <a:rPr sz="1200" i="1" spc="-15" dirty="0">
                <a:latin typeface="Arial"/>
                <a:cs typeface="Arial"/>
              </a:rPr>
              <a:t>Resources and </a:t>
            </a:r>
            <a:r>
              <a:rPr sz="1200" i="1" spc="-10" dirty="0">
                <a:latin typeface="Arial"/>
                <a:cs typeface="Arial"/>
              </a:rPr>
              <a:t>Ore </a:t>
            </a:r>
            <a:r>
              <a:rPr sz="1200" i="1" spc="-15" dirty="0">
                <a:latin typeface="Arial"/>
                <a:cs typeface="Arial"/>
              </a:rPr>
              <a:t>Reserves (JORC Code </a:t>
            </a:r>
            <a:r>
              <a:rPr sz="1200" i="1" spc="-20" dirty="0">
                <a:latin typeface="Arial"/>
                <a:cs typeface="Arial"/>
              </a:rPr>
              <a:t>2012)’. </a:t>
            </a:r>
            <a:r>
              <a:rPr sz="1200" i="1" dirty="0">
                <a:latin typeface="Arial"/>
                <a:cs typeface="Arial"/>
              </a:rPr>
              <a:t>The </a:t>
            </a:r>
            <a:r>
              <a:rPr sz="1200" i="1" spc="-15" dirty="0">
                <a:latin typeface="Arial"/>
                <a:cs typeface="Arial"/>
              </a:rPr>
              <a:t>Competent Persons consent </a:t>
            </a:r>
            <a:r>
              <a:rPr sz="1200" i="1" spc="-5" dirty="0">
                <a:latin typeface="Arial"/>
                <a:cs typeface="Arial"/>
              </a:rPr>
              <a:t>to </a:t>
            </a:r>
            <a:r>
              <a:rPr sz="1200" i="1" spc="-10" dirty="0">
                <a:latin typeface="Arial"/>
                <a:cs typeface="Arial"/>
              </a:rPr>
              <a:t>the </a:t>
            </a:r>
            <a:r>
              <a:rPr sz="1200" i="1" spc="-15" dirty="0">
                <a:latin typeface="Arial"/>
                <a:cs typeface="Arial"/>
              </a:rPr>
              <a:t>inclusion </a:t>
            </a:r>
            <a:r>
              <a:rPr sz="1200" i="1" spc="-30" dirty="0">
                <a:latin typeface="Arial"/>
                <a:cs typeface="Arial"/>
              </a:rPr>
              <a:t>in  </a:t>
            </a:r>
            <a:r>
              <a:rPr sz="1200" i="1" spc="-5" dirty="0">
                <a:latin typeface="Arial"/>
                <a:cs typeface="Arial"/>
              </a:rPr>
              <a:t>this</a:t>
            </a:r>
            <a:r>
              <a:rPr sz="1200" i="1" spc="-35" dirty="0">
                <a:latin typeface="Arial"/>
                <a:cs typeface="Arial"/>
              </a:rPr>
              <a:t> </a:t>
            </a:r>
            <a:r>
              <a:rPr sz="1200" i="1" spc="-15" dirty="0">
                <a:latin typeface="Arial"/>
                <a:cs typeface="Arial"/>
              </a:rPr>
              <a:t>release</a:t>
            </a:r>
            <a:r>
              <a:rPr sz="1200" i="1" spc="-80" dirty="0">
                <a:latin typeface="Arial"/>
                <a:cs typeface="Arial"/>
              </a:rPr>
              <a:t> </a:t>
            </a:r>
            <a:r>
              <a:rPr sz="1200" i="1" dirty="0">
                <a:latin typeface="Arial"/>
                <a:cs typeface="Arial"/>
              </a:rPr>
              <a:t>of</a:t>
            </a:r>
            <a:r>
              <a:rPr sz="1200" i="1" spc="5" dirty="0">
                <a:latin typeface="Arial"/>
                <a:cs typeface="Arial"/>
              </a:rPr>
              <a:t> </a:t>
            </a:r>
            <a:r>
              <a:rPr sz="1200" i="1" spc="-10" dirty="0">
                <a:latin typeface="Arial"/>
                <a:cs typeface="Arial"/>
              </a:rPr>
              <a:t>the</a:t>
            </a:r>
            <a:r>
              <a:rPr sz="1200" i="1" spc="-25" dirty="0">
                <a:latin typeface="Arial"/>
                <a:cs typeface="Arial"/>
              </a:rPr>
              <a:t> </a:t>
            </a:r>
            <a:r>
              <a:rPr sz="1200" i="1" spc="-5" dirty="0">
                <a:latin typeface="Arial"/>
                <a:cs typeface="Arial"/>
              </a:rPr>
              <a:t>matters</a:t>
            </a:r>
            <a:r>
              <a:rPr sz="1200" i="1" spc="-35" dirty="0">
                <a:latin typeface="Arial"/>
                <a:cs typeface="Arial"/>
              </a:rPr>
              <a:t> </a:t>
            </a:r>
            <a:r>
              <a:rPr sz="1200" i="1" spc="-5" dirty="0">
                <a:latin typeface="Arial"/>
                <a:cs typeface="Arial"/>
              </a:rPr>
              <a:t>based</a:t>
            </a:r>
            <a:r>
              <a:rPr sz="1200" i="1" spc="-45" dirty="0">
                <a:latin typeface="Arial"/>
                <a:cs typeface="Arial"/>
              </a:rPr>
              <a:t> </a:t>
            </a:r>
            <a:r>
              <a:rPr sz="1200" i="1" dirty="0">
                <a:latin typeface="Arial"/>
                <a:cs typeface="Arial"/>
              </a:rPr>
              <a:t>on</a:t>
            </a:r>
            <a:r>
              <a:rPr sz="1200" i="1" spc="-25" dirty="0">
                <a:latin typeface="Arial"/>
                <a:cs typeface="Arial"/>
              </a:rPr>
              <a:t> </a:t>
            </a:r>
            <a:r>
              <a:rPr sz="1200" i="1" spc="-10" dirty="0">
                <a:latin typeface="Arial"/>
                <a:cs typeface="Arial"/>
              </a:rPr>
              <a:t>the</a:t>
            </a:r>
            <a:r>
              <a:rPr sz="1200" i="1" spc="-30" dirty="0">
                <a:latin typeface="Arial"/>
                <a:cs typeface="Arial"/>
              </a:rPr>
              <a:t> </a:t>
            </a:r>
            <a:r>
              <a:rPr sz="1200" i="1" spc="-15" dirty="0">
                <a:latin typeface="Arial"/>
                <a:cs typeface="Arial"/>
              </a:rPr>
              <a:t>information </a:t>
            </a:r>
            <a:r>
              <a:rPr sz="1200" i="1" spc="-10" dirty="0">
                <a:latin typeface="Arial"/>
                <a:cs typeface="Arial"/>
              </a:rPr>
              <a:t>in</a:t>
            </a:r>
            <a:r>
              <a:rPr sz="1200" i="1" spc="-20" dirty="0">
                <a:latin typeface="Arial"/>
                <a:cs typeface="Arial"/>
              </a:rPr>
              <a:t> </a:t>
            </a:r>
            <a:r>
              <a:rPr sz="1200" i="1" dirty="0">
                <a:latin typeface="Arial"/>
                <a:cs typeface="Arial"/>
              </a:rPr>
              <a:t>the</a:t>
            </a:r>
            <a:r>
              <a:rPr sz="1200" i="1" spc="-10" dirty="0">
                <a:latin typeface="Arial"/>
                <a:cs typeface="Arial"/>
              </a:rPr>
              <a:t> </a:t>
            </a:r>
            <a:r>
              <a:rPr sz="1200" i="1" spc="-5" dirty="0">
                <a:latin typeface="Arial"/>
                <a:cs typeface="Arial"/>
              </a:rPr>
              <a:t>form</a:t>
            </a:r>
            <a:r>
              <a:rPr sz="1200" i="1" spc="-20" dirty="0">
                <a:latin typeface="Arial"/>
                <a:cs typeface="Arial"/>
              </a:rPr>
              <a:t> </a:t>
            </a:r>
            <a:r>
              <a:rPr sz="1200" i="1" dirty="0">
                <a:latin typeface="Arial"/>
                <a:cs typeface="Arial"/>
              </a:rPr>
              <a:t>and</a:t>
            </a:r>
            <a:r>
              <a:rPr sz="1200" i="1" spc="-30" dirty="0">
                <a:latin typeface="Arial"/>
                <a:cs typeface="Arial"/>
              </a:rPr>
              <a:t> </a:t>
            </a:r>
            <a:r>
              <a:rPr sz="1200" i="1" spc="-5" dirty="0">
                <a:latin typeface="Arial"/>
                <a:cs typeface="Arial"/>
              </a:rPr>
              <a:t>context</a:t>
            </a:r>
            <a:r>
              <a:rPr sz="1200" i="1" spc="-45" dirty="0">
                <a:latin typeface="Arial"/>
                <a:cs typeface="Arial"/>
              </a:rPr>
              <a:t> </a:t>
            </a:r>
            <a:r>
              <a:rPr sz="1200" i="1" spc="-5" dirty="0">
                <a:latin typeface="Arial"/>
                <a:cs typeface="Arial"/>
              </a:rPr>
              <a:t>in</a:t>
            </a:r>
            <a:r>
              <a:rPr sz="1200" i="1" spc="-15" dirty="0">
                <a:latin typeface="Arial"/>
                <a:cs typeface="Arial"/>
              </a:rPr>
              <a:t> </a:t>
            </a:r>
            <a:r>
              <a:rPr sz="1200" i="1" spc="-5" dirty="0">
                <a:latin typeface="Arial"/>
                <a:cs typeface="Arial"/>
              </a:rPr>
              <a:t>which</a:t>
            </a:r>
            <a:r>
              <a:rPr sz="1200" i="1" spc="-45" dirty="0">
                <a:latin typeface="Arial"/>
                <a:cs typeface="Arial"/>
              </a:rPr>
              <a:t> </a:t>
            </a:r>
            <a:r>
              <a:rPr sz="1200" i="1" spc="-5" dirty="0">
                <a:latin typeface="Arial"/>
                <a:cs typeface="Arial"/>
              </a:rPr>
              <a:t>it</a:t>
            </a:r>
            <a:r>
              <a:rPr sz="1200" i="1" spc="-130" dirty="0">
                <a:latin typeface="Arial"/>
                <a:cs typeface="Arial"/>
              </a:rPr>
              <a:t> </a:t>
            </a:r>
            <a:r>
              <a:rPr sz="1200" i="1" spc="-10" dirty="0">
                <a:latin typeface="Arial"/>
                <a:cs typeface="Arial"/>
              </a:rPr>
              <a:t>appears.</a:t>
            </a:r>
            <a:endParaRPr sz="1200" dirty="0">
              <a:latin typeface="Arial"/>
              <a:cs typeface="Arial"/>
            </a:endParaRPr>
          </a:p>
        </p:txBody>
      </p:sp>
      <p:sp>
        <p:nvSpPr>
          <p:cNvPr id="6" name="object 6"/>
          <p:cNvSpPr txBox="1"/>
          <p:nvPr/>
        </p:nvSpPr>
        <p:spPr>
          <a:xfrm>
            <a:off x="401115" y="6360386"/>
            <a:ext cx="67945" cy="208279"/>
          </a:xfrm>
          <a:prstGeom prst="rect">
            <a:avLst/>
          </a:prstGeom>
        </p:spPr>
        <p:txBody>
          <a:bodyPr vert="horz" wrap="square" lIns="0" tIns="12700" rIns="0" bIns="0" rtlCol="0">
            <a:spAutoFit/>
          </a:bodyPr>
          <a:lstStyle/>
          <a:p>
            <a:pPr marL="12700">
              <a:lnSpc>
                <a:spcPct val="100000"/>
              </a:lnSpc>
              <a:spcBef>
                <a:spcPts val="100"/>
              </a:spcBef>
            </a:pPr>
            <a:r>
              <a:rPr sz="1200" i="1" dirty="0">
                <a:solidFill>
                  <a:srgbClr val="1F1F1F"/>
                </a:solidFill>
                <a:latin typeface="Arial"/>
                <a:cs typeface="Arial"/>
              </a:rPr>
              <a:t>.</a:t>
            </a:r>
            <a:endParaRPr sz="1200" dirty="0">
              <a:latin typeface="Arial"/>
              <a:cs typeface="Arial"/>
            </a:endParaRPr>
          </a:p>
        </p:txBody>
      </p:sp>
      <p:sp>
        <p:nvSpPr>
          <p:cNvPr id="11" name="Slide Number Placeholder 10">
            <a:extLst>
              <a:ext uri="{FF2B5EF4-FFF2-40B4-BE49-F238E27FC236}">
                <a16:creationId xmlns:a16="http://schemas.microsoft.com/office/drawing/2014/main" id="{33A17C08-9D75-FC4A-3CE1-B9B7157190DA}"/>
              </a:ext>
            </a:extLst>
          </p:cNvPr>
          <p:cNvSpPr>
            <a:spLocks noGrp="1"/>
          </p:cNvSpPr>
          <p:nvPr>
            <p:ph type="sldNum" sz="quarter" idx="7"/>
          </p:nvPr>
        </p:nvSpPr>
        <p:spPr/>
        <p:txBody>
          <a:bodyPr/>
          <a:lstStyle/>
          <a:p>
            <a:fld id="{B6F15528-21DE-4FAA-801E-634DDDAF4B2B}" type="slidenum">
              <a:rPr lang="en-AU" smtClean="0"/>
              <a:t>30</a:t>
            </a:fld>
            <a:endParaRPr lang="en-A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6857999"/>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p:nvPr/>
        </p:nvSpPr>
        <p:spPr>
          <a:xfrm>
            <a:off x="517245" y="4476750"/>
            <a:ext cx="2220595" cy="330835"/>
          </a:xfrm>
          <a:prstGeom prst="rect">
            <a:avLst/>
          </a:prstGeom>
        </p:spPr>
        <p:txBody>
          <a:bodyPr vert="horz" wrap="square" lIns="0" tIns="12700" rIns="0" bIns="0" rtlCol="0">
            <a:spAutoFit/>
          </a:bodyPr>
          <a:lstStyle/>
          <a:p>
            <a:pPr marL="12700">
              <a:lnSpc>
                <a:spcPct val="100000"/>
              </a:lnSpc>
              <a:spcBef>
                <a:spcPts val="100"/>
              </a:spcBef>
            </a:pPr>
            <a:r>
              <a:rPr sz="2000" b="1" spc="-50" dirty="0">
                <a:solidFill>
                  <a:srgbClr val="FFFFFF"/>
                </a:solidFill>
                <a:latin typeface="Arial"/>
                <a:cs typeface="Arial"/>
              </a:rPr>
              <a:t>toroenergy.com.au</a:t>
            </a:r>
            <a:endParaRPr sz="2000" dirty="0">
              <a:latin typeface="Arial"/>
              <a:cs typeface="Arial"/>
            </a:endParaRPr>
          </a:p>
        </p:txBody>
      </p:sp>
      <p:sp>
        <p:nvSpPr>
          <p:cNvPr id="4" name="object 4"/>
          <p:cNvSpPr txBox="1"/>
          <p:nvPr/>
        </p:nvSpPr>
        <p:spPr>
          <a:xfrm>
            <a:off x="5366637" y="4734811"/>
            <a:ext cx="2191385" cy="880110"/>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Arial"/>
                <a:cs typeface="Arial"/>
              </a:rPr>
              <a:t>60 Havelock</a:t>
            </a:r>
            <a:r>
              <a:rPr sz="1400" spc="-245" dirty="0">
                <a:solidFill>
                  <a:srgbClr val="FFFFFF"/>
                </a:solidFill>
                <a:latin typeface="Arial"/>
                <a:cs typeface="Arial"/>
              </a:rPr>
              <a:t> </a:t>
            </a:r>
            <a:r>
              <a:rPr sz="1400" dirty="0">
                <a:solidFill>
                  <a:srgbClr val="FFFFFF"/>
                </a:solidFill>
                <a:latin typeface="Arial"/>
                <a:cs typeface="Arial"/>
              </a:rPr>
              <a:t>Street,</a:t>
            </a:r>
            <a:endParaRPr sz="1400" dirty="0">
              <a:latin typeface="Arial"/>
              <a:cs typeface="Arial"/>
            </a:endParaRPr>
          </a:p>
          <a:p>
            <a:pPr marL="12700">
              <a:lnSpc>
                <a:spcPct val="100000"/>
              </a:lnSpc>
              <a:spcBef>
                <a:spcPts val="5"/>
              </a:spcBef>
            </a:pPr>
            <a:r>
              <a:rPr sz="1400" spc="5" dirty="0">
                <a:solidFill>
                  <a:srgbClr val="FFFFFF"/>
                </a:solidFill>
                <a:latin typeface="Arial"/>
                <a:cs typeface="Arial"/>
              </a:rPr>
              <a:t>WEST </a:t>
            </a:r>
            <a:r>
              <a:rPr sz="1400" spc="-25" dirty="0">
                <a:solidFill>
                  <a:srgbClr val="FFFFFF"/>
                </a:solidFill>
                <a:latin typeface="Arial"/>
                <a:cs typeface="Arial"/>
              </a:rPr>
              <a:t>PERTH</a:t>
            </a:r>
            <a:r>
              <a:rPr sz="1400" spc="135" dirty="0">
                <a:solidFill>
                  <a:srgbClr val="FFFFFF"/>
                </a:solidFill>
                <a:latin typeface="Arial"/>
                <a:cs typeface="Arial"/>
              </a:rPr>
              <a:t> </a:t>
            </a:r>
            <a:r>
              <a:rPr sz="1400" spc="-5" dirty="0">
                <a:solidFill>
                  <a:srgbClr val="FFFFFF"/>
                </a:solidFill>
                <a:latin typeface="Arial"/>
                <a:cs typeface="Arial"/>
              </a:rPr>
              <a:t>6005</a:t>
            </a:r>
            <a:endParaRPr sz="1400" dirty="0">
              <a:latin typeface="Arial"/>
              <a:cs typeface="Arial"/>
            </a:endParaRPr>
          </a:p>
          <a:p>
            <a:pPr marL="12700" marR="5080">
              <a:lnSpc>
                <a:spcPct val="100000"/>
              </a:lnSpc>
            </a:pPr>
            <a:r>
              <a:rPr sz="1400" spc="-5" dirty="0">
                <a:solidFill>
                  <a:srgbClr val="FFFFFF"/>
                </a:solidFill>
                <a:latin typeface="Arial"/>
                <a:cs typeface="Arial"/>
              </a:rPr>
              <a:t>Western </a:t>
            </a:r>
            <a:r>
              <a:rPr sz="1400" dirty="0">
                <a:solidFill>
                  <a:srgbClr val="FFFFFF"/>
                </a:solidFill>
                <a:latin typeface="Arial"/>
                <a:cs typeface="Arial"/>
              </a:rPr>
              <a:t>Australia  </a:t>
            </a:r>
            <a:r>
              <a:rPr sz="1400" spc="-75" dirty="0">
                <a:solidFill>
                  <a:srgbClr val="FFFFFF"/>
                </a:solidFill>
                <a:latin typeface="Arial"/>
                <a:cs typeface="Arial"/>
              </a:rPr>
              <a:t>Telephone: </a:t>
            </a:r>
            <a:r>
              <a:rPr sz="1400" spc="-5" dirty="0">
                <a:solidFill>
                  <a:srgbClr val="FFFFFF"/>
                </a:solidFill>
                <a:latin typeface="Arial"/>
                <a:cs typeface="Arial"/>
              </a:rPr>
              <a:t>+61 </a:t>
            </a:r>
            <a:r>
              <a:rPr sz="1400" dirty="0">
                <a:solidFill>
                  <a:srgbClr val="FFFFFF"/>
                </a:solidFill>
                <a:latin typeface="Arial"/>
                <a:cs typeface="Arial"/>
              </a:rPr>
              <a:t>8 </a:t>
            </a:r>
            <a:r>
              <a:rPr sz="1400" spc="5" dirty="0">
                <a:solidFill>
                  <a:srgbClr val="FFFFFF"/>
                </a:solidFill>
                <a:latin typeface="Arial"/>
                <a:cs typeface="Arial"/>
              </a:rPr>
              <a:t>9214</a:t>
            </a:r>
            <a:r>
              <a:rPr lang="en-AU" sz="1400" spc="5" dirty="0">
                <a:solidFill>
                  <a:srgbClr val="FFFFFF"/>
                </a:solidFill>
                <a:latin typeface="Arial"/>
                <a:cs typeface="Arial"/>
              </a:rPr>
              <a:t> </a:t>
            </a:r>
            <a:r>
              <a:rPr sz="1400" spc="-270" dirty="0">
                <a:solidFill>
                  <a:srgbClr val="FFFFFF"/>
                </a:solidFill>
                <a:latin typeface="Arial"/>
                <a:cs typeface="Arial"/>
              </a:rPr>
              <a:t> </a:t>
            </a:r>
            <a:r>
              <a:rPr sz="1400" spc="10" dirty="0">
                <a:solidFill>
                  <a:srgbClr val="FFFFFF"/>
                </a:solidFill>
                <a:latin typeface="Arial"/>
                <a:cs typeface="Arial"/>
              </a:rPr>
              <a:t>2100</a:t>
            </a:r>
            <a:endParaRPr sz="1400" dirty="0">
              <a:latin typeface="Arial"/>
              <a:cs typeface="Arial"/>
            </a:endParaRPr>
          </a:p>
        </p:txBody>
      </p:sp>
      <p:sp>
        <p:nvSpPr>
          <p:cNvPr id="5" name="object 5"/>
          <p:cNvSpPr/>
          <p:nvPr/>
        </p:nvSpPr>
        <p:spPr>
          <a:xfrm>
            <a:off x="5288279" y="5588508"/>
            <a:ext cx="2618231" cy="542543"/>
          </a:xfrm>
          <a:prstGeom prst="rect">
            <a:avLst/>
          </a:prstGeom>
          <a:blipFill>
            <a:blip r:embed="rId3" cstate="print"/>
            <a:stretch>
              <a:fillRect/>
            </a:stretch>
          </a:blipFill>
        </p:spPr>
        <p:txBody>
          <a:bodyPr wrap="square" lIns="0" tIns="0" rIns="0" bIns="0" rtlCol="0"/>
          <a:lstStyle/>
          <a:p>
            <a:endParaRPr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10014</TotalTime>
  <Words>4998</Words>
  <Application>Microsoft Office PowerPoint</Application>
  <PresentationFormat>On-screen Show (4:3)</PresentationFormat>
  <Paragraphs>472</Paragraphs>
  <Slides>31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Symbol</vt:lpstr>
      <vt:lpstr>Times New Roman</vt:lpstr>
      <vt:lpstr>Wingdings</vt:lpstr>
      <vt:lpstr>Office Theme</vt:lpstr>
      <vt:lpstr>Toro Energy Ltd ASX:TOE</vt:lpstr>
      <vt:lpstr>DISCLAIMER</vt:lpstr>
      <vt:lpstr>CORPORATE SNAPSHOT</vt:lpstr>
      <vt:lpstr>INVESTMENT HIGHLIGHTS</vt:lpstr>
      <vt:lpstr>MACRO OVERVIEW OF URANIUM SECTOR</vt:lpstr>
      <vt:lpstr>MACRO OVERVIEW OF URANIUM SECTOR</vt:lpstr>
      <vt:lpstr>MACRO OVERVIEW OF URANIUM SECTOR</vt:lpstr>
      <vt:lpstr>FUTURE DEMAND FOR URANIUM  IS ESCALATING</vt:lpstr>
      <vt:lpstr> GLOBAL SUPPLY OF URANIUM   IS CONCENTRATED</vt:lpstr>
      <vt:lpstr>URANIUM PRICES RISING - URANIUM SENTIMENT GAINING PACE</vt:lpstr>
      <vt:lpstr>WILUNA URANIUM PROJECT</vt:lpstr>
      <vt:lpstr>Scoping Study for a stand-alone Lake Maitland Uranium-Vanadium Operation completed in late October 2022 (SRK Consulting Australasia &amp; Strategic Metallurgy)  Highlights of that study include: </vt:lpstr>
      <vt:lpstr>PowerPoint Presentation</vt:lpstr>
      <vt:lpstr>LAKE MAITLAND SCOPING STUDY</vt:lpstr>
      <vt:lpstr>RESULTS OF 2022 LAKE MAITLAND  PIT RE-OPTIMISATION</vt:lpstr>
      <vt:lpstr>PowerPoint Presentation</vt:lpstr>
      <vt:lpstr>IMPROVED PROCESSING FLOWSHEET</vt:lpstr>
      <vt:lpstr>VANADIUM A POTENTIAL VIABLE BY-PRODUCT</vt:lpstr>
      <vt:lpstr>SUMMARY OF PROCESS IMPROVEMENTS</vt:lpstr>
      <vt:lpstr>DUSTY NICKEL PROJECT</vt:lpstr>
      <vt:lpstr>DUSTY NICKEL DISCOVERIES</vt:lpstr>
      <vt:lpstr>DUSTY NICKEL DISCOVERIES</vt:lpstr>
      <vt:lpstr>YANDAL GOLD AND BASE METAL  PROJECT</vt:lpstr>
      <vt:lpstr>DUSTY NICKEL: 2022 EXPLORATION</vt:lpstr>
      <vt:lpstr>URANIUM OPPORTUNITIES and ECONOMIC UPSIDE</vt:lpstr>
      <vt:lpstr>PowerPoint Presentation</vt:lpstr>
      <vt:lpstr>NEAR-TERM CATALYSTS</vt:lpstr>
      <vt:lpstr>APPENDIX 1 - REFERENCES</vt:lpstr>
      <vt:lpstr>APPENDIX 2 - RESOURCES</vt:lpstr>
      <vt:lpstr>APPENDIX 3 : COMPETENT PERSONS  STATEMENTS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shirtliff</dc:creator>
  <cp:lastModifiedBy>Richard Homsany</cp:lastModifiedBy>
  <cp:revision>49</cp:revision>
  <cp:lastPrinted>2022-11-22T12:46:53Z</cp:lastPrinted>
  <dcterms:created xsi:type="dcterms:W3CDTF">2022-09-08T10:01:07Z</dcterms:created>
  <dcterms:modified xsi:type="dcterms:W3CDTF">2022-11-23T14:02:12Z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2022-09-07T00:00:00Z</vt:filetime>
  </property>
  <property fmtid="{D5CDD505-2E9C-101B-9397-08002B2CF9AE}" pid="3" name="Creator">
    <vt:lpwstr>PDFium</vt:lpwstr>
  </property>
  <property fmtid="{D5CDD505-2E9C-101B-9397-08002B2CF9AE}" pid="4" name="LastSaved">
    <vt:filetime>2022-09-08T00:00:00Z</vt:filetime>
  </property>
</Properties>
</file>